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739" r:id="rId2"/>
    <p:sldId id="875" r:id="rId3"/>
    <p:sldId id="876" r:id="rId4"/>
    <p:sldId id="877" r:id="rId5"/>
    <p:sldId id="879" r:id="rId6"/>
    <p:sldId id="878" r:id="rId7"/>
    <p:sldId id="896" r:id="rId8"/>
    <p:sldId id="897" r:id="rId9"/>
    <p:sldId id="898" r:id="rId10"/>
    <p:sldId id="899" r:id="rId11"/>
    <p:sldId id="880" r:id="rId12"/>
    <p:sldId id="881" r:id="rId13"/>
    <p:sldId id="882" r:id="rId14"/>
    <p:sldId id="883" r:id="rId15"/>
    <p:sldId id="900" r:id="rId16"/>
    <p:sldId id="901" r:id="rId17"/>
    <p:sldId id="902" r:id="rId18"/>
    <p:sldId id="884" r:id="rId19"/>
    <p:sldId id="885" r:id="rId20"/>
    <p:sldId id="886" r:id="rId21"/>
    <p:sldId id="887" r:id="rId22"/>
    <p:sldId id="903" r:id="rId23"/>
    <p:sldId id="904" r:id="rId24"/>
    <p:sldId id="90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970"/>
    <a:srgbClr val="00A0EA"/>
    <a:srgbClr val="C67A48"/>
    <a:srgbClr val="786CAE"/>
    <a:srgbClr val="6EB5AF"/>
    <a:srgbClr val="8FC320"/>
    <a:srgbClr val="33CCCC"/>
    <a:srgbClr val="B5D14F"/>
    <a:srgbClr val="EB5405"/>
    <a:srgbClr val="FFE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02" d="100"/>
          <a:sy n="102" d="100"/>
        </p:scale>
        <p:origin x="-3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1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2022/7/10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96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2022/7/10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23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303693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  <a:lvl2pPr>
              <a:defRPr>
                <a:solidFill>
                  <a:srgbClr val="8FC32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5pPr>
              <a:buClr>
                <a:srgbClr val="B5D14F"/>
              </a:buClr>
              <a:buFont typeface="Wingdings" pitchFamily="2" charset="2"/>
              <a:buChar char="n"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4"/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  <a:solidFill>
            <a:srgbClr val="8FC320"/>
          </a:solidFill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857224" y="3866748"/>
            <a:ext cx="8072494" cy="1562516"/>
          </a:xfrm>
          <a:noFill/>
          <a:ln w="12700" cap="rnd">
            <a:noFill/>
            <a:round/>
          </a:ln>
          <a:effectLst/>
        </p:spPr>
        <p:txBody>
          <a:bodyPr lIns="0" tIns="0" rIns="0" bIns="0" numCol="2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kumimoji="0" lang="zh-TW" altLang="en-US" sz="2000" b="1" u="non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3500430" y="639498"/>
            <a:ext cx="5357850" cy="1565366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1063638" y="2786628"/>
            <a:ext cx="7786742" cy="714380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400" b="1" u="none" cap="none" spc="0" baseline="0">
                <a:ln w="15875">
                  <a:noFill/>
                  <a:prstDash val="solid"/>
                </a:ln>
                <a:solidFill>
                  <a:srgbClr val="29497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按一以輯母片文字樣式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71470" y="2344890"/>
            <a:ext cx="9000000" cy="3513002"/>
          </a:xfrm>
          <a:prstGeom prst="rect">
            <a:avLst/>
          </a:prstGeom>
          <a:noFill/>
          <a:ln w="76200">
            <a:solidFill>
              <a:srgbClr val="294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55576" y="2056890"/>
            <a:ext cx="2357454" cy="288000"/>
          </a:xfrm>
          <a:prstGeom prst="rect">
            <a:avLst/>
          </a:prstGeom>
          <a:solidFill>
            <a:srgbClr val="294970"/>
          </a:solidFill>
          <a:ln w="38100">
            <a:solidFill>
              <a:srgbClr val="294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1052198" y="1557362"/>
            <a:ext cx="1800200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364512"/>
            <a:ext cx="8280000" cy="5160832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 marL="0" indent="0">
              <a:lnSpc>
                <a:spcPts val="2800"/>
              </a:lnSpc>
              <a:spcAft>
                <a:spcPts val="200"/>
              </a:spcAft>
              <a:buClrTx/>
              <a:buSzPct val="100000"/>
              <a:buFont typeface="+mj-lt"/>
              <a:buNone/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26954"/>
            <a:ext cx="579124" cy="646331"/>
            <a:chOff x="8286776" y="6126954"/>
            <a:chExt cx="579124" cy="646331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29497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27600" y="612695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8" name="標題版面配置區 21"/>
          <p:cNvSpPr>
            <a:spLocks noGrp="1"/>
          </p:cNvSpPr>
          <p:nvPr>
            <p:ph type="title"/>
          </p:nvPr>
        </p:nvSpPr>
        <p:spPr>
          <a:xfrm>
            <a:off x="422936" y="764704"/>
            <a:ext cx="8325528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705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 marL="0" indent="0">
              <a:lnSpc>
                <a:spcPts val="2800"/>
              </a:lnSpc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None/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22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60557"/>
            <a:ext cx="579124" cy="652819"/>
            <a:chOff x="8286776" y="6160557"/>
            <a:chExt cx="579124" cy="652819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786CAE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27600" y="6167045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100834"/>
            <a:ext cx="8280000" cy="540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>
              <a:defRPr>
                <a:solidFill>
                  <a:srgbClr val="C67A48"/>
                </a:solidFill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94" r:id="rId3"/>
    <p:sldLayoutId id="2147483693" r:id="rId4"/>
    <p:sldLayoutId id="2147483682" r:id="rId5"/>
    <p:sldLayoutId id="2147483677" r:id="rId6"/>
    <p:sldLayoutId id="2147483691" r:id="rId7"/>
    <p:sldLayoutId id="2147483692" r:id="rId8"/>
    <p:sldLayoutId id="2147483684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21600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8FC320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500" b="1" u="dottedHeavy" kern="1200" baseline="0">
          <a:solidFill>
            <a:srgbClr val="C67A48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8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8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ct val="1000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2.1.5 </a:t>
            </a:r>
            <a:r>
              <a:rPr lang="zh-TW" altLang="en-US" dirty="0"/>
              <a:t>資料型態轉換</a:t>
            </a:r>
          </a:p>
          <a:p>
            <a:pPr lvl="3"/>
            <a:r>
              <a:rPr lang="zh-TW" altLang="en-US" dirty="0"/>
              <a:t>變數的資料型態非常重要，通常相同資料型態才能運算。</a:t>
            </a:r>
            <a:r>
              <a:rPr lang="en-US" altLang="zh-TW" dirty="0"/>
              <a:t>Python </a:t>
            </a:r>
            <a:r>
              <a:rPr lang="zh-TW" altLang="en-US" dirty="0"/>
              <a:t>具有簡單的資料</a:t>
            </a:r>
            <a:r>
              <a:rPr lang="zh-TW" altLang="en-US" dirty="0" smtClean="0"/>
              <a:t>型態</a:t>
            </a:r>
            <a:r>
              <a:rPr lang="zh-TW" altLang="en-US" dirty="0"/>
              <a:t>自動轉換功能：如果是整數與浮點運算，系統會先將整數轉換為浮點數再運算</a:t>
            </a:r>
            <a:r>
              <a:rPr lang="zh-TW" altLang="en-US" dirty="0" smtClean="0"/>
              <a:t>，運算</a:t>
            </a:r>
            <a:r>
              <a:rPr lang="zh-TW" altLang="en-US" dirty="0"/>
              <a:t>結果為浮點數，例如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r>
              <a:rPr lang="zh-TW" altLang="en-US" dirty="0"/>
              <a:t>如果系統無法自動進行資料型態轉換，就需以資料型態轉換函式強制轉換。</a:t>
            </a:r>
            <a:r>
              <a:rPr lang="en-US" altLang="zh-TW" dirty="0" smtClean="0"/>
              <a:t>Python</a:t>
            </a:r>
            <a:r>
              <a:rPr lang="zh-TW" altLang="en-US" dirty="0" smtClean="0"/>
              <a:t>常用</a:t>
            </a:r>
            <a:r>
              <a:rPr lang="zh-TW" altLang="en-US" dirty="0"/>
              <a:t>強制資料型態轉換函式有：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en-US" altLang="zh-TW" b="1" dirty="0" err="1" smtClean="0"/>
              <a:t>int</a:t>
            </a:r>
            <a:r>
              <a:rPr lang="en-US" altLang="zh-TW" b="1" dirty="0"/>
              <a:t>()</a:t>
            </a:r>
            <a:r>
              <a:rPr lang="zh-TW" altLang="en-US" dirty="0"/>
              <a:t>：強制轉換為整數資料型態。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en-US" altLang="zh-TW" b="1" dirty="0" smtClean="0"/>
              <a:t>float</a:t>
            </a:r>
            <a:r>
              <a:rPr lang="en-US" altLang="zh-TW" b="1" dirty="0"/>
              <a:t>()</a:t>
            </a:r>
            <a:r>
              <a:rPr lang="zh-TW" altLang="en-US" dirty="0"/>
              <a:t>：強制轉換為浮點數資料型態。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en-US" altLang="zh-TW" b="1" dirty="0" err="1" smtClean="0"/>
              <a:t>str</a:t>
            </a:r>
            <a:r>
              <a:rPr lang="en-US" altLang="zh-TW" b="1" dirty="0"/>
              <a:t>()</a:t>
            </a:r>
            <a:r>
              <a:rPr lang="zh-TW" altLang="en-US" dirty="0"/>
              <a:t>：強制轉換為字串資料型態。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695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>
              <a:lnSpc>
                <a:spcPts val="2600"/>
              </a:lnSpc>
            </a:pPr>
            <a:r>
              <a:rPr lang="zh-TW" altLang="en-US" b="1" dirty="0"/>
              <a:t>單元運算子</a:t>
            </a:r>
            <a:r>
              <a:rPr lang="zh-TW" altLang="en-US" dirty="0"/>
              <a:t>：只有一個運算元，例如「</a:t>
            </a:r>
            <a:r>
              <a:rPr lang="en-US" altLang="zh-TW" dirty="0"/>
              <a:t>-100</a:t>
            </a:r>
            <a:r>
              <a:rPr lang="zh-TW" altLang="en-US" dirty="0"/>
              <a:t>」中的「</a:t>
            </a:r>
            <a:r>
              <a:rPr lang="en-US" altLang="zh-TW" dirty="0"/>
              <a:t>-</a:t>
            </a:r>
            <a:r>
              <a:rPr lang="zh-TW" altLang="en-US" dirty="0"/>
              <a:t>」（負）、 「</a:t>
            </a:r>
            <a:r>
              <a:rPr lang="en-US" altLang="zh-TW" dirty="0"/>
              <a:t>not x</a:t>
            </a:r>
            <a:r>
              <a:rPr lang="zh-TW" altLang="en-US" dirty="0"/>
              <a:t>」中的「</a:t>
            </a:r>
            <a:r>
              <a:rPr lang="en-US" altLang="zh-TW" dirty="0"/>
              <a:t>not</a:t>
            </a:r>
            <a:r>
              <a:rPr lang="zh-TW" altLang="en-US" dirty="0" smtClean="0"/>
              <a:t>」等</a:t>
            </a:r>
            <a:r>
              <a:rPr lang="zh-TW" altLang="en-US" dirty="0"/>
              <a:t>，單元運算子是位於運算元的前方。</a:t>
            </a:r>
          </a:p>
          <a:p>
            <a:pPr lvl="3">
              <a:lnSpc>
                <a:spcPts val="2600"/>
              </a:lnSpc>
            </a:pPr>
            <a:r>
              <a:rPr lang="zh-TW" altLang="en-US" b="1" dirty="0"/>
              <a:t>二元運算子</a:t>
            </a:r>
            <a:r>
              <a:rPr lang="zh-TW" altLang="en-US" dirty="0"/>
              <a:t>：具有兩個運算元，例如「</a:t>
            </a:r>
            <a:r>
              <a:rPr lang="en-US" altLang="zh-TW" dirty="0"/>
              <a:t>100 - 30</a:t>
            </a:r>
            <a:r>
              <a:rPr lang="zh-TW" altLang="en-US" dirty="0"/>
              <a:t>」中的 「</a:t>
            </a:r>
            <a:r>
              <a:rPr lang="en-US" altLang="zh-TW" dirty="0"/>
              <a:t>-</a:t>
            </a:r>
            <a:r>
              <a:rPr lang="zh-TW" altLang="en-US" dirty="0"/>
              <a:t>」（減）、 「</a:t>
            </a:r>
            <a:r>
              <a:rPr lang="en-US" altLang="zh-TW" dirty="0"/>
              <a:t>x and y</a:t>
            </a:r>
            <a:r>
              <a:rPr lang="zh-TW" altLang="en-US" dirty="0"/>
              <a:t>」</a:t>
            </a:r>
            <a:r>
              <a:rPr lang="zh-TW" altLang="en-US" dirty="0" smtClean="0"/>
              <a:t>中的</a:t>
            </a:r>
            <a:r>
              <a:rPr lang="zh-TW" altLang="en-US" dirty="0"/>
              <a:t>「</a:t>
            </a:r>
            <a:r>
              <a:rPr lang="en-US" altLang="zh-TW" dirty="0"/>
              <a:t>and</a:t>
            </a:r>
            <a:r>
              <a:rPr lang="zh-TW" altLang="en-US" dirty="0"/>
              <a:t>」，二元運算子是位於兩個運算元的中間。</a:t>
            </a:r>
          </a:p>
          <a:p>
            <a:pPr lvl="1"/>
            <a:r>
              <a:rPr lang="en-US" altLang="zh-TW" dirty="0"/>
              <a:t>2.2.1 input() </a:t>
            </a:r>
            <a:r>
              <a:rPr lang="zh-TW" altLang="en-US" dirty="0"/>
              <a:t>函式</a:t>
            </a:r>
          </a:p>
          <a:p>
            <a:pPr lvl="3">
              <a:lnSpc>
                <a:spcPts val="2500"/>
              </a:lnSpc>
            </a:pPr>
            <a:r>
              <a:rPr lang="en-US" altLang="zh-TW" dirty="0"/>
              <a:t>input() </a:t>
            </a:r>
            <a:r>
              <a:rPr lang="zh-TW" altLang="en-US" dirty="0"/>
              <a:t>函式是用來接收使用者輸入的資料，語法為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>
              <a:lnSpc>
                <a:spcPts val="2500"/>
              </a:lnSpc>
            </a:pPr>
            <a:r>
              <a:rPr lang="zh-TW" altLang="en-US" dirty="0"/>
              <a:t>使用者輸入的資料是儲存於指定的變數中，其資料型態為字串。</a:t>
            </a:r>
          </a:p>
          <a:p>
            <a:pPr lvl="3">
              <a:lnSpc>
                <a:spcPts val="2500"/>
              </a:lnSpc>
            </a:pPr>
            <a:r>
              <a:rPr lang="zh-TW" altLang="en-US" dirty="0"/>
              <a:t>「提示字串」是輸出一段提示訊息，告知使用者如何輸入。輸入資料時，當</a:t>
            </a:r>
            <a:r>
              <a:rPr lang="zh-TW" altLang="en-US" dirty="0" smtClean="0"/>
              <a:t>使用者按下</a:t>
            </a:r>
            <a:r>
              <a:rPr lang="en-US" altLang="zh-TW" dirty="0"/>
              <a:t>Enter </a:t>
            </a:r>
            <a:r>
              <a:rPr lang="zh-TW" altLang="en-US" dirty="0"/>
              <a:t>鍵後就視為輸入結束，</a:t>
            </a:r>
            <a:r>
              <a:rPr lang="en-US" altLang="zh-TW" dirty="0"/>
              <a:t>input </a:t>
            </a:r>
            <a:r>
              <a:rPr lang="zh-TW" altLang="en-US" dirty="0"/>
              <a:t>函式會將使用者輸入的資料存入變數中。</a:t>
            </a:r>
            <a:r>
              <a:rPr lang="zh-TW" altLang="en-US" dirty="0" smtClean="0"/>
              <a:t>例如</a:t>
            </a:r>
            <a:r>
              <a:rPr lang="zh-TW" altLang="en-US" dirty="0"/>
              <a:t>讓使用者輸入數學成績，再列印成績的程式碼為：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 </a:t>
            </a:r>
            <a:r>
              <a:rPr lang="zh-TW" altLang="en-US" dirty="0"/>
              <a:t>運算式</a:t>
            </a:r>
            <a:endParaRPr lang="zh-TW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990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4495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2377312" cy="98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2.2.2 </a:t>
            </a:r>
            <a:r>
              <a:rPr lang="zh-TW" altLang="en-US" dirty="0"/>
              <a:t>算術運算子</a:t>
            </a:r>
          </a:p>
          <a:p>
            <a:pPr lvl="3"/>
            <a:r>
              <a:rPr lang="zh-TW" altLang="en-US" dirty="0"/>
              <a:t>用於執行一般數學運算的運算子稱為「算術運算子」。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94926"/>
            <a:ext cx="603772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2.2.3 </a:t>
            </a:r>
            <a:r>
              <a:rPr lang="zh-TW" altLang="en-US" dirty="0"/>
              <a:t>關係運算子</a:t>
            </a:r>
          </a:p>
          <a:p>
            <a:pPr lvl="3"/>
            <a:r>
              <a:rPr lang="zh-TW" altLang="en-US" dirty="0"/>
              <a:t>關係運算子會比較兩個運算式，若比較結果正確，就傳回</a:t>
            </a:r>
            <a:r>
              <a:rPr lang="en-US" altLang="zh-TW" dirty="0"/>
              <a:t>True</a:t>
            </a:r>
            <a:r>
              <a:rPr lang="zh-TW" altLang="en-US" dirty="0"/>
              <a:t>，若比較結果錯誤</a:t>
            </a:r>
            <a:r>
              <a:rPr lang="zh-TW" altLang="en-US" dirty="0" smtClean="0"/>
              <a:t>，就</a:t>
            </a:r>
            <a:r>
              <a:rPr lang="zh-TW" altLang="en-US" dirty="0"/>
              <a:t>傳回</a:t>
            </a:r>
            <a:r>
              <a:rPr lang="en-US" altLang="zh-TW" dirty="0"/>
              <a:t>False</a:t>
            </a:r>
            <a:r>
              <a:rPr lang="zh-TW" altLang="en-US" dirty="0"/>
              <a:t>。設計者可根據比較結果，進行不同處理程序。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518299" cy="384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2.2.4 </a:t>
            </a:r>
            <a:r>
              <a:rPr lang="zh-TW" altLang="en-US" dirty="0"/>
              <a:t>邏輯運算子</a:t>
            </a:r>
          </a:p>
          <a:p>
            <a:pPr lvl="3"/>
            <a:r>
              <a:rPr lang="zh-TW" altLang="en-US" dirty="0"/>
              <a:t>邏輯運算子通常是結合多個比較運算式來綜合得到最終比較結果，用於較複雜的</a:t>
            </a:r>
            <a:r>
              <a:rPr lang="zh-TW" altLang="en-US" dirty="0" smtClean="0"/>
              <a:t>比較</a:t>
            </a:r>
            <a:r>
              <a:rPr lang="zh-TW" altLang="en-US" dirty="0"/>
              <a:t>條件。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336704" cy="325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/>
              <a:t>「</a:t>
            </a:r>
            <a:r>
              <a:rPr lang="en-US" altLang="zh-TW" dirty="0"/>
              <a:t>and</a:t>
            </a:r>
            <a:r>
              <a:rPr lang="zh-TW" altLang="en-US" dirty="0"/>
              <a:t>」是兩個運算元都是</a:t>
            </a:r>
            <a:r>
              <a:rPr lang="en-US" altLang="zh-TW" dirty="0"/>
              <a:t>True </a:t>
            </a:r>
            <a:r>
              <a:rPr lang="zh-TW" altLang="en-US" dirty="0"/>
              <a:t>時其結果才是</a:t>
            </a:r>
            <a:r>
              <a:rPr lang="en-US" altLang="zh-TW" dirty="0"/>
              <a:t>True</a:t>
            </a:r>
            <a:r>
              <a:rPr lang="zh-TW" altLang="en-US" dirty="0"/>
              <a:t>，相當於數學上兩個集合的交集</a:t>
            </a:r>
            <a:r>
              <a:rPr lang="zh-TW" altLang="en-US" dirty="0" smtClean="0"/>
              <a:t>，如下</a:t>
            </a:r>
            <a:r>
              <a:rPr lang="zh-TW" altLang="en-US" dirty="0"/>
              <a:t>圖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「</a:t>
            </a:r>
            <a:r>
              <a:rPr lang="en-US" altLang="zh-TW" dirty="0"/>
              <a:t>or</a:t>
            </a:r>
            <a:r>
              <a:rPr lang="zh-TW" altLang="en-US" dirty="0"/>
              <a:t>」是只要其中一個運算元是</a:t>
            </a:r>
            <a:r>
              <a:rPr lang="en-US" altLang="zh-TW" dirty="0"/>
              <a:t>True </a:t>
            </a:r>
            <a:r>
              <a:rPr lang="zh-TW" altLang="en-US" dirty="0"/>
              <a:t>時其結果就是</a:t>
            </a:r>
            <a:r>
              <a:rPr lang="en-US" altLang="zh-TW" dirty="0"/>
              <a:t>True</a:t>
            </a:r>
            <a:r>
              <a:rPr lang="zh-TW" altLang="en-US" dirty="0"/>
              <a:t>，相當於數學上兩個集合</a:t>
            </a:r>
            <a:r>
              <a:rPr lang="zh-TW" altLang="en-US" dirty="0" smtClean="0"/>
              <a:t>的聯</a:t>
            </a:r>
            <a:r>
              <a:rPr lang="zh-TW" altLang="en-US" dirty="0"/>
              <a:t>集，如下圖：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273406" cy="143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6264532" cy="141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2.2.5 </a:t>
            </a:r>
            <a:r>
              <a:rPr lang="zh-TW" altLang="en-US" dirty="0"/>
              <a:t>複合指定運算子</a:t>
            </a:r>
          </a:p>
          <a:p>
            <a:pPr lvl="3"/>
            <a:r>
              <a:rPr lang="zh-TW" altLang="en-US" dirty="0"/>
              <a:t>在程式中，某些變數值常需做某種規律性改變，例如：在廻圈中需將計數變數做</a:t>
            </a:r>
            <a:r>
              <a:rPr lang="zh-TW" altLang="en-US" dirty="0" smtClean="0"/>
              <a:t>特定</a:t>
            </a:r>
            <a:r>
              <a:rPr lang="zh-TW" altLang="en-US" dirty="0"/>
              <a:t>增量。一般的做法是將變數值進行運算後再指定給原來的變數，例如：下面</a:t>
            </a:r>
            <a:r>
              <a:rPr lang="zh-TW" altLang="en-US" dirty="0" smtClean="0"/>
              <a:t>例子說明</a:t>
            </a:r>
            <a:r>
              <a:rPr lang="zh-TW" altLang="en-US" dirty="0"/>
              <a:t>將變數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的值增加 </a:t>
            </a:r>
            <a:r>
              <a:rPr lang="en-US" altLang="zh-TW" dirty="0"/>
              <a:t>3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這樣</a:t>
            </a:r>
            <a:r>
              <a:rPr lang="zh-TW" altLang="en-US" dirty="0"/>
              <a:t>的寫法似乎有些累贅，因為同一個變數名稱重複寫了兩次。複合指定運算子</a:t>
            </a:r>
            <a:r>
              <a:rPr lang="zh-TW" altLang="en-US" dirty="0" smtClean="0"/>
              <a:t>就是</a:t>
            </a:r>
            <a:r>
              <a:rPr lang="zh-TW" altLang="en-US" dirty="0"/>
              <a:t>為簡化此種敘述產生的運算子，將運算子置於「</a:t>
            </a:r>
            <a:r>
              <a:rPr lang="en-US" altLang="zh-TW" dirty="0"/>
              <a:t>=</a:t>
            </a:r>
            <a:r>
              <a:rPr lang="zh-TW" altLang="en-US" dirty="0"/>
              <a:t>」前方來取代重複的變數名稱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例如：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1743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99993"/>
            <a:ext cx="3524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/>
              <a:t>下表是以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變數值為</a:t>
            </a:r>
            <a:r>
              <a:rPr lang="en-US" altLang="zh-TW" dirty="0"/>
              <a:t>10 </a:t>
            </a:r>
            <a:r>
              <a:rPr lang="zh-TW" altLang="en-US" dirty="0"/>
              <a:t>來計算範例結果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2"/>
            <a:r>
              <a:rPr lang="zh-TW" altLang="en-US" dirty="0"/>
              <a:t>範例：計算總分及平均成績</a:t>
            </a:r>
          </a:p>
          <a:p>
            <a:pPr lvl="3"/>
            <a:r>
              <a:rPr lang="zh-TW" altLang="en-US" dirty="0"/>
              <a:t>讓使用者輸入三科成績後計算總分及平均。</a:t>
            </a:r>
          </a:p>
          <a:p>
            <a:pPr lvl="3"/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5910609" cy="256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6" y="4631838"/>
            <a:ext cx="6298430" cy="174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9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2.3.1 </a:t>
            </a:r>
            <a:r>
              <a:rPr lang="zh-TW" altLang="en-US" dirty="0"/>
              <a:t>單向判斷式（</a:t>
            </a:r>
            <a:r>
              <a:rPr lang="en-US" altLang="zh-TW" dirty="0"/>
              <a:t>if⋯</a:t>
            </a:r>
            <a:r>
              <a:rPr lang="zh-TW" altLang="en-US" dirty="0"/>
              <a:t>）</a:t>
            </a:r>
          </a:p>
          <a:p>
            <a:pPr lvl="3"/>
            <a:r>
              <a:rPr lang="zh-TW" altLang="en-US" dirty="0"/>
              <a:t>「</a:t>
            </a:r>
            <a:r>
              <a:rPr lang="en-US" altLang="zh-TW" dirty="0"/>
              <a:t>if⋯</a:t>
            </a:r>
            <a:r>
              <a:rPr lang="zh-TW" altLang="en-US" dirty="0"/>
              <a:t>」為單向判斷式，是</a:t>
            </a:r>
            <a:r>
              <a:rPr lang="en-US" altLang="zh-TW" dirty="0"/>
              <a:t>if </a:t>
            </a:r>
            <a:r>
              <a:rPr lang="zh-TW" altLang="en-US" dirty="0"/>
              <a:t>指令中最簡單的型態，語法為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r>
              <a:rPr lang="zh-TW" altLang="en-US" dirty="0"/>
              <a:t>條件式可以是關係運算式，例如：「</a:t>
            </a:r>
            <a:r>
              <a:rPr lang="en-US" altLang="zh-TW" dirty="0"/>
              <a:t>x &gt; 2</a:t>
            </a:r>
            <a:r>
              <a:rPr lang="zh-TW" altLang="en-US" dirty="0"/>
              <a:t>」；也可以是邏輯運算式，例如：「</a:t>
            </a:r>
            <a:r>
              <a:rPr lang="en-US" altLang="zh-TW" dirty="0"/>
              <a:t>x &gt; </a:t>
            </a:r>
            <a:r>
              <a:rPr lang="en-US" altLang="zh-TW" dirty="0" smtClean="0"/>
              <a:t>2or </a:t>
            </a:r>
            <a:r>
              <a:rPr lang="en-US" altLang="zh-TW" dirty="0"/>
              <a:t>x &lt; 5</a:t>
            </a:r>
            <a:r>
              <a:rPr lang="zh-TW" altLang="en-US" dirty="0"/>
              <a:t>」，如果程式區塊只有一列程式碼，則可以合併為一列，直接寫成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以下是單向判斷式的流程圖：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</a:t>
            </a:r>
            <a:r>
              <a:rPr lang="zh-TW" altLang="en-US" dirty="0"/>
              <a:t>判斷式</a:t>
            </a:r>
            <a:endParaRPr lang="zh-TW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028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2857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30" y="3589244"/>
            <a:ext cx="42250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範例：密碼輸入判斷</a:t>
            </a:r>
          </a:p>
          <a:p>
            <a:pPr lvl="3"/>
            <a:r>
              <a:rPr lang="zh-TW" altLang="en-US" dirty="0"/>
              <a:t>讓使用者輸入密碼，如果輸入的密碼正確 </a:t>
            </a:r>
            <a:r>
              <a:rPr lang="en-US" altLang="zh-TW" dirty="0"/>
              <a:t>(1234)</a:t>
            </a:r>
            <a:r>
              <a:rPr lang="zh-TW" altLang="en-US" dirty="0"/>
              <a:t>，會顯示「歡迎光臨！」；如果</a:t>
            </a:r>
            <a:r>
              <a:rPr lang="zh-TW" altLang="en-US" dirty="0" smtClean="0"/>
              <a:t>輸入</a:t>
            </a:r>
            <a:r>
              <a:rPr lang="zh-TW" altLang="en-US" dirty="0"/>
              <a:t>的密碼錯誤，則不會顯示歡迎訊息。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28825"/>
            <a:ext cx="76660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>
          <a:xfrm>
            <a:off x="1619672" y="3866748"/>
            <a:ext cx="7310046" cy="1562516"/>
          </a:xfrm>
        </p:spPr>
        <p:txBody>
          <a:bodyPr/>
          <a:lstStyle/>
          <a:p>
            <a:r>
              <a:rPr lang="en-US" altLang="zh-TW" dirty="0">
                <a:hlinkClick r:id="rId2" action="ppaction://hlinksldjump"/>
              </a:rPr>
              <a:t>2.1 </a:t>
            </a:r>
            <a:r>
              <a:rPr lang="zh-TW" altLang="en-US" dirty="0">
                <a:hlinkClick r:id="rId2" action="ppaction://hlinksldjump"/>
              </a:rPr>
              <a:t>變數與資料</a:t>
            </a:r>
            <a:r>
              <a:rPr lang="zh-TW" altLang="en-US" dirty="0" smtClean="0">
                <a:hlinkClick r:id="rId2" action="ppaction://hlinksldjump"/>
              </a:rPr>
              <a:t>型態</a:t>
            </a:r>
            <a:endParaRPr lang="en-US" altLang="zh-TW" dirty="0" smtClean="0"/>
          </a:p>
          <a:p>
            <a:r>
              <a:rPr lang="en-US" altLang="zh-TW" dirty="0">
                <a:hlinkClick r:id="rId3" action="ppaction://hlinksldjump"/>
              </a:rPr>
              <a:t>2.2 </a:t>
            </a:r>
            <a:r>
              <a:rPr lang="zh-TW" altLang="en-US" dirty="0">
                <a:hlinkClick r:id="rId3" action="ppaction://hlinksldjump"/>
              </a:rPr>
              <a:t>運算式</a:t>
            </a:r>
            <a:endParaRPr lang="zh-TW" altLang="en-US" dirty="0"/>
          </a:p>
          <a:p>
            <a:r>
              <a:rPr lang="en-US" altLang="zh-TW" dirty="0">
                <a:hlinkClick r:id="rId4" action="ppaction://hlinksldjump"/>
              </a:rPr>
              <a:t>2.3 </a:t>
            </a:r>
            <a:r>
              <a:rPr lang="zh-TW" altLang="en-US" dirty="0">
                <a:hlinkClick r:id="rId4" action="ppaction://hlinksldjump"/>
              </a:rPr>
              <a:t>判斷式</a:t>
            </a: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基本語法與結構控制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87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2.3.2 </a:t>
            </a:r>
            <a:r>
              <a:rPr lang="zh-TW" altLang="en-US" dirty="0"/>
              <a:t>雙向判斷式（</a:t>
            </a:r>
            <a:r>
              <a:rPr lang="en-US" altLang="zh-TW" dirty="0" err="1"/>
              <a:t>if⋯else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3"/>
            <a:r>
              <a:rPr lang="zh-TW" altLang="en-US" dirty="0"/>
              <a:t>「</a:t>
            </a:r>
            <a:r>
              <a:rPr lang="en-US" altLang="zh-TW" dirty="0" err="1"/>
              <a:t>if⋯else</a:t>
            </a:r>
            <a:r>
              <a:rPr lang="en-US" altLang="zh-TW" dirty="0"/>
              <a:t>⋯</a:t>
            </a:r>
            <a:r>
              <a:rPr lang="zh-TW" altLang="en-US" dirty="0"/>
              <a:t>」為雙向判斷式，語法為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/>
              <a:t>當條件式為</a:t>
            </a:r>
            <a:r>
              <a:rPr lang="en-US" altLang="zh-TW" dirty="0"/>
              <a:t>True </a:t>
            </a:r>
            <a:r>
              <a:rPr lang="zh-TW" altLang="en-US" dirty="0"/>
              <a:t>時，會執行</a:t>
            </a:r>
            <a:r>
              <a:rPr lang="en-US" altLang="zh-TW" dirty="0"/>
              <a:t>if </a:t>
            </a:r>
            <a:r>
              <a:rPr lang="zh-TW" altLang="en-US" dirty="0"/>
              <a:t>後的程式區塊一；當條件式為</a:t>
            </a:r>
            <a:r>
              <a:rPr lang="en-US" altLang="zh-TW" dirty="0"/>
              <a:t>False </a:t>
            </a:r>
            <a:r>
              <a:rPr lang="zh-TW" altLang="en-US" dirty="0"/>
              <a:t>時，會執行</a:t>
            </a:r>
            <a:r>
              <a:rPr lang="en-US" altLang="zh-TW" dirty="0" smtClean="0"/>
              <a:t>else</a:t>
            </a:r>
            <a:r>
              <a:rPr lang="zh-TW" altLang="en-US" dirty="0" smtClean="0"/>
              <a:t>後</a:t>
            </a:r>
            <a:r>
              <a:rPr lang="zh-TW" altLang="en-US" dirty="0"/>
              <a:t>的程式區塊二，程式區塊中可以是一列或多列程式碼，如果程式區塊中的</a:t>
            </a:r>
            <a:r>
              <a:rPr lang="zh-TW" altLang="en-US" dirty="0" smtClean="0"/>
              <a:t>程式碼只有</a:t>
            </a:r>
            <a:r>
              <a:rPr lang="zh-TW" altLang="en-US" dirty="0"/>
              <a:t>一列，可以合併為一列。</a:t>
            </a:r>
          </a:p>
          <a:p>
            <a:pPr lvl="3"/>
            <a:r>
              <a:rPr lang="zh-TW" altLang="en-US" dirty="0"/>
              <a:t>以下是雙向選擇流程控制的流程圖：</a:t>
            </a:r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3" y="1292319"/>
            <a:ext cx="2736304" cy="99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9079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範例：進階密碼判斷</a:t>
            </a:r>
          </a:p>
          <a:p>
            <a:pPr lvl="3"/>
            <a:r>
              <a:rPr lang="zh-TW" altLang="en-US" dirty="0"/>
              <a:t>讓使用者輸入密碼，如果輸入的密碼正確 </a:t>
            </a:r>
            <a:r>
              <a:rPr lang="en-US" altLang="zh-TW" dirty="0"/>
              <a:t>(1234)</a:t>
            </a:r>
            <a:r>
              <a:rPr lang="zh-TW" altLang="en-US" dirty="0"/>
              <a:t>，會顯示「歡迎光臨！」；如果</a:t>
            </a:r>
            <a:r>
              <a:rPr lang="zh-TW" altLang="en-US" dirty="0" smtClean="0"/>
              <a:t>輸入</a:t>
            </a:r>
            <a:r>
              <a:rPr lang="zh-TW" altLang="en-US" dirty="0"/>
              <a:t>的密碼錯誤，則會顯示密碼錯誤訊息。</a:t>
            </a:r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2" y="2060848"/>
            <a:ext cx="76850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2.3.3 </a:t>
            </a:r>
            <a:r>
              <a:rPr lang="zh-TW" altLang="en-US" dirty="0"/>
              <a:t>多向判斷式（</a:t>
            </a:r>
            <a:r>
              <a:rPr lang="en-US" altLang="zh-TW" dirty="0" err="1"/>
              <a:t>if⋯elif⋯else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3"/>
            <a:r>
              <a:rPr lang="zh-TW" altLang="en-US" dirty="0"/>
              <a:t>「</a:t>
            </a:r>
            <a:r>
              <a:rPr lang="en-US" altLang="zh-TW" dirty="0" err="1"/>
              <a:t>if⋯elif⋯else</a:t>
            </a:r>
            <a:r>
              <a:rPr lang="zh-TW" altLang="en-US" dirty="0"/>
              <a:t>」可在多項條件式中，擇一選取，如果條件式為</a:t>
            </a:r>
            <a:r>
              <a:rPr lang="en-US" altLang="zh-TW" dirty="0"/>
              <a:t>True </a:t>
            </a:r>
            <a:r>
              <a:rPr lang="zh-TW" altLang="en-US" dirty="0"/>
              <a:t>時，就執行</a:t>
            </a:r>
            <a:r>
              <a:rPr lang="zh-TW" altLang="en-US" dirty="0" smtClean="0"/>
              <a:t>相對</a:t>
            </a:r>
            <a:r>
              <a:rPr lang="zh-TW" altLang="en-US" dirty="0"/>
              <a:t>應的程式區塊，如果所有條件式都是</a:t>
            </a:r>
            <a:r>
              <a:rPr lang="en-US" altLang="zh-TW" dirty="0"/>
              <a:t>False</a:t>
            </a:r>
            <a:r>
              <a:rPr lang="zh-TW" altLang="en-US" dirty="0"/>
              <a:t>，則執行</a:t>
            </a:r>
            <a:r>
              <a:rPr lang="en-US" altLang="zh-TW" dirty="0"/>
              <a:t>else </a:t>
            </a:r>
            <a:r>
              <a:rPr lang="zh-TW" altLang="en-US" dirty="0"/>
              <a:t>後的程式區塊；若</a:t>
            </a:r>
            <a:r>
              <a:rPr lang="zh-TW" altLang="en-US" dirty="0" smtClean="0"/>
              <a:t>省略</a:t>
            </a:r>
            <a:r>
              <a:rPr lang="en-US" altLang="zh-TW" dirty="0" smtClean="0"/>
              <a:t>else </a:t>
            </a:r>
            <a:r>
              <a:rPr lang="zh-TW" altLang="en-US" dirty="0"/>
              <a:t>敘述，則條件式都是</a:t>
            </a:r>
            <a:r>
              <a:rPr lang="en-US" altLang="zh-TW" dirty="0"/>
              <a:t>False </a:t>
            </a:r>
            <a:r>
              <a:rPr lang="zh-TW" altLang="en-US" dirty="0"/>
              <a:t>時，將不執行任何程式區塊。「</a:t>
            </a:r>
            <a:r>
              <a:rPr lang="en-US" altLang="zh-TW" dirty="0" err="1"/>
              <a:t>if⋯elif⋯else</a:t>
            </a:r>
            <a:r>
              <a:rPr lang="zh-TW" altLang="en-US" dirty="0"/>
              <a:t>」的</a:t>
            </a:r>
            <a:r>
              <a:rPr lang="zh-TW" altLang="en-US" dirty="0" smtClean="0"/>
              <a:t>語法</a:t>
            </a:r>
            <a:r>
              <a:rPr lang="zh-TW" altLang="en-US" dirty="0"/>
              <a:t>為</a:t>
            </a:r>
            <a:r>
              <a:rPr lang="zh-TW" altLang="en-US" dirty="0" smtClean="0"/>
              <a:t>：                            多</a:t>
            </a:r>
            <a:r>
              <a:rPr lang="zh-TW" altLang="en-US" dirty="0"/>
              <a:t>向判斷式流程控制的流程圖 </a:t>
            </a:r>
            <a:r>
              <a:rPr lang="en-US" altLang="zh-TW" dirty="0"/>
              <a:t>( </a:t>
            </a:r>
            <a:r>
              <a:rPr lang="zh-TW" altLang="en-US" dirty="0"/>
              <a:t>以設定兩個條件式為例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535884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5431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8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範例：判斷成績等第</a:t>
            </a:r>
          </a:p>
          <a:p>
            <a:pPr lvl="3"/>
            <a:r>
              <a:rPr lang="zh-TW" altLang="en-US" dirty="0"/>
              <a:t>讓使用者輸入成績，若成績在</a:t>
            </a:r>
            <a:r>
              <a:rPr lang="en-US" altLang="zh-TW" dirty="0"/>
              <a:t>90 </a:t>
            </a:r>
            <a:r>
              <a:rPr lang="zh-TW" altLang="en-US" dirty="0"/>
              <a:t>分以上就顯示「優等」， </a:t>
            </a:r>
            <a:r>
              <a:rPr lang="en-US" altLang="zh-TW" dirty="0"/>
              <a:t>80-89 </a:t>
            </a:r>
            <a:r>
              <a:rPr lang="zh-TW" altLang="en-US" dirty="0"/>
              <a:t>分顯示「甲等」</a:t>
            </a:r>
            <a:r>
              <a:rPr lang="zh-TW" altLang="en-US" dirty="0" smtClean="0"/>
              <a:t>，</a:t>
            </a:r>
            <a:r>
              <a:rPr lang="en-US" altLang="zh-TW" dirty="0" smtClean="0"/>
              <a:t>70-79 </a:t>
            </a:r>
            <a:r>
              <a:rPr lang="zh-TW" altLang="en-US" dirty="0"/>
              <a:t>分顯示「乙等」，</a:t>
            </a:r>
            <a:r>
              <a:rPr lang="en-US" altLang="zh-TW" dirty="0"/>
              <a:t>60-69 </a:t>
            </a:r>
            <a:r>
              <a:rPr lang="zh-TW" altLang="en-US" dirty="0"/>
              <a:t>分顯示「丙等」，</a:t>
            </a:r>
            <a:r>
              <a:rPr lang="en-US" altLang="zh-TW" dirty="0"/>
              <a:t>60 </a:t>
            </a:r>
            <a:r>
              <a:rPr lang="zh-TW" altLang="en-US" dirty="0"/>
              <a:t>分以下顯示「丁等」。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699845" cy="260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2.3.4 </a:t>
            </a:r>
            <a:r>
              <a:rPr lang="zh-TW" altLang="en-US" dirty="0"/>
              <a:t>巢狀判斷式</a:t>
            </a:r>
          </a:p>
          <a:p>
            <a:pPr lvl="3"/>
            <a:r>
              <a:rPr lang="zh-TW" altLang="en-US" dirty="0"/>
              <a:t>在判斷式 </a:t>
            </a:r>
            <a:r>
              <a:rPr lang="en-US" altLang="zh-TW" dirty="0"/>
              <a:t>(</a:t>
            </a:r>
            <a:r>
              <a:rPr lang="en-US" altLang="zh-TW" dirty="0" err="1"/>
              <a:t>if⋯elif⋯else</a:t>
            </a:r>
            <a:r>
              <a:rPr lang="en-US" altLang="zh-TW" dirty="0"/>
              <a:t>) </a:t>
            </a:r>
            <a:r>
              <a:rPr lang="zh-TW" altLang="en-US" dirty="0"/>
              <a:t>之內可以包含判斷式，稱為巢狀判斷式。系統並未規定巢</a:t>
            </a:r>
            <a:r>
              <a:rPr lang="zh-TW" altLang="en-US" dirty="0" smtClean="0"/>
              <a:t>狀判斷</a:t>
            </a:r>
            <a:r>
              <a:rPr lang="zh-TW" altLang="en-US" dirty="0"/>
              <a:t>式的層數，要加多少層判斷式都可以，但層數太多會降低程式可讀性，而且</a:t>
            </a:r>
            <a:r>
              <a:rPr lang="zh-TW" altLang="en-US" dirty="0" smtClean="0"/>
              <a:t>維護</a:t>
            </a:r>
            <a:r>
              <a:rPr lang="zh-TW" altLang="en-US" dirty="0"/>
              <a:t>較困難。</a:t>
            </a:r>
          </a:p>
          <a:p>
            <a:pPr lvl="2"/>
            <a:r>
              <a:rPr lang="zh-TW" altLang="en-US" dirty="0"/>
              <a:t>範例：百貨公司折扣戰</a:t>
            </a:r>
          </a:p>
          <a:p>
            <a:pPr lvl="3"/>
            <a:r>
              <a:rPr lang="zh-TW" altLang="en-US" dirty="0"/>
              <a:t>讓顧客輸入購買金額，若金額在</a:t>
            </a:r>
            <a:r>
              <a:rPr lang="en-US" altLang="zh-TW" dirty="0"/>
              <a:t>100000 </a:t>
            </a:r>
            <a:r>
              <a:rPr lang="zh-TW" altLang="en-US" dirty="0"/>
              <a:t>元以上就打八折，金額在</a:t>
            </a:r>
            <a:r>
              <a:rPr lang="en-US" altLang="zh-TW" dirty="0"/>
              <a:t>50000 </a:t>
            </a:r>
            <a:r>
              <a:rPr lang="zh-TW" altLang="en-US" dirty="0"/>
              <a:t>元以上</a:t>
            </a:r>
            <a:r>
              <a:rPr lang="zh-TW" altLang="en-US" dirty="0" smtClean="0"/>
              <a:t>就打</a:t>
            </a:r>
            <a:r>
              <a:rPr lang="zh-TW" altLang="en-US" dirty="0"/>
              <a:t>八五折，金額在</a:t>
            </a:r>
            <a:r>
              <a:rPr lang="en-US" altLang="zh-TW" dirty="0"/>
              <a:t>30000 </a:t>
            </a:r>
            <a:r>
              <a:rPr lang="zh-TW" altLang="en-US" dirty="0"/>
              <a:t>元以上就打九折，金額在</a:t>
            </a:r>
            <a:r>
              <a:rPr lang="en-US" altLang="zh-TW" dirty="0"/>
              <a:t>10000 </a:t>
            </a:r>
            <a:r>
              <a:rPr lang="zh-TW" altLang="en-US" dirty="0"/>
              <a:t>元以上就打九五折。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6048672" cy="253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2.1.1 </a:t>
            </a:r>
            <a:r>
              <a:rPr lang="zh-TW" altLang="en-US" dirty="0" smtClean="0"/>
              <a:t>變數</a:t>
            </a:r>
            <a:endParaRPr lang="en-US" altLang="zh-TW" dirty="0" smtClean="0"/>
          </a:p>
          <a:p>
            <a:pPr lvl="3"/>
            <a:r>
              <a:rPr lang="zh-TW" altLang="en-US" dirty="0"/>
              <a:t>在程式中使用變數也是一樣，當設計者使用一個變數時，應用程式就會配置一塊記憶體給此變數使用，以變數名稱做為辨識此塊記憶體的標誌，系統會根據資料</a:t>
            </a:r>
            <a:r>
              <a:rPr lang="zh-TW" altLang="en-US" dirty="0" smtClean="0"/>
              <a:t>型態</a:t>
            </a:r>
            <a:r>
              <a:rPr lang="zh-TW" altLang="en-US" dirty="0"/>
              <a:t>決定配置的記憶體大小，設計者就可在程式中將各種值存入該變數中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r>
              <a:rPr lang="zh-TW" altLang="en-US" dirty="0"/>
              <a:t>如果多個變數具有相同值，可以一起指定，例如變數</a:t>
            </a:r>
            <a:r>
              <a:rPr lang="en-US" altLang="zh-TW" dirty="0"/>
              <a:t>a</a:t>
            </a:r>
            <a:r>
              <a:rPr lang="zh-TW" altLang="en-US" dirty="0"/>
              <a:t>、</a:t>
            </a:r>
            <a:r>
              <a:rPr lang="en-US" altLang="zh-TW" dirty="0"/>
              <a:t>b</a:t>
            </a:r>
            <a:r>
              <a:rPr lang="zh-TW" altLang="en-US" dirty="0"/>
              <a:t>、</a:t>
            </a:r>
            <a:r>
              <a:rPr lang="en-US" altLang="zh-TW" dirty="0"/>
              <a:t>c </a:t>
            </a:r>
            <a:r>
              <a:rPr lang="zh-TW" altLang="en-US" dirty="0"/>
              <a:t>的值皆為</a:t>
            </a:r>
            <a:r>
              <a:rPr lang="en-US" altLang="zh-TW" dirty="0"/>
              <a:t>20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也可以在同一列指定多個變數，變數之間以「</a:t>
            </a:r>
            <a:r>
              <a:rPr lang="en-US" altLang="zh-TW" dirty="0"/>
              <a:t>,</a:t>
            </a:r>
            <a:r>
              <a:rPr lang="zh-TW" altLang="en-US" dirty="0"/>
              <a:t>」分隔。例如變數 </a:t>
            </a:r>
            <a:r>
              <a:rPr lang="en-US" altLang="zh-TW" dirty="0"/>
              <a:t>age </a:t>
            </a:r>
            <a:r>
              <a:rPr lang="zh-TW" altLang="en-US" dirty="0"/>
              <a:t>的值為 </a:t>
            </a:r>
            <a:r>
              <a:rPr lang="en-US" altLang="zh-TW" dirty="0"/>
              <a:t>18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name </a:t>
            </a:r>
            <a:r>
              <a:rPr lang="zh-TW" altLang="en-US" dirty="0"/>
              <a:t>的值為「林大山」：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如果</a:t>
            </a:r>
            <a:r>
              <a:rPr lang="zh-TW" altLang="en-US" dirty="0"/>
              <a:t>變數不再使用，可以將變數刪除以節省記憶體。刪除變數的語法為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/>
              <a:t>例如刪除變數</a:t>
            </a:r>
            <a:r>
              <a:rPr lang="en-US" altLang="zh-TW" dirty="0"/>
              <a:t>score</a:t>
            </a:r>
            <a:r>
              <a:rPr lang="zh-TW" altLang="en-US" dirty="0"/>
              <a:t>：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 </a:t>
            </a:r>
            <a:r>
              <a:rPr lang="zh-TW" altLang="en-US" dirty="0"/>
              <a:t>變數與資料型態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1875"/>
            <a:ext cx="2505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3362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373216"/>
            <a:ext cx="2505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49280"/>
            <a:ext cx="1828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2.1.2 </a:t>
            </a:r>
            <a:r>
              <a:rPr lang="zh-TW" altLang="en-US" dirty="0"/>
              <a:t>變數命名規則</a:t>
            </a:r>
          </a:p>
          <a:p>
            <a:pPr lvl="3">
              <a:lnSpc>
                <a:spcPts val="2300"/>
              </a:lnSpc>
            </a:pPr>
            <a:r>
              <a:rPr lang="zh-TW" altLang="en-US" dirty="0"/>
              <a:t>為變數命名必須遵守一定規則，否則在程式執行時會產生錯誤。</a:t>
            </a:r>
            <a:r>
              <a:rPr lang="en-US" altLang="zh-TW" dirty="0"/>
              <a:t>Python </a:t>
            </a:r>
            <a:r>
              <a:rPr lang="zh-TW" altLang="en-US" dirty="0"/>
              <a:t>變數的</a:t>
            </a:r>
            <a:r>
              <a:rPr lang="zh-TW" altLang="en-US" dirty="0" smtClean="0"/>
              <a:t>命名規則</a:t>
            </a:r>
            <a:r>
              <a:rPr lang="zh-TW" altLang="en-US" dirty="0"/>
              <a:t>為：</a:t>
            </a:r>
          </a:p>
          <a:p>
            <a:pPr marL="285750" lvl="3" indent="-285750">
              <a:lnSpc>
                <a:spcPts val="23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/>
              <a:t>變數</a:t>
            </a:r>
            <a:r>
              <a:rPr lang="zh-TW" altLang="en-US" dirty="0"/>
              <a:t>名稱只能由大小寫字母、數字、</a:t>
            </a:r>
            <a:r>
              <a:rPr lang="en-US" altLang="zh-TW" dirty="0"/>
              <a:t>_</a:t>
            </a:r>
            <a:r>
              <a:rPr lang="zh-TW" altLang="en-US" dirty="0"/>
              <a:t>、中文組成變數名稱。</a:t>
            </a:r>
          </a:p>
          <a:p>
            <a:pPr marL="285750" lvl="3" indent="-285750">
              <a:lnSpc>
                <a:spcPts val="23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/>
              <a:t>變數</a:t>
            </a:r>
            <a:r>
              <a:rPr lang="zh-TW" altLang="en-US" dirty="0"/>
              <a:t>名稱的第一個字母不能是數字。</a:t>
            </a:r>
          </a:p>
          <a:p>
            <a:pPr marL="285750" lvl="3" indent="-285750">
              <a:lnSpc>
                <a:spcPts val="23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/>
              <a:t>英文</a:t>
            </a:r>
            <a:r>
              <a:rPr lang="zh-TW" altLang="en-US" dirty="0"/>
              <a:t>字母大小寫視為不同變數名稱。</a:t>
            </a:r>
          </a:p>
          <a:p>
            <a:pPr marL="285750" lvl="3" indent="-285750">
              <a:lnSpc>
                <a:spcPts val="23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/>
              <a:t>變數</a:t>
            </a:r>
            <a:r>
              <a:rPr lang="zh-TW" altLang="en-US" dirty="0"/>
              <a:t>名稱不能與</a:t>
            </a:r>
            <a:r>
              <a:rPr lang="en-US" altLang="zh-TW" dirty="0"/>
              <a:t>Python</a:t>
            </a:r>
            <a:r>
              <a:rPr lang="zh-TW" altLang="en-US" dirty="0"/>
              <a:t>內建的保留字相同。</a:t>
            </a:r>
          </a:p>
          <a:p>
            <a:pPr lvl="3">
              <a:lnSpc>
                <a:spcPts val="2300"/>
              </a:lnSpc>
            </a:pPr>
            <a:r>
              <a:rPr lang="en-US" altLang="zh-TW" dirty="0"/>
              <a:t>Python </a:t>
            </a:r>
            <a:r>
              <a:rPr lang="zh-TW" altLang="en-US" dirty="0"/>
              <a:t>常見的保留字有 ：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5529808" cy="266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2.1.3 </a:t>
            </a:r>
            <a:r>
              <a:rPr lang="zh-TW" altLang="en-US" dirty="0"/>
              <a:t>數值、布林與字串資料型態</a:t>
            </a:r>
          </a:p>
          <a:p>
            <a:pPr lvl="3"/>
            <a:r>
              <a:rPr lang="en-US" altLang="zh-TW" dirty="0"/>
              <a:t>Python </a:t>
            </a:r>
            <a:r>
              <a:rPr lang="zh-TW" altLang="en-US" dirty="0"/>
              <a:t>數值資料型態主要有整數</a:t>
            </a:r>
            <a:r>
              <a:rPr lang="en-US" altLang="zh-TW" dirty="0"/>
              <a:t>(</a:t>
            </a:r>
            <a:r>
              <a:rPr lang="en-US" altLang="zh-TW" dirty="0" err="1"/>
              <a:t>int</a:t>
            </a:r>
            <a:r>
              <a:rPr lang="en-US" altLang="zh-TW" dirty="0"/>
              <a:t>) </a:t>
            </a:r>
            <a:r>
              <a:rPr lang="zh-TW" altLang="en-US" dirty="0"/>
              <a:t>及浮點數</a:t>
            </a:r>
            <a:r>
              <a:rPr lang="en-US" altLang="zh-TW" dirty="0"/>
              <a:t>(float)</a:t>
            </a:r>
            <a:r>
              <a:rPr lang="zh-TW" altLang="en-US" dirty="0"/>
              <a:t>。整數是指不含小數點的數值</a:t>
            </a:r>
            <a:r>
              <a:rPr lang="zh-TW" altLang="en-US" dirty="0" smtClean="0"/>
              <a:t>，浮點</a:t>
            </a:r>
            <a:r>
              <a:rPr lang="zh-TW" altLang="en-US" dirty="0"/>
              <a:t>數則指包含小數點的數值，例如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en-US" altLang="zh-TW" dirty="0"/>
              <a:t>Python </a:t>
            </a:r>
            <a:r>
              <a:rPr lang="zh-TW" altLang="en-US" dirty="0"/>
              <a:t>布林資料型態</a:t>
            </a:r>
            <a:r>
              <a:rPr lang="en-US" altLang="zh-TW" dirty="0"/>
              <a:t>(bool) </a:t>
            </a:r>
            <a:r>
              <a:rPr lang="zh-TW" altLang="en-US" dirty="0"/>
              <a:t>只有兩個值：</a:t>
            </a:r>
            <a:r>
              <a:rPr lang="en-US" altLang="zh-TW" dirty="0"/>
              <a:t>True </a:t>
            </a:r>
            <a:r>
              <a:rPr lang="zh-TW" altLang="en-US" dirty="0"/>
              <a:t>及</a:t>
            </a:r>
            <a:r>
              <a:rPr lang="en-US" altLang="zh-TW" dirty="0"/>
              <a:t>False ( </a:t>
            </a:r>
            <a:r>
              <a:rPr lang="zh-TW" altLang="en-US" dirty="0"/>
              <a:t>注意「</a:t>
            </a:r>
            <a:r>
              <a:rPr lang="en-US" altLang="zh-TW" dirty="0"/>
              <a:t>T</a:t>
            </a:r>
            <a:r>
              <a:rPr lang="zh-TW" altLang="en-US" dirty="0"/>
              <a:t>」及「</a:t>
            </a:r>
            <a:r>
              <a:rPr lang="en-US" altLang="zh-TW" dirty="0"/>
              <a:t>F</a:t>
            </a:r>
            <a:r>
              <a:rPr lang="zh-TW" altLang="en-US" dirty="0"/>
              <a:t>」是大寫</a:t>
            </a:r>
            <a:r>
              <a:rPr lang="en-US" altLang="zh-TW" dirty="0"/>
              <a:t>)</a:t>
            </a:r>
            <a:r>
              <a:rPr lang="zh-TW" altLang="en-US" dirty="0" smtClean="0"/>
              <a:t>，此</a:t>
            </a:r>
            <a:r>
              <a:rPr lang="zh-TW" altLang="en-US" dirty="0"/>
              <a:t>種變數通常是在條件運算中使用，程式可根據布林變數的值判斷要進行何種運作</a:t>
            </a:r>
            <a:r>
              <a:rPr lang="zh-TW" altLang="en-US" dirty="0" smtClean="0"/>
              <a:t>。例如：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en-US" altLang="zh-TW" dirty="0"/>
              <a:t>Python </a:t>
            </a:r>
            <a:r>
              <a:rPr lang="zh-TW" altLang="en-US" dirty="0"/>
              <a:t>字串資料型態</a:t>
            </a:r>
            <a:r>
              <a:rPr lang="en-US" altLang="zh-TW" dirty="0"/>
              <a:t>(</a:t>
            </a:r>
            <a:r>
              <a:rPr lang="en-US" altLang="zh-TW" dirty="0" err="1"/>
              <a:t>str</a:t>
            </a:r>
            <a:r>
              <a:rPr lang="en-US" altLang="zh-TW" dirty="0"/>
              <a:t>) </a:t>
            </a:r>
            <a:r>
              <a:rPr lang="zh-TW" altLang="en-US" dirty="0"/>
              <a:t>是變數值以一對雙引號 </a:t>
            </a:r>
            <a:r>
              <a:rPr lang="en-US" altLang="zh-TW" dirty="0"/>
              <a:t>(</a:t>
            </a:r>
            <a:r>
              <a:rPr lang="zh-TW" altLang="en-US" dirty="0"/>
              <a:t>「</a:t>
            </a:r>
            <a:r>
              <a:rPr lang="en-US" altLang="zh-TW" dirty="0"/>
              <a:t>"</a:t>
            </a:r>
            <a:r>
              <a:rPr lang="zh-TW" altLang="en-US" dirty="0"/>
              <a:t>」</a:t>
            </a:r>
            <a:r>
              <a:rPr lang="en-US" altLang="zh-TW" dirty="0"/>
              <a:t>) </a:t>
            </a:r>
            <a:r>
              <a:rPr lang="zh-TW" altLang="en-US" dirty="0"/>
              <a:t>或單引號 </a:t>
            </a:r>
            <a:r>
              <a:rPr lang="en-US" altLang="zh-TW" dirty="0"/>
              <a:t>(</a:t>
            </a:r>
            <a:r>
              <a:rPr lang="zh-TW" altLang="en-US" dirty="0"/>
              <a:t>「</a:t>
            </a:r>
            <a:r>
              <a:rPr lang="en-US" altLang="zh-TW" dirty="0"/>
              <a:t>'</a:t>
            </a:r>
            <a:r>
              <a:rPr lang="zh-TW" altLang="en-US" dirty="0"/>
              <a:t>」</a:t>
            </a:r>
            <a:r>
              <a:rPr lang="en-US" altLang="zh-TW" dirty="0"/>
              <a:t>) </a:t>
            </a:r>
            <a:r>
              <a:rPr lang="zh-TW" altLang="en-US" dirty="0"/>
              <a:t>包起來</a:t>
            </a:r>
            <a:r>
              <a:rPr lang="zh-TW" altLang="en-US" dirty="0" smtClean="0"/>
              <a:t>，例如</a:t>
            </a:r>
            <a:r>
              <a:rPr lang="zh-TW" altLang="en-US" dirty="0"/>
              <a:t>：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667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1" y="5009321"/>
            <a:ext cx="2847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0" y="3717032"/>
            <a:ext cx="2581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1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/>
              <a:t>若字串需含有特殊字元如</a:t>
            </a:r>
            <a:r>
              <a:rPr lang="en-US" altLang="zh-TW" dirty="0"/>
              <a:t>Tab</a:t>
            </a:r>
            <a:r>
              <a:rPr lang="zh-TW" altLang="en-US" dirty="0"/>
              <a:t>、換行等，可在字串中使用脫逸字元：脫逸字元是以「</a:t>
            </a:r>
            <a:r>
              <a:rPr lang="en-US" altLang="zh-TW" dirty="0"/>
              <a:t>\</a:t>
            </a:r>
            <a:r>
              <a:rPr lang="zh-TW" altLang="en-US" dirty="0" smtClean="0"/>
              <a:t>」為</a:t>
            </a:r>
            <a:r>
              <a:rPr lang="zh-TW" altLang="en-US" dirty="0"/>
              <a:t>開頭，後面跟著代表特定意義的特殊字元。下表為常見的脫逸字元：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40129" cy="24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2.1.4 print() </a:t>
            </a:r>
            <a:r>
              <a:rPr lang="zh-TW" altLang="en-US" dirty="0"/>
              <a:t>及 </a:t>
            </a:r>
            <a:r>
              <a:rPr lang="en-US" altLang="zh-TW" dirty="0"/>
              <a:t>type() </a:t>
            </a:r>
            <a:r>
              <a:rPr lang="zh-TW" altLang="en-US" dirty="0"/>
              <a:t>函式</a:t>
            </a:r>
          </a:p>
          <a:p>
            <a:pPr lvl="2"/>
            <a:r>
              <a:rPr lang="en-US" altLang="zh-TW" dirty="0"/>
              <a:t>print() </a:t>
            </a:r>
            <a:r>
              <a:rPr lang="zh-TW" altLang="en-US" dirty="0"/>
              <a:t>函式</a:t>
            </a:r>
          </a:p>
          <a:p>
            <a:pPr lvl="3"/>
            <a:r>
              <a:rPr lang="en-US" altLang="zh-TW" dirty="0"/>
              <a:t>print </a:t>
            </a:r>
            <a:r>
              <a:rPr lang="zh-TW" altLang="en-US" dirty="0"/>
              <a:t>函式能列印指定項目的內容，語法為：</a:t>
            </a:r>
          </a:p>
          <a:p>
            <a:pPr lvl="3"/>
            <a:r>
              <a:rPr lang="en-US" altLang="zh-TW" dirty="0" smtClean="0"/>
              <a:t> </a:t>
            </a:r>
            <a:endParaRPr lang="en-US" altLang="zh-TW" dirty="0"/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項目</a:t>
            </a:r>
            <a:r>
              <a:rPr lang="en-US" altLang="zh-TW" b="1" dirty="0"/>
              <a:t>1,</a:t>
            </a:r>
            <a:r>
              <a:rPr lang="zh-TW" altLang="en-US" b="1" dirty="0"/>
              <a:t>項目</a:t>
            </a:r>
            <a:r>
              <a:rPr lang="en-US" altLang="zh-TW" b="1" dirty="0"/>
              <a:t>2,⋯⋯</a:t>
            </a:r>
            <a:r>
              <a:rPr lang="zh-TW" altLang="en-US" dirty="0"/>
              <a:t>：</a:t>
            </a:r>
            <a:r>
              <a:rPr lang="en-US" altLang="zh-TW" dirty="0"/>
              <a:t>print</a:t>
            </a:r>
            <a:r>
              <a:rPr lang="zh-TW" altLang="en-US" dirty="0"/>
              <a:t>函式可以一次列印多個項目資料，項目之間以逗號「</a:t>
            </a:r>
            <a:r>
              <a:rPr lang="en-US" altLang="zh-TW" dirty="0"/>
              <a:t>,</a:t>
            </a:r>
            <a:r>
              <a:rPr lang="zh-TW" altLang="en-US" dirty="0" smtClean="0"/>
              <a:t>」分開</a:t>
            </a:r>
            <a:r>
              <a:rPr lang="zh-TW" altLang="en-US" dirty="0"/>
              <a:t>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en-US" altLang="zh-TW" b="1" dirty="0" err="1" smtClean="0"/>
              <a:t>sep</a:t>
            </a:r>
            <a:r>
              <a:rPr lang="zh-TW" altLang="en-US" dirty="0"/>
              <a:t>：分隔字元，如果列印多個項目，項目之間以分隔符號區隔，預設值為</a:t>
            </a:r>
            <a:r>
              <a:rPr lang="zh-TW" altLang="en-US" dirty="0" smtClean="0"/>
              <a:t>一個空白字元 </a:t>
            </a:r>
            <a:r>
              <a:rPr lang="en-US" altLang="zh-TW" dirty="0"/>
              <a:t>(" ")</a:t>
            </a:r>
            <a:r>
              <a:rPr lang="zh-TW" altLang="en-US" dirty="0"/>
              <a:t>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en-US" altLang="zh-TW" b="1" dirty="0" smtClean="0"/>
              <a:t>end</a:t>
            </a:r>
            <a:r>
              <a:rPr lang="zh-TW" altLang="en-US" dirty="0"/>
              <a:t>：結束字元，列印完畢後自動加入的字元，預設值為換列字元 </a:t>
            </a:r>
            <a:r>
              <a:rPr lang="en-US" altLang="zh-TW" dirty="0"/>
              <a:t>("\n")</a:t>
            </a:r>
            <a:r>
              <a:rPr lang="zh-TW" altLang="en-US" dirty="0"/>
              <a:t>，所以</a:t>
            </a:r>
            <a:r>
              <a:rPr lang="zh-TW" altLang="en-US" dirty="0" smtClean="0"/>
              <a:t>下一次</a:t>
            </a:r>
            <a:r>
              <a:rPr lang="zh-TW" altLang="en-US" dirty="0"/>
              <a:t>執行</a:t>
            </a:r>
            <a:r>
              <a:rPr lang="en-US" altLang="zh-TW" dirty="0"/>
              <a:t>print </a:t>
            </a:r>
            <a:r>
              <a:rPr lang="zh-TW" altLang="en-US" dirty="0"/>
              <a:t>函式會列印在下一列。</a:t>
            </a:r>
          </a:p>
          <a:p>
            <a:pPr lvl="3"/>
            <a:r>
              <a:rPr lang="zh-TW" altLang="en-US" dirty="0"/>
              <a:t>例如：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64754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6" y="5402796"/>
            <a:ext cx="7580636" cy="105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/>
              <a:t>print() </a:t>
            </a:r>
            <a:r>
              <a:rPr lang="zh-TW" altLang="en-US" dirty="0"/>
              <a:t>參數格式化：</a:t>
            </a:r>
            <a:r>
              <a:rPr lang="en-US" altLang="zh-TW" dirty="0"/>
              <a:t>%</a:t>
            </a:r>
          </a:p>
          <a:p>
            <a:pPr lvl="3"/>
            <a:r>
              <a:rPr lang="en-US" altLang="zh-TW" dirty="0"/>
              <a:t>print </a:t>
            </a:r>
            <a:r>
              <a:rPr lang="zh-TW" altLang="en-US" dirty="0"/>
              <a:t>函式支援參數格式化功能，即以「</a:t>
            </a:r>
            <a:r>
              <a:rPr lang="en-US" altLang="zh-TW" dirty="0"/>
              <a:t>%s</a:t>
            </a:r>
            <a:r>
              <a:rPr lang="zh-TW" altLang="en-US" dirty="0"/>
              <a:t>」代表字串、「</a:t>
            </a:r>
            <a:r>
              <a:rPr lang="en-US" altLang="zh-TW" dirty="0"/>
              <a:t>%d</a:t>
            </a:r>
            <a:r>
              <a:rPr lang="zh-TW" altLang="en-US" dirty="0"/>
              <a:t>」代表整數、「</a:t>
            </a:r>
            <a:r>
              <a:rPr lang="en-US" altLang="zh-TW" dirty="0"/>
              <a:t>%f</a:t>
            </a:r>
            <a:r>
              <a:rPr lang="zh-TW" altLang="en-US" dirty="0" smtClean="0"/>
              <a:t>」代表</a:t>
            </a:r>
            <a:r>
              <a:rPr lang="zh-TW" altLang="en-US" dirty="0"/>
              <a:t>浮點數，語法為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例如</a:t>
            </a:r>
            <a:r>
              <a:rPr lang="zh-TW" altLang="en-US" dirty="0"/>
              <a:t>以參數格式化方式列印字串及整數：</a:t>
            </a:r>
            <a:endParaRPr lang="en-US" altLang="zh-TW" dirty="0" smtClean="0"/>
          </a:p>
          <a:p>
            <a:pPr lvl="3">
              <a:lnSpc>
                <a:spcPts val="800"/>
              </a:lnSpc>
            </a:pP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/>
              <a:t>參數格式化方式可以精確控制列印位置，讓輸出的資料整齊排列，例如：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en-US" altLang="zh-TW" dirty="0" smtClean="0"/>
              <a:t>%</a:t>
            </a:r>
            <a:r>
              <a:rPr lang="en-US" altLang="zh-TW" dirty="0"/>
              <a:t>5d</a:t>
            </a:r>
            <a:r>
              <a:rPr lang="zh-TW" altLang="en-US" dirty="0"/>
              <a:t>：固定列印 </a:t>
            </a:r>
            <a:r>
              <a:rPr lang="en-US" altLang="zh-TW" dirty="0"/>
              <a:t>5 </a:t>
            </a:r>
            <a:r>
              <a:rPr lang="zh-TW" altLang="en-US" dirty="0"/>
              <a:t>個字元，若少於 </a:t>
            </a:r>
            <a:r>
              <a:rPr lang="en-US" altLang="zh-TW" dirty="0"/>
              <a:t>5 </a:t>
            </a:r>
            <a:r>
              <a:rPr lang="zh-TW" altLang="en-US" dirty="0"/>
              <a:t>位數，會在數字左方填入空白字元 </a:t>
            </a:r>
            <a:r>
              <a:rPr lang="en-US" altLang="zh-TW" dirty="0"/>
              <a:t>( </a:t>
            </a:r>
            <a:r>
              <a:rPr lang="zh-TW" altLang="en-US" dirty="0"/>
              <a:t>若</a:t>
            </a:r>
            <a:r>
              <a:rPr lang="zh-TW" altLang="en-US" dirty="0" smtClean="0"/>
              <a:t>大於</a:t>
            </a:r>
            <a:r>
              <a:rPr lang="en-US" altLang="zh-TW" dirty="0" smtClean="0"/>
              <a:t>5 </a:t>
            </a:r>
            <a:r>
              <a:rPr lang="zh-TW" altLang="en-US" dirty="0"/>
              <a:t>位數則會全部列印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en-US" altLang="zh-TW" dirty="0" smtClean="0"/>
              <a:t>%</a:t>
            </a:r>
            <a:r>
              <a:rPr lang="en-US" altLang="zh-TW" dirty="0"/>
              <a:t>5s</a:t>
            </a:r>
            <a:r>
              <a:rPr lang="zh-TW" altLang="en-US" dirty="0"/>
              <a:t>：固定列印</a:t>
            </a:r>
            <a:r>
              <a:rPr lang="en-US" altLang="zh-TW" dirty="0"/>
              <a:t>5</a:t>
            </a:r>
            <a:r>
              <a:rPr lang="zh-TW" altLang="en-US" dirty="0"/>
              <a:t>個字元，若字串少於</a:t>
            </a:r>
            <a:r>
              <a:rPr lang="en-US" altLang="zh-TW" dirty="0"/>
              <a:t>5</a:t>
            </a:r>
            <a:r>
              <a:rPr lang="zh-TW" altLang="en-US" dirty="0"/>
              <a:t>個字元，會在字串左方填入空白字元 </a:t>
            </a:r>
            <a:r>
              <a:rPr lang="en-US" altLang="zh-TW" dirty="0"/>
              <a:t>(</a:t>
            </a:r>
            <a:r>
              <a:rPr lang="zh-TW" altLang="en-US" dirty="0" smtClean="0"/>
              <a:t>若大於</a:t>
            </a:r>
            <a:r>
              <a:rPr lang="en-US" altLang="zh-TW" dirty="0"/>
              <a:t>5 </a:t>
            </a:r>
            <a:r>
              <a:rPr lang="zh-TW" altLang="en-US" dirty="0"/>
              <a:t>個字元則會全部列印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</a:p>
          <a:p>
            <a:pPr marL="285750" lvl="3" indent="-285750">
              <a:buFont typeface="Wingdings" panose="05000000000000000000" pitchFamily="2" charset="2"/>
              <a:buChar char="n"/>
            </a:pPr>
            <a:r>
              <a:rPr lang="en-US" altLang="zh-TW" dirty="0" smtClean="0"/>
              <a:t>%</a:t>
            </a:r>
            <a:r>
              <a:rPr lang="en-US" altLang="zh-TW" dirty="0"/>
              <a:t>8.2f</a:t>
            </a:r>
            <a:r>
              <a:rPr lang="zh-TW" altLang="en-US" dirty="0"/>
              <a:t>：固定列印 </a:t>
            </a:r>
            <a:r>
              <a:rPr lang="en-US" altLang="zh-TW" dirty="0"/>
              <a:t>8 </a:t>
            </a:r>
            <a:r>
              <a:rPr lang="zh-TW" altLang="en-US" dirty="0"/>
              <a:t>個字元 </a:t>
            </a:r>
            <a:r>
              <a:rPr lang="en-US" altLang="zh-TW" dirty="0"/>
              <a:t>( </a:t>
            </a:r>
            <a:r>
              <a:rPr lang="zh-TW" altLang="en-US" dirty="0"/>
              <a:t>含小數點 </a:t>
            </a:r>
            <a:r>
              <a:rPr lang="en-US" altLang="zh-TW" dirty="0"/>
              <a:t>)</a:t>
            </a:r>
            <a:r>
              <a:rPr lang="zh-TW" altLang="en-US" dirty="0"/>
              <a:t>，小數固定列印 </a:t>
            </a:r>
            <a:r>
              <a:rPr lang="en-US" altLang="zh-TW" dirty="0"/>
              <a:t>2 </a:t>
            </a:r>
            <a:r>
              <a:rPr lang="zh-TW" altLang="en-US" dirty="0"/>
              <a:t>位數。若整數少於 </a:t>
            </a:r>
            <a:r>
              <a:rPr lang="en-US" altLang="zh-TW" dirty="0"/>
              <a:t>5 </a:t>
            </a:r>
            <a:r>
              <a:rPr lang="zh-TW" altLang="en-US" dirty="0" smtClean="0"/>
              <a:t>位數 </a:t>
            </a:r>
            <a:r>
              <a:rPr lang="en-US" altLang="zh-TW" dirty="0"/>
              <a:t>(8-3=5)</a:t>
            </a:r>
            <a:r>
              <a:rPr lang="zh-TW" altLang="en-US" dirty="0"/>
              <a:t>，會在數字左方填入空白字元 ；若小數少於</a:t>
            </a:r>
            <a:r>
              <a:rPr lang="en-US" altLang="zh-TW" dirty="0"/>
              <a:t>2 </a:t>
            </a:r>
            <a:r>
              <a:rPr lang="zh-TW" altLang="en-US" dirty="0"/>
              <a:t>位數，會在數字右方</a:t>
            </a:r>
            <a:r>
              <a:rPr lang="zh-TW" altLang="en-US" dirty="0" smtClean="0"/>
              <a:t>填入</a:t>
            </a:r>
            <a:r>
              <a:rPr lang="zh-TW" altLang="en-US" dirty="0"/>
              <a:t>「</a:t>
            </a:r>
            <a:r>
              <a:rPr lang="en-US" altLang="zh-TW" dirty="0"/>
              <a:t>0</a:t>
            </a:r>
            <a:r>
              <a:rPr lang="zh-TW" altLang="en-US" dirty="0"/>
              <a:t>」字元。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3152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695653" cy="7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/>
              <a:t>print() </a:t>
            </a:r>
            <a:r>
              <a:rPr lang="zh-TW" altLang="en-US" dirty="0"/>
              <a:t>參數格式化：</a:t>
            </a:r>
            <a:r>
              <a:rPr lang="en-US" altLang="zh-TW" dirty="0"/>
              <a:t>format()</a:t>
            </a:r>
          </a:p>
          <a:p>
            <a:pPr lvl="3"/>
            <a:r>
              <a:rPr lang="zh-TW" altLang="en-US" dirty="0"/>
              <a:t>也可使用字串的</a:t>
            </a:r>
            <a:r>
              <a:rPr lang="en-US" altLang="zh-TW" dirty="0"/>
              <a:t>format() </a:t>
            </a:r>
            <a:r>
              <a:rPr lang="zh-TW" altLang="en-US" dirty="0"/>
              <a:t>來做格式化，以一對大括號「</a:t>
            </a:r>
            <a:r>
              <a:rPr lang="en-US" altLang="zh-TW" dirty="0"/>
              <a:t>{}</a:t>
            </a:r>
            <a:r>
              <a:rPr lang="zh-TW" altLang="en-US" dirty="0"/>
              <a:t>」表示參數的位置，語法為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r>
              <a:rPr lang="zh-TW" altLang="en-US" dirty="0"/>
              <a:t>例如以字串的</a:t>
            </a:r>
            <a:r>
              <a:rPr lang="en-US" altLang="zh-TW" dirty="0"/>
              <a:t>format </a:t>
            </a:r>
            <a:r>
              <a:rPr lang="zh-TW" altLang="en-US" dirty="0"/>
              <a:t>方法列印字串及整數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lnSpc>
                <a:spcPts val="800"/>
              </a:lnSpc>
            </a:pPr>
            <a:endParaRPr lang="en-US" altLang="zh-TW" dirty="0" smtClean="0"/>
          </a:p>
          <a:p>
            <a:pPr lvl="3">
              <a:lnSpc>
                <a:spcPts val="800"/>
              </a:lnSpc>
            </a:pPr>
            <a:endParaRPr lang="en-US" altLang="zh-TW" dirty="0"/>
          </a:p>
          <a:p>
            <a:pPr lvl="2"/>
            <a:r>
              <a:rPr lang="en-US" altLang="zh-TW" dirty="0" smtClean="0"/>
              <a:t>type</a:t>
            </a:r>
            <a:r>
              <a:rPr lang="en-US" altLang="zh-TW" dirty="0"/>
              <a:t>() </a:t>
            </a:r>
            <a:r>
              <a:rPr lang="zh-TW" altLang="en-US" dirty="0"/>
              <a:t>函式</a:t>
            </a:r>
          </a:p>
          <a:p>
            <a:pPr lvl="3"/>
            <a:r>
              <a:rPr lang="en-US" altLang="zh-TW" dirty="0"/>
              <a:t>type() </a:t>
            </a:r>
            <a:r>
              <a:rPr lang="zh-TW" altLang="en-US" dirty="0"/>
              <a:t>函式會取得項目的資料型態，語法為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>
              <a:lnSpc>
                <a:spcPts val="800"/>
              </a:lnSpc>
            </a:pPr>
            <a:endParaRPr lang="en-US" altLang="zh-TW" dirty="0" smtClean="0"/>
          </a:p>
          <a:p>
            <a:pPr lvl="2"/>
            <a:r>
              <a:rPr lang="zh-TW" altLang="en-US" dirty="0"/>
              <a:t>範例：格式化列印</a:t>
            </a:r>
          </a:p>
          <a:p>
            <a:pPr lvl="3"/>
            <a:r>
              <a:rPr lang="zh-TW" altLang="en-US" dirty="0"/>
              <a:t>以 </a:t>
            </a:r>
            <a:r>
              <a:rPr lang="en-US" altLang="zh-TW" dirty="0"/>
              <a:t>print() </a:t>
            </a:r>
            <a:r>
              <a:rPr lang="zh-TW" altLang="en-US" dirty="0"/>
              <a:t>函式列印成績單。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3895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7041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65" y="4077072"/>
            <a:ext cx="23717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23946"/>
            <a:ext cx="5328592" cy="12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63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21657</TotalTime>
  <Words>1918</Words>
  <Application>Microsoft Office PowerPoint</Application>
  <PresentationFormat>如螢幕大小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Median</vt:lpstr>
      <vt:lpstr>PowerPoint 簡報</vt:lpstr>
      <vt:lpstr>PowerPoint 簡報</vt:lpstr>
      <vt:lpstr>2.1 變數與資料型態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2.2 運算式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2.3 判斷式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敲開 Android 的開發大門</dc:title>
  <dc:creator>memi</dc:creator>
  <cp:keywords>ACL040700</cp:keywords>
  <cp:lastModifiedBy>Vita</cp:lastModifiedBy>
  <cp:revision>2097</cp:revision>
  <dcterms:created xsi:type="dcterms:W3CDTF">2011-06-06T16:54:13Z</dcterms:created>
  <dcterms:modified xsi:type="dcterms:W3CDTF">2022-07-10T13:54:03Z</dcterms:modified>
</cp:coreProperties>
</file>