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739" r:id="rId2"/>
    <p:sldId id="875" r:id="rId3"/>
    <p:sldId id="876" r:id="rId4"/>
    <p:sldId id="877" r:id="rId5"/>
    <p:sldId id="879" r:id="rId6"/>
    <p:sldId id="880" r:id="rId7"/>
    <p:sldId id="878" r:id="rId8"/>
    <p:sldId id="881" r:id="rId9"/>
    <p:sldId id="882" r:id="rId10"/>
    <p:sldId id="884" r:id="rId11"/>
    <p:sldId id="883" r:id="rId12"/>
    <p:sldId id="885" r:id="rId13"/>
    <p:sldId id="886" r:id="rId14"/>
    <p:sldId id="887" r:id="rId15"/>
    <p:sldId id="896" r:id="rId16"/>
    <p:sldId id="888" r:id="rId17"/>
    <p:sldId id="889" r:id="rId18"/>
    <p:sldId id="890" r:id="rId19"/>
    <p:sldId id="891" r:id="rId20"/>
    <p:sldId id="897" r:id="rId21"/>
    <p:sldId id="898" r:id="rId22"/>
    <p:sldId id="899" r:id="rId23"/>
    <p:sldId id="900" r:id="rId24"/>
    <p:sldId id="90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970"/>
    <a:srgbClr val="00A0EA"/>
    <a:srgbClr val="C67A48"/>
    <a:srgbClr val="786CAE"/>
    <a:srgbClr val="6EB5AF"/>
    <a:srgbClr val="8FC320"/>
    <a:srgbClr val="33CCCC"/>
    <a:srgbClr val="B5D14F"/>
    <a:srgbClr val="EB5405"/>
    <a:srgbClr val="FFE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02" d="100"/>
          <a:sy n="102" d="100"/>
        </p:scale>
        <p:origin x="-3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1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2022/7/10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96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2022/7/10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23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303693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  <a:lvl2pPr>
              <a:defRPr>
                <a:solidFill>
                  <a:srgbClr val="8FC32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5pPr>
              <a:buClr>
                <a:srgbClr val="B5D14F"/>
              </a:buClr>
              <a:buFont typeface="Wingdings" pitchFamily="2" charset="2"/>
              <a:buChar char="n"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4"/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  <a:solidFill>
            <a:srgbClr val="8FC320"/>
          </a:solidFill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857224" y="3866748"/>
            <a:ext cx="8072494" cy="1562516"/>
          </a:xfrm>
          <a:noFill/>
          <a:ln w="12700" cap="rnd">
            <a:noFill/>
            <a:round/>
          </a:ln>
          <a:effectLst/>
        </p:spPr>
        <p:txBody>
          <a:bodyPr lIns="0" tIns="0" rIns="0" bIns="0" numCol="2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kumimoji="0" lang="zh-TW" altLang="en-US" sz="2000" b="1" u="non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3500430" y="639498"/>
            <a:ext cx="5357850" cy="1565366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1063638" y="2786628"/>
            <a:ext cx="7786742" cy="714380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400" b="1" u="none" cap="none" spc="0" baseline="0">
                <a:ln w="15875">
                  <a:noFill/>
                  <a:prstDash val="solid"/>
                </a:ln>
                <a:solidFill>
                  <a:srgbClr val="29497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按一以輯母片文字樣式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71470" y="2344890"/>
            <a:ext cx="9000000" cy="3513002"/>
          </a:xfrm>
          <a:prstGeom prst="rect">
            <a:avLst/>
          </a:prstGeom>
          <a:noFill/>
          <a:ln w="76200">
            <a:solidFill>
              <a:srgbClr val="294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55576" y="2056890"/>
            <a:ext cx="2357454" cy="288000"/>
          </a:xfrm>
          <a:prstGeom prst="rect">
            <a:avLst/>
          </a:prstGeom>
          <a:solidFill>
            <a:srgbClr val="294970"/>
          </a:solidFill>
          <a:ln w="38100">
            <a:solidFill>
              <a:srgbClr val="294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1052198" y="1557362"/>
            <a:ext cx="1800200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364512"/>
            <a:ext cx="8280000" cy="5160832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 marL="0" indent="0">
              <a:lnSpc>
                <a:spcPts val="2800"/>
              </a:lnSpc>
              <a:spcAft>
                <a:spcPts val="200"/>
              </a:spcAft>
              <a:buClrTx/>
              <a:buSzPct val="100000"/>
              <a:buFont typeface="+mj-lt"/>
              <a:buNone/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26954"/>
            <a:ext cx="579124" cy="646331"/>
            <a:chOff x="8286776" y="6126954"/>
            <a:chExt cx="579124" cy="646331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29497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27600" y="612695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8" name="標題版面配置區 21"/>
          <p:cNvSpPr>
            <a:spLocks noGrp="1"/>
          </p:cNvSpPr>
          <p:nvPr>
            <p:ph type="title"/>
          </p:nvPr>
        </p:nvSpPr>
        <p:spPr>
          <a:xfrm>
            <a:off x="422936" y="764704"/>
            <a:ext cx="8325528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705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 marL="0" indent="0">
              <a:lnSpc>
                <a:spcPts val="2800"/>
              </a:lnSpc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None/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22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60557"/>
            <a:ext cx="579124" cy="652819"/>
            <a:chOff x="8286776" y="6160557"/>
            <a:chExt cx="579124" cy="652819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786CAE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27600" y="6167045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100834"/>
            <a:ext cx="8280000" cy="540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>
              <a:defRPr>
                <a:solidFill>
                  <a:srgbClr val="C67A48"/>
                </a:solidFill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94" r:id="rId3"/>
    <p:sldLayoutId id="2147483693" r:id="rId4"/>
    <p:sldLayoutId id="2147483682" r:id="rId5"/>
    <p:sldLayoutId id="2147483677" r:id="rId6"/>
    <p:sldLayoutId id="2147483691" r:id="rId7"/>
    <p:sldLayoutId id="2147483692" r:id="rId8"/>
    <p:sldLayoutId id="2147483684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21600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8FC320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500" b="1" u="dottedHeavy" kern="1200" baseline="0">
          <a:solidFill>
            <a:srgbClr val="C67A48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8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8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ct val="1000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1.3.1 </a:t>
            </a:r>
            <a:r>
              <a:rPr lang="zh-TW" altLang="en-US" dirty="0"/>
              <a:t>啟動</a:t>
            </a:r>
            <a:r>
              <a:rPr lang="en-US" altLang="zh-TW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編輯器及調整畫面</a:t>
            </a:r>
          </a:p>
          <a:p>
            <a:pPr lvl="3"/>
            <a:r>
              <a:rPr lang="zh-TW" altLang="en-US" dirty="0"/>
              <a:t>執行 </a:t>
            </a:r>
            <a:r>
              <a:rPr lang="zh-TW" altLang="en-US" b="1" dirty="0"/>
              <a:t>開始 </a:t>
            </a:r>
            <a:r>
              <a:rPr lang="en-US" altLang="zh-TW" b="1" dirty="0"/>
              <a:t>/ </a:t>
            </a:r>
            <a:r>
              <a:rPr lang="zh-TW" altLang="en-US" b="1" dirty="0"/>
              <a:t>所有程式 </a:t>
            </a:r>
            <a:r>
              <a:rPr lang="en-US" altLang="zh-TW" b="1" dirty="0"/>
              <a:t>/ Anaconda3 (64-bit) / </a:t>
            </a:r>
            <a:r>
              <a:rPr lang="en-US" altLang="zh-TW" b="1" dirty="0" err="1"/>
              <a:t>Spyder</a:t>
            </a:r>
            <a:r>
              <a:rPr lang="en-US" altLang="zh-TW" b="1" dirty="0"/>
              <a:t> </a:t>
            </a:r>
            <a:r>
              <a:rPr lang="zh-TW" altLang="en-US" dirty="0"/>
              <a:t>即可開啟</a:t>
            </a:r>
            <a:r>
              <a:rPr lang="en-US" altLang="zh-TW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編輯器，</a:t>
            </a:r>
            <a:r>
              <a:rPr lang="zh-TW" altLang="en-US" dirty="0" smtClean="0"/>
              <a:t>在</a:t>
            </a:r>
            <a:r>
              <a:rPr lang="en-US" altLang="zh-TW" dirty="0" err="1" smtClean="0"/>
              <a:t>Spyder</a:t>
            </a:r>
            <a:r>
              <a:rPr lang="en-US" altLang="zh-TW" dirty="0" smtClean="0"/>
              <a:t> </a:t>
            </a:r>
            <a:r>
              <a:rPr lang="en-US" altLang="zh-TW" dirty="0"/>
              <a:t>5 </a:t>
            </a:r>
            <a:r>
              <a:rPr lang="zh-TW" altLang="en-US" dirty="0"/>
              <a:t>之後的版面，預設以</a:t>
            </a:r>
            <a:r>
              <a:rPr lang="en-US" altLang="zh-TW" dirty="0"/>
              <a:t>Solarized Dark </a:t>
            </a:r>
            <a:r>
              <a:rPr lang="zh-TW" altLang="en-US" dirty="0"/>
              <a:t>配色模式來顯示。</a:t>
            </a:r>
          </a:p>
          <a:p>
            <a:pPr lvl="2"/>
            <a:r>
              <a:rPr lang="zh-TW" altLang="en-US" dirty="0"/>
              <a:t>調整編輯區配色</a:t>
            </a:r>
            <a:r>
              <a:rPr lang="zh-TW" altLang="en-US" dirty="0" smtClean="0"/>
              <a:t>模式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/>
              <a:t>在 </a:t>
            </a:r>
            <a:r>
              <a:rPr lang="en-US" altLang="zh-TW" b="1" dirty="0"/>
              <a:t>Syntax highlighting theme </a:t>
            </a:r>
            <a:r>
              <a:rPr lang="zh-TW" altLang="en-US" dirty="0"/>
              <a:t>中設定配置方式為 </a:t>
            </a:r>
            <a:r>
              <a:rPr lang="en-US" altLang="zh-TW" b="1" dirty="0" err="1"/>
              <a:t>Spyder</a:t>
            </a:r>
            <a:r>
              <a:rPr lang="zh-TW" altLang="en-US" dirty="0"/>
              <a:t>，在右方即可</a:t>
            </a:r>
            <a:r>
              <a:rPr lang="zh-TW" altLang="en-US" dirty="0" smtClean="0"/>
              <a:t>預覽設定</a:t>
            </a:r>
            <a:r>
              <a:rPr lang="zh-TW" altLang="en-US" dirty="0"/>
              <a:t>結果。為了讓程式編輯及結果顯示的字型不要太小，建議在 </a:t>
            </a:r>
            <a:r>
              <a:rPr lang="en-US" altLang="zh-TW" b="1" dirty="0"/>
              <a:t>Fonts</a:t>
            </a:r>
            <a:r>
              <a:rPr lang="en-US" altLang="zh-TW" dirty="0"/>
              <a:t> </a:t>
            </a:r>
            <a:r>
              <a:rPr lang="zh-TW" altLang="en-US" dirty="0"/>
              <a:t>中放大</a:t>
            </a:r>
            <a:r>
              <a:rPr lang="zh-TW" altLang="en-US" dirty="0" smtClean="0"/>
              <a:t>設定</a:t>
            </a:r>
            <a:r>
              <a:rPr lang="en-US" altLang="zh-TW" b="1" dirty="0" smtClean="0"/>
              <a:t>Plain </a:t>
            </a:r>
            <a:r>
              <a:rPr lang="en-US" altLang="zh-TW" b="1" dirty="0"/>
              <a:t>text </a:t>
            </a:r>
            <a:r>
              <a:rPr lang="zh-TW" altLang="en-US" dirty="0"/>
              <a:t>的 </a:t>
            </a:r>
            <a:r>
              <a:rPr lang="en-US" altLang="zh-TW" b="1" dirty="0"/>
              <a:t>Size</a:t>
            </a:r>
            <a:r>
              <a:rPr lang="en-US" altLang="zh-TW" dirty="0"/>
              <a:t> </a:t>
            </a:r>
            <a:r>
              <a:rPr lang="zh-TW" altLang="en-US" dirty="0"/>
              <a:t>值，即可讓</a:t>
            </a:r>
            <a:r>
              <a:rPr lang="en-US" altLang="zh-TW" b="1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中的字型放大。最後按下 </a:t>
            </a:r>
            <a:r>
              <a:rPr lang="en-US" altLang="zh-TW" b="1" dirty="0"/>
              <a:t>OK</a:t>
            </a:r>
            <a:r>
              <a:rPr lang="en-US" altLang="zh-TW" dirty="0"/>
              <a:t> </a:t>
            </a:r>
            <a:r>
              <a:rPr lang="zh-TW" altLang="en-US" dirty="0"/>
              <a:t>鈕完成設定</a:t>
            </a:r>
            <a:r>
              <a:rPr lang="zh-TW" altLang="en-US" dirty="0" smtClean="0"/>
              <a:t>，編輯</a:t>
            </a:r>
            <a:r>
              <a:rPr lang="zh-TW" altLang="en-US" dirty="0"/>
              <a:t>器重啟之後即會以設定的方式呈現。</a:t>
            </a:r>
          </a:p>
          <a:p>
            <a:pPr lvl="3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1.3 </a:t>
            </a:r>
            <a:r>
              <a:rPr lang="en-US" altLang="zh-TW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編輯器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7543" y="3356992"/>
            <a:ext cx="3450501" cy="113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dirty="0">
                <a:latin typeface="+mj-ea"/>
                <a:ea typeface="+mj-ea"/>
              </a:rPr>
              <a:t>如果不習慣要調整，可以由 </a:t>
            </a:r>
            <a:r>
              <a:rPr lang="en-US" altLang="zh-TW" b="1" dirty="0">
                <a:latin typeface="+mj-ea"/>
                <a:ea typeface="+mj-ea"/>
              </a:rPr>
              <a:t>Tools / Preferences </a:t>
            </a:r>
            <a:r>
              <a:rPr lang="zh-TW" altLang="en-US" dirty="0">
                <a:latin typeface="+mj-ea"/>
                <a:ea typeface="+mj-ea"/>
              </a:rPr>
              <a:t>開啟視窗，再選取 </a:t>
            </a:r>
            <a:r>
              <a:rPr lang="en-US" altLang="zh-TW" b="1" dirty="0" smtClean="0">
                <a:latin typeface="+mj-ea"/>
                <a:ea typeface="+mj-ea"/>
              </a:rPr>
              <a:t>Appearance</a:t>
            </a:r>
            <a:r>
              <a:rPr lang="en-US" altLang="zh-TW" dirty="0" smtClean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項目。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45" y="2924944"/>
            <a:ext cx="466972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用快速鍵調整畫面文字大小</a:t>
            </a:r>
          </a:p>
          <a:p>
            <a:pPr lvl="3"/>
            <a:r>
              <a:rPr lang="zh-TW" altLang="en-US" dirty="0"/>
              <a:t>在程式編輯區中，可以按著</a:t>
            </a:r>
            <a:r>
              <a:rPr lang="en-US" altLang="zh-TW" b="1" dirty="0"/>
              <a:t>Ctrl</a:t>
            </a:r>
            <a:r>
              <a:rPr lang="en-US" altLang="zh-TW" dirty="0"/>
              <a:t> </a:t>
            </a:r>
            <a:r>
              <a:rPr lang="zh-TW" altLang="en-US" dirty="0"/>
              <a:t>鍵不放，利用滑鼠滾輪向上或向下來放大縮小</a:t>
            </a:r>
            <a:r>
              <a:rPr lang="zh-TW" altLang="en-US" dirty="0" smtClean="0"/>
              <a:t>編輯區</a:t>
            </a:r>
            <a:r>
              <a:rPr lang="zh-TW" altLang="en-US" dirty="0"/>
              <a:t>的文字大小。而在程式編輯區及命令視窗區，都可以利用 </a:t>
            </a:r>
            <a:r>
              <a:rPr lang="en-US" altLang="zh-TW" b="1" dirty="0"/>
              <a:t>Ctrl</a:t>
            </a:r>
            <a:r>
              <a:rPr lang="en-US" altLang="zh-TW" dirty="0"/>
              <a:t> </a:t>
            </a:r>
            <a:r>
              <a:rPr lang="zh-TW" altLang="en-US" dirty="0"/>
              <a:t>鍵加上「</a:t>
            </a:r>
            <a:r>
              <a:rPr lang="en-US" altLang="zh-TW" dirty="0"/>
              <a:t>+</a:t>
            </a:r>
            <a:r>
              <a:rPr lang="zh-TW" altLang="en-US" dirty="0"/>
              <a:t>」或是「</a:t>
            </a:r>
            <a:r>
              <a:rPr lang="en-US" altLang="zh-TW" dirty="0"/>
              <a:t>-</a:t>
            </a:r>
            <a:r>
              <a:rPr lang="zh-TW" altLang="en-US" dirty="0" smtClean="0"/>
              <a:t>」鍵</a:t>
            </a:r>
            <a:r>
              <a:rPr lang="zh-TW" altLang="en-US" dirty="0"/>
              <a:t>逐步放大或縮小，對於程式開發十分有幫助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1.3.2 </a:t>
            </a:r>
            <a:r>
              <a:rPr lang="zh-TW" altLang="en-US" dirty="0"/>
              <a:t>檔案管理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5925933" cy="354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新增、開啟、儲存檔案</a:t>
            </a:r>
          </a:p>
          <a:p>
            <a:pPr lvl="3"/>
            <a:r>
              <a:rPr lang="zh-TW" altLang="en-US" dirty="0" smtClean="0"/>
              <a:t>要</a:t>
            </a:r>
            <a:r>
              <a:rPr lang="zh-TW" altLang="en-US" dirty="0"/>
              <a:t>建立新的</a:t>
            </a:r>
            <a:r>
              <a:rPr lang="en-US" altLang="zh-TW" dirty="0"/>
              <a:t>Python </a:t>
            </a:r>
            <a:r>
              <a:rPr lang="zh-TW" altLang="en-US" dirty="0"/>
              <a:t>程式檔，可執行</a:t>
            </a:r>
            <a:r>
              <a:rPr lang="en-US" altLang="zh-TW" b="1" dirty="0"/>
              <a:t>File / New file </a:t>
            </a:r>
            <a:r>
              <a:rPr lang="zh-TW" altLang="en-US" dirty="0"/>
              <a:t>或點選工具</a:t>
            </a:r>
            <a:r>
              <a:rPr lang="zh-TW" altLang="en-US" dirty="0" smtClean="0"/>
              <a:t>列     </a:t>
            </a:r>
            <a:r>
              <a:rPr lang="zh-TW" altLang="en-US" dirty="0"/>
              <a:t>鈕，撰寫程式</a:t>
            </a:r>
            <a:r>
              <a:rPr lang="zh-TW" altLang="en-US" dirty="0" smtClean="0"/>
              <a:t>完成</a:t>
            </a:r>
            <a:r>
              <a:rPr lang="zh-TW" altLang="en-US" dirty="0"/>
              <a:t>後可執行</a:t>
            </a:r>
            <a:r>
              <a:rPr lang="en-US" altLang="zh-TW" b="1" dirty="0"/>
              <a:t>File / Save file </a:t>
            </a:r>
            <a:r>
              <a:rPr lang="zh-TW" altLang="en-US" dirty="0"/>
              <a:t>或點選工具列 </a:t>
            </a:r>
            <a:r>
              <a:rPr lang="zh-TW" altLang="en-US" dirty="0" smtClean="0"/>
              <a:t>    鈕</a:t>
            </a:r>
            <a:r>
              <a:rPr lang="zh-TW" altLang="en-US" dirty="0"/>
              <a:t>存檔。</a:t>
            </a:r>
          </a:p>
          <a:p>
            <a:pPr lvl="3"/>
            <a:r>
              <a:rPr lang="zh-TW" altLang="en-US" dirty="0"/>
              <a:t>要開啟已存在的</a:t>
            </a:r>
            <a:r>
              <a:rPr lang="en-US" altLang="zh-TW" dirty="0"/>
              <a:t>Python </a:t>
            </a:r>
            <a:r>
              <a:rPr lang="zh-TW" altLang="en-US" dirty="0"/>
              <a:t>程式檔，可執行</a:t>
            </a:r>
            <a:r>
              <a:rPr lang="en-US" altLang="zh-TW" b="1" dirty="0"/>
              <a:t>File / Open </a:t>
            </a:r>
            <a:r>
              <a:rPr lang="zh-TW" altLang="en-US" dirty="0"/>
              <a:t>或點選工具列 </a:t>
            </a:r>
            <a:r>
              <a:rPr lang="zh-TW" altLang="en-US" dirty="0" smtClean="0"/>
              <a:t>    鈕</a:t>
            </a:r>
            <a:r>
              <a:rPr lang="zh-TW" altLang="en-US" dirty="0"/>
              <a:t>，於</a:t>
            </a:r>
            <a:r>
              <a:rPr lang="en-US" altLang="zh-TW" dirty="0" err="1" smtClean="0"/>
              <a:t>Openfile</a:t>
            </a:r>
            <a:r>
              <a:rPr lang="en-US" altLang="zh-TW" dirty="0" smtClean="0"/>
              <a:t> </a:t>
            </a:r>
            <a:r>
              <a:rPr lang="zh-TW" altLang="en-US" dirty="0"/>
              <a:t>對話方塊點選檔案即可開啟。</a:t>
            </a:r>
          </a:p>
          <a:p>
            <a:pPr lvl="2"/>
            <a:r>
              <a:rPr lang="zh-TW" altLang="en-US" dirty="0"/>
              <a:t>檔案總管</a:t>
            </a:r>
            <a:r>
              <a:rPr lang="zh-TW" altLang="en-US" dirty="0" smtClean="0"/>
              <a:t>視窗</a:t>
            </a:r>
            <a:endParaRPr lang="en-US" altLang="zh-TW" dirty="0" smtClean="0"/>
          </a:p>
          <a:p>
            <a:pPr lvl="3"/>
            <a:r>
              <a:rPr lang="zh-TW" altLang="en-US" dirty="0"/>
              <a:t>如果要切換到其他資料夾，請在工作目錄列貼上路徑，或點選工具列 </a:t>
            </a:r>
            <a:r>
              <a:rPr lang="zh-TW" altLang="en-US" dirty="0" smtClean="0"/>
              <a:t>     鈕</a:t>
            </a:r>
            <a:r>
              <a:rPr lang="zh-TW" altLang="en-US" dirty="0"/>
              <a:t>選取</a:t>
            </a:r>
            <a:r>
              <a:rPr lang="zh-TW" altLang="en-US" dirty="0" smtClean="0"/>
              <a:t>資料夾</a:t>
            </a:r>
            <a:r>
              <a:rPr lang="zh-TW" altLang="en-US" dirty="0"/>
              <a:t>，即可在視窗中看到檔案。要開啟時只要點選程式檔即可開啟在編輯區，新增</a:t>
            </a:r>
            <a:r>
              <a:rPr lang="zh-TW" altLang="en-US" dirty="0" smtClean="0"/>
              <a:t>檔案</a:t>
            </a:r>
            <a:r>
              <a:rPr lang="zh-TW" altLang="en-US" dirty="0"/>
              <a:t>儲存時也能自動儲存在這個資料夾中。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0768"/>
            <a:ext cx="1428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1619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55" y="2204864"/>
            <a:ext cx="209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73" y="3645024"/>
            <a:ext cx="2095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73276"/>
            <a:ext cx="6349483" cy="17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執行</a:t>
            </a:r>
            <a:r>
              <a:rPr lang="zh-TW" altLang="en-US" dirty="0" smtClean="0"/>
              <a:t>程式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1"/>
            <a:r>
              <a:rPr lang="en-US" altLang="zh-TW" dirty="0" smtClean="0"/>
              <a:t>1.3.3 </a:t>
            </a:r>
            <a:r>
              <a:rPr lang="en-US" altLang="zh-TW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簡易智慧輸入</a:t>
            </a:r>
          </a:p>
          <a:p>
            <a:pPr lvl="3"/>
            <a:r>
              <a:rPr lang="en-US" altLang="zh-TW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簡易智慧輸入功能可以幫助開發者快速完成程式內容。在</a:t>
            </a:r>
            <a:r>
              <a:rPr lang="en-US" altLang="zh-TW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程式</a:t>
            </a:r>
            <a:r>
              <a:rPr lang="zh-TW" altLang="en-US" dirty="0" smtClean="0"/>
              <a:t>編輯區</a:t>
            </a:r>
            <a:r>
              <a:rPr lang="zh-TW" altLang="en-US" dirty="0"/>
              <a:t>輸入部分文字後按</a:t>
            </a:r>
            <a:r>
              <a:rPr lang="en-US" altLang="zh-TW" b="1" dirty="0"/>
              <a:t>Tab</a:t>
            </a:r>
            <a:r>
              <a:rPr lang="en-US" altLang="zh-TW" dirty="0"/>
              <a:t> </a:t>
            </a:r>
            <a:r>
              <a:rPr lang="zh-TW" altLang="en-US" dirty="0"/>
              <a:t>鍵，系統會列出所有可用的項目供選取，除了內建的</a:t>
            </a:r>
            <a:r>
              <a:rPr lang="zh-TW" altLang="en-US" dirty="0" smtClean="0"/>
              <a:t>命令外</a:t>
            </a:r>
            <a:r>
              <a:rPr lang="zh-TW" altLang="en-US" dirty="0"/>
              <a:t>，還包括自行定義的變數、函式、物件等。例如在</a:t>
            </a:r>
            <a:r>
              <a:rPr lang="en-US" altLang="zh-TW" dirty="0"/>
              <a:t>&lt;loop.py&gt; </a:t>
            </a:r>
            <a:r>
              <a:rPr lang="zh-TW" altLang="en-US" dirty="0"/>
              <a:t>輸入「</a:t>
            </a:r>
            <a:r>
              <a:rPr lang="en-US" altLang="zh-TW" dirty="0"/>
              <a:t>s</a:t>
            </a:r>
            <a:r>
              <a:rPr lang="zh-TW" altLang="en-US" dirty="0"/>
              <a:t>」後按</a:t>
            </a:r>
            <a:r>
              <a:rPr lang="en-US" altLang="zh-TW" b="1" dirty="0"/>
              <a:t>Tab</a:t>
            </a:r>
            <a:r>
              <a:rPr lang="en-US" altLang="zh-TW" dirty="0"/>
              <a:t> </a:t>
            </a:r>
            <a:r>
              <a:rPr lang="zh-TW" altLang="en-US" dirty="0"/>
              <a:t>鍵：</a:t>
            </a:r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/>
              <a:t>使用者可按「↑」鍵或「↓」鍵移動選取項目，找到正確項目按</a:t>
            </a:r>
            <a:r>
              <a:rPr lang="en-US" altLang="zh-TW" dirty="0"/>
              <a:t>Enter </a:t>
            </a:r>
            <a:r>
              <a:rPr lang="zh-TW" altLang="en-US" dirty="0"/>
              <a:t>鍵就完成輸入。</a:t>
            </a:r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152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08964"/>
            <a:ext cx="3078658" cy="171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67544" y="1340768"/>
            <a:ext cx="4968552" cy="113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dirty="0">
                <a:latin typeface="+mj-ea"/>
                <a:ea typeface="+mj-ea"/>
              </a:rPr>
              <a:t>執行</a:t>
            </a:r>
            <a:r>
              <a:rPr lang="en-US" altLang="zh-TW" dirty="0">
                <a:latin typeface="+mj-ea"/>
                <a:ea typeface="+mj-ea"/>
              </a:rPr>
              <a:t>Run / Run </a:t>
            </a:r>
            <a:r>
              <a:rPr lang="zh-TW" altLang="en-US" dirty="0">
                <a:latin typeface="+mj-ea"/>
                <a:ea typeface="+mj-ea"/>
              </a:rPr>
              <a:t>或點選工具列 </a:t>
            </a:r>
            <a:r>
              <a:rPr lang="zh-TW" altLang="en-US" dirty="0" smtClean="0">
                <a:latin typeface="+mj-ea"/>
                <a:ea typeface="+mj-ea"/>
              </a:rPr>
              <a:t>      鈕</a:t>
            </a:r>
            <a:r>
              <a:rPr lang="zh-TW" altLang="en-US" dirty="0">
                <a:latin typeface="+mj-ea"/>
                <a:ea typeface="+mj-ea"/>
              </a:rPr>
              <a:t>，或是按下</a:t>
            </a:r>
            <a:r>
              <a:rPr lang="en-US" altLang="zh-TW" dirty="0">
                <a:latin typeface="+mj-ea"/>
                <a:ea typeface="+mj-ea"/>
              </a:rPr>
              <a:t>F5 </a:t>
            </a:r>
            <a:r>
              <a:rPr lang="zh-TW" altLang="en-US" dirty="0">
                <a:latin typeface="+mj-ea"/>
                <a:ea typeface="+mj-ea"/>
              </a:rPr>
              <a:t>鍵就會執行程式，執行結果會</a:t>
            </a:r>
            <a:r>
              <a:rPr lang="zh-TW" altLang="en-US" dirty="0" smtClean="0">
                <a:latin typeface="+mj-ea"/>
                <a:ea typeface="+mj-ea"/>
              </a:rPr>
              <a:t>在命令</a:t>
            </a:r>
            <a:r>
              <a:rPr lang="zh-TW" altLang="en-US" dirty="0">
                <a:latin typeface="+mj-ea"/>
                <a:ea typeface="+mj-ea"/>
              </a:rPr>
              <a:t>視窗區顯示，例如下圖為</a:t>
            </a:r>
            <a:r>
              <a:rPr lang="en-US" altLang="zh-TW" dirty="0">
                <a:latin typeface="+mj-ea"/>
                <a:ea typeface="+mj-ea"/>
              </a:rPr>
              <a:t>&lt;loop.py&gt; </a:t>
            </a:r>
            <a:r>
              <a:rPr lang="zh-TW" altLang="en-US" dirty="0">
                <a:latin typeface="+mj-ea"/>
                <a:ea typeface="+mj-ea"/>
              </a:rPr>
              <a:t>的執行結果。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17890"/>
            <a:ext cx="5616624" cy="13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1.3.4 </a:t>
            </a:r>
            <a:r>
              <a:rPr lang="zh-TW" altLang="en-US" dirty="0"/>
              <a:t>程式</a:t>
            </a:r>
            <a:r>
              <a:rPr lang="zh-TW" altLang="en-US" dirty="0" smtClean="0"/>
              <a:t>除錯</a:t>
            </a:r>
            <a:endParaRPr lang="en-US" altLang="zh-TW" dirty="0" smtClean="0"/>
          </a:p>
          <a:p>
            <a:pPr lvl="3"/>
            <a:r>
              <a:rPr lang="zh-TW" altLang="en-US" dirty="0"/>
              <a:t>於</a:t>
            </a:r>
            <a:r>
              <a:rPr lang="en-US" altLang="zh-TW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輸入</a:t>
            </a:r>
            <a:r>
              <a:rPr lang="en-US" altLang="zh-TW" dirty="0"/>
              <a:t>Python </a:t>
            </a:r>
            <a:r>
              <a:rPr lang="zh-TW" altLang="en-US" dirty="0"/>
              <a:t>程式碼時，系統會隨時檢查語法是否正確，若有錯誤會在</a:t>
            </a:r>
            <a:r>
              <a:rPr lang="zh-TW" altLang="en-US" dirty="0" smtClean="0"/>
              <a:t>該列</a:t>
            </a:r>
            <a:r>
              <a:rPr lang="zh-TW" altLang="en-US" dirty="0"/>
              <a:t>程式左方標示 </a:t>
            </a:r>
            <a:r>
              <a:rPr lang="zh-TW" altLang="en-US" dirty="0" smtClean="0"/>
              <a:t>      圖示</a:t>
            </a:r>
            <a:r>
              <a:rPr lang="zh-TW" altLang="en-US" dirty="0"/>
              <a:t>；將滑鼠移到 </a:t>
            </a:r>
            <a:r>
              <a:rPr lang="zh-TW" altLang="en-US" dirty="0" smtClean="0"/>
              <a:t>     圖示</a:t>
            </a:r>
            <a:r>
              <a:rPr lang="zh-TW" altLang="en-US" dirty="0"/>
              <a:t>片刻，會提示錯誤原因訊息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首先為程式設定中斷點：設定的方式為點選要設定中斷點的程式列，按</a:t>
            </a:r>
            <a:r>
              <a:rPr lang="en-US" altLang="zh-TW" dirty="0"/>
              <a:t>F12 </a:t>
            </a:r>
            <a:r>
              <a:rPr lang="zh-TW" altLang="en-US" dirty="0"/>
              <a:t>鍵；</a:t>
            </a:r>
            <a:r>
              <a:rPr lang="zh-TW" altLang="en-US" dirty="0" smtClean="0"/>
              <a:t>或將</a:t>
            </a:r>
            <a:r>
              <a:rPr lang="zh-TW" altLang="en-US" dirty="0"/>
              <a:t>滑鼠移到要設定中斷點的程式列左方，此時會出現紅點，按一下滑鼠左鍵，</a:t>
            </a:r>
            <a:r>
              <a:rPr lang="zh-TW" altLang="en-US" dirty="0" smtClean="0"/>
              <a:t>程式列</a:t>
            </a:r>
            <a:r>
              <a:rPr lang="zh-TW" altLang="en-US" dirty="0"/>
              <a:t>左方會顯示紅點，表示該列為中斷點。程式中可設定多個中斷點。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92" y="1742796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64432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65" y="2060848"/>
            <a:ext cx="419556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58" y="4725144"/>
            <a:ext cx="7063867" cy="16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b="1" dirty="0"/>
              <a:t>以除錯模式執行程式</a:t>
            </a:r>
            <a:r>
              <a:rPr lang="zh-TW" altLang="en-US" dirty="0"/>
              <a:t>：點選工具列 </a:t>
            </a:r>
            <a:r>
              <a:rPr lang="zh-TW" altLang="en-US" dirty="0" smtClean="0"/>
              <a:t>      鈕</a:t>
            </a:r>
            <a:r>
              <a:rPr lang="zh-TW" altLang="en-US" dirty="0"/>
              <a:t>會以除錯模式執行程式，程式執行到</a:t>
            </a:r>
            <a:r>
              <a:rPr lang="zh-TW" altLang="en-US" dirty="0" smtClean="0"/>
              <a:t>中斷點</a:t>
            </a:r>
            <a:r>
              <a:rPr lang="zh-TW" altLang="en-US" dirty="0"/>
              <a:t>時會停止</a:t>
            </a:r>
            <a:r>
              <a:rPr lang="en-US" altLang="zh-TW" dirty="0"/>
              <a:t>( </a:t>
            </a:r>
            <a:r>
              <a:rPr lang="zh-TW" altLang="en-US" dirty="0"/>
              <a:t>中斷點程式列尚未執行</a:t>
            </a:r>
            <a:r>
              <a:rPr lang="en-US" altLang="zh-TW" dirty="0"/>
              <a:t>)</a:t>
            </a:r>
            <a:r>
              <a:rPr lang="zh-TW" altLang="en-US" dirty="0"/>
              <a:t>。於</a:t>
            </a:r>
            <a:r>
              <a:rPr lang="en-US" altLang="zh-TW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編輯器右上方區域</a:t>
            </a:r>
            <a:r>
              <a:rPr lang="zh-TW" altLang="en-US" dirty="0" smtClean="0"/>
              <a:t>點選 </a:t>
            </a:r>
            <a:r>
              <a:rPr lang="en-US" altLang="zh-TW" b="1" dirty="0" smtClean="0"/>
              <a:t>Variable Explorer </a:t>
            </a:r>
            <a:r>
              <a:rPr lang="zh-TW" altLang="en-US" dirty="0" smtClean="0"/>
              <a:t>頁籤，會顯示所有變數值讓使用者檢視。</a:t>
            </a:r>
            <a:endParaRPr lang="en-US" altLang="zh-TW" dirty="0" smtClean="0"/>
          </a:p>
          <a:p>
            <a:pPr lvl="3"/>
            <a:r>
              <a:rPr lang="zh-TW" altLang="en-US" b="1" dirty="0"/>
              <a:t>除錯工具列</a:t>
            </a:r>
            <a:r>
              <a:rPr lang="zh-TW" altLang="en-US" dirty="0"/>
              <a:t>：</a:t>
            </a:r>
            <a:r>
              <a:rPr lang="en-US" altLang="zh-TW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除錯工具列有各種執行的方式，如單步執行、執行到下一個</a:t>
            </a:r>
            <a:r>
              <a:rPr lang="zh-TW" altLang="en-US" dirty="0" smtClean="0"/>
              <a:t>中斷點</a:t>
            </a:r>
            <a:r>
              <a:rPr lang="zh-TW" altLang="en-US" dirty="0"/>
              <a:t>等，程式設計師可視需求執行，配合觀察變數值達成除錯任務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marL="342900" lvl="3" indent="-342900">
              <a:buFont typeface="Wingdings" panose="05000000000000000000" pitchFamily="2" charset="2"/>
              <a:buChar char="n"/>
            </a:pPr>
            <a:r>
              <a:rPr lang="zh-TW" altLang="en-US" dirty="0" smtClean="0"/>
              <a:t>     ：以</a:t>
            </a:r>
            <a:r>
              <a:rPr lang="zh-TW" altLang="en-US" dirty="0"/>
              <a:t>除錯方式執行程式。</a:t>
            </a:r>
          </a:p>
          <a:p>
            <a:pPr marL="342900" lvl="3" indent="-342900">
              <a:buFont typeface="Wingdings" panose="05000000000000000000" pitchFamily="2" charset="2"/>
              <a:buChar char="n"/>
            </a:pPr>
            <a:r>
              <a:rPr lang="zh-TW" altLang="en-US" dirty="0" smtClean="0"/>
              <a:t>     ：</a:t>
            </a:r>
            <a:r>
              <a:rPr lang="zh-TW" altLang="en-US" dirty="0"/>
              <a:t>單步執行，不進入函式。</a:t>
            </a:r>
          </a:p>
          <a:p>
            <a:pPr marL="342900" lvl="3" indent="-342900">
              <a:buFont typeface="Wingdings" panose="05000000000000000000" pitchFamily="2" charset="2"/>
              <a:buChar char="n"/>
            </a:pPr>
            <a:r>
              <a:rPr lang="zh-TW" altLang="en-US" dirty="0" smtClean="0"/>
              <a:t>     ：</a:t>
            </a:r>
            <a:r>
              <a:rPr lang="zh-TW" altLang="en-US" dirty="0"/>
              <a:t>單步執行，會進入函式。</a:t>
            </a:r>
          </a:p>
          <a:p>
            <a:pPr marL="342900" lvl="3" indent="-342900">
              <a:buFont typeface="Wingdings" panose="05000000000000000000" pitchFamily="2" charset="2"/>
              <a:buChar char="n"/>
            </a:pPr>
            <a:r>
              <a:rPr lang="zh-TW" altLang="en-US" dirty="0" smtClean="0"/>
              <a:t>     ：</a:t>
            </a:r>
            <a:r>
              <a:rPr lang="zh-TW" altLang="en-US" dirty="0"/>
              <a:t>程式繼續執行，直到由函式返回或下一個中斷點才停止執行。</a:t>
            </a:r>
          </a:p>
          <a:p>
            <a:pPr marL="342900" lvl="3" indent="-342900">
              <a:buFont typeface="Wingdings" panose="05000000000000000000" pitchFamily="2" charset="2"/>
              <a:buChar char="n"/>
            </a:pPr>
            <a:r>
              <a:rPr lang="zh-TW" altLang="en-US" dirty="0" smtClean="0"/>
              <a:t>     ：</a:t>
            </a:r>
            <a:r>
              <a:rPr lang="zh-TW" altLang="en-US" dirty="0"/>
              <a:t>程式繼續執行，直到下一個中斷點才停止執行。</a:t>
            </a:r>
          </a:p>
          <a:p>
            <a:pPr marL="342900" lvl="3" indent="-342900">
              <a:buFont typeface="Wingdings" panose="05000000000000000000" pitchFamily="2" charset="2"/>
              <a:buChar char="n"/>
            </a:pPr>
            <a:r>
              <a:rPr lang="zh-TW" altLang="en-US" dirty="0" smtClean="0"/>
              <a:t>     ：</a:t>
            </a:r>
            <a:r>
              <a:rPr lang="zh-TW" altLang="en-US" dirty="0"/>
              <a:t>終止除錯模式回到正常模式。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1905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67895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429665"/>
            <a:ext cx="204787" cy="14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924484"/>
            <a:ext cx="204787" cy="1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9" y="4350816"/>
            <a:ext cx="133112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9" y="4855588"/>
            <a:ext cx="133112" cy="19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9" y="5364644"/>
            <a:ext cx="184308" cy="1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9" y="5868699"/>
            <a:ext cx="133112" cy="1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1.4.1 </a:t>
            </a:r>
            <a:r>
              <a:rPr lang="zh-TW" altLang="en-US" dirty="0"/>
              <a:t>啟動 </a:t>
            </a:r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及建立檔案</a:t>
            </a:r>
          </a:p>
          <a:p>
            <a:pPr lvl="3"/>
            <a:r>
              <a:rPr lang="zh-TW" altLang="en-US" dirty="0"/>
              <a:t>執行 </a:t>
            </a:r>
            <a:r>
              <a:rPr lang="zh-TW" altLang="en-US" b="1" dirty="0"/>
              <a:t>開始 </a:t>
            </a:r>
            <a:r>
              <a:rPr lang="en-US" altLang="zh-TW" b="1" dirty="0"/>
              <a:t>/ </a:t>
            </a:r>
            <a:r>
              <a:rPr lang="zh-TW" altLang="en-US" b="1" dirty="0"/>
              <a:t>所有程式 </a:t>
            </a:r>
            <a:r>
              <a:rPr lang="en-US" altLang="zh-TW" b="1" dirty="0"/>
              <a:t>/ Anaconda3 (64-bit) / </a:t>
            </a:r>
            <a:r>
              <a:rPr lang="en-US" altLang="zh-TW" b="1" dirty="0" err="1"/>
              <a:t>Jupyter</a:t>
            </a:r>
            <a:r>
              <a:rPr lang="en-US" altLang="zh-TW" b="1" dirty="0"/>
              <a:t> Notebook </a:t>
            </a:r>
            <a:r>
              <a:rPr lang="zh-TW" altLang="en-US" dirty="0"/>
              <a:t>即可在瀏覽器中</a:t>
            </a:r>
            <a:r>
              <a:rPr lang="zh-TW" altLang="en-US" dirty="0" smtClean="0"/>
              <a:t>開啟 </a:t>
            </a:r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編輯器。由網址列「</a:t>
            </a:r>
            <a:r>
              <a:rPr lang="en-US" altLang="zh-TW" dirty="0"/>
              <a:t>localhost:8888/</a:t>
            </a:r>
            <a:r>
              <a:rPr lang="zh-TW" altLang="en-US" dirty="0"/>
              <a:t>」可知是系統在本機</a:t>
            </a:r>
            <a:r>
              <a:rPr lang="zh-TW" altLang="en-US" dirty="0" smtClean="0"/>
              <a:t>建立一個</a:t>
            </a:r>
            <a:r>
              <a:rPr lang="zh-TW" altLang="en-US" dirty="0"/>
              <a:t>網頁</a:t>
            </a:r>
            <a:r>
              <a:rPr lang="zh-TW" altLang="en-US" dirty="0" smtClean="0"/>
              <a:t>伺服器。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建立</a:t>
            </a:r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檔案：點選</a:t>
            </a:r>
            <a:r>
              <a:rPr lang="en-US" altLang="zh-TW" b="1" dirty="0"/>
              <a:t>New</a:t>
            </a:r>
            <a:r>
              <a:rPr lang="zh-TW" altLang="en-US" dirty="0"/>
              <a:t>鈕，在下拉式選單中點選</a:t>
            </a:r>
            <a:r>
              <a:rPr lang="en-US" altLang="zh-TW" b="1" dirty="0"/>
              <a:t>Python3 (</a:t>
            </a:r>
            <a:r>
              <a:rPr lang="en-US" altLang="zh-TW" b="1" dirty="0" err="1"/>
              <a:t>ipykernel</a:t>
            </a:r>
            <a:r>
              <a:rPr lang="en-US" altLang="zh-TW" b="1" dirty="0" smtClean="0"/>
              <a:t>)</a:t>
            </a:r>
            <a:r>
              <a:rPr lang="zh-TW" altLang="en-US" dirty="0" smtClean="0"/>
              <a:t>就</a:t>
            </a:r>
            <a:r>
              <a:rPr lang="zh-TW" altLang="en-US" dirty="0"/>
              <a:t>可建立</a:t>
            </a:r>
            <a:r>
              <a:rPr lang="en-US" altLang="zh-TW" dirty="0"/>
              <a:t>Python </a:t>
            </a:r>
            <a:r>
              <a:rPr lang="zh-TW" altLang="en-US" dirty="0"/>
              <a:t>程式檔 </a:t>
            </a:r>
            <a:r>
              <a:rPr lang="en-US" altLang="zh-TW" dirty="0"/>
              <a:t>( </a:t>
            </a:r>
            <a:r>
              <a:rPr lang="zh-TW" altLang="en-US" dirty="0"/>
              <a:t>點選</a:t>
            </a:r>
            <a:r>
              <a:rPr lang="en-US" altLang="zh-TW" b="1" dirty="0"/>
              <a:t>Text</a:t>
            </a:r>
            <a:r>
              <a:rPr lang="en-US" altLang="zh-TW" dirty="0"/>
              <a:t> </a:t>
            </a:r>
            <a:r>
              <a:rPr lang="en-US" altLang="zh-TW" b="1" dirty="0"/>
              <a:t>File</a:t>
            </a:r>
            <a:r>
              <a:rPr lang="en-US" altLang="zh-TW" dirty="0"/>
              <a:t> </a:t>
            </a:r>
            <a:r>
              <a:rPr lang="zh-TW" altLang="en-US" dirty="0"/>
              <a:t>建立文字檔，</a:t>
            </a:r>
            <a:r>
              <a:rPr lang="en-US" altLang="zh-TW" b="1" dirty="0"/>
              <a:t>Folder</a:t>
            </a:r>
            <a:r>
              <a:rPr lang="en-US" altLang="zh-TW" dirty="0"/>
              <a:t> </a:t>
            </a:r>
            <a:r>
              <a:rPr lang="zh-TW" altLang="en-US" dirty="0"/>
              <a:t>建立資料夾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1.4 </a:t>
            </a:r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編輯器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700241" cy="197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是以</a:t>
            </a:r>
            <a:r>
              <a:rPr lang="en-US" altLang="zh-TW" dirty="0"/>
              <a:t>Cell </a:t>
            </a:r>
            <a:r>
              <a:rPr lang="zh-TW" altLang="en-US" dirty="0"/>
              <a:t>做為輸入及執行的單位，使用者在</a:t>
            </a:r>
            <a:r>
              <a:rPr lang="en-US" altLang="zh-TW" dirty="0"/>
              <a:t>Cell </a:t>
            </a:r>
            <a:r>
              <a:rPr lang="zh-TW" altLang="en-US" dirty="0"/>
              <a:t>中撰寫及執行</a:t>
            </a:r>
            <a:r>
              <a:rPr lang="zh-TW" altLang="en-US" dirty="0" smtClean="0"/>
              <a:t>程式</a:t>
            </a:r>
            <a:r>
              <a:rPr lang="zh-TW" altLang="en-US" dirty="0"/>
              <a:t>，一個檔案可包含多個</a:t>
            </a:r>
            <a:r>
              <a:rPr lang="en-US" altLang="zh-TW" dirty="0"/>
              <a:t>Cell</a:t>
            </a:r>
            <a:r>
              <a:rPr lang="zh-TW" altLang="en-US" dirty="0"/>
              <a:t>；建立新檔案時，預設產生一個空</a:t>
            </a:r>
            <a:r>
              <a:rPr lang="en-US" altLang="zh-TW" dirty="0"/>
              <a:t>Cell </a:t>
            </a:r>
            <a:r>
              <a:rPr lang="zh-TW" altLang="en-US" dirty="0"/>
              <a:t>讓程式</a:t>
            </a:r>
            <a:r>
              <a:rPr lang="zh-TW" altLang="en-US" dirty="0" smtClean="0"/>
              <a:t>設計師輸入</a:t>
            </a:r>
            <a:r>
              <a:rPr lang="zh-TW" altLang="en-US" dirty="0"/>
              <a:t>程式碼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r>
              <a:rPr lang="zh-TW" altLang="en-US" dirty="0"/>
              <a:t>點選檔案名稱後於對話方塊輸入新檔案名稱，按</a:t>
            </a:r>
            <a:r>
              <a:rPr lang="en-US" altLang="zh-TW" b="1" dirty="0"/>
              <a:t>Rename</a:t>
            </a:r>
            <a:r>
              <a:rPr lang="en-US" altLang="zh-TW" dirty="0"/>
              <a:t> </a:t>
            </a:r>
            <a:r>
              <a:rPr lang="zh-TW" altLang="en-US" dirty="0"/>
              <a:t>鈕完成修改。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409655" cy="211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1.4.2 </a:t>
            </a:r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簡易智慧輸入</a:t>
            </a:r>
          </a:p>
          <a:p>
            <a:pPr lvl="3"/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簡易智慧輸入功能與</a:t>
            </a:r>
            <a:r>
              <a:rPr lang="en-US" altLang="zh-TW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編輯器雷同，使用者在</a:t>
            </a:r>
            <a:r>
              <a:rPr lang="en-US" altLang="zh-TW" dirty="0"/>
              <a:t>Cell </a:t>
            </a:r>
            <a:r>
              <a:rPr lang="zh-TW" altLang="en-US" dirty="0"/>
              <a:t>中</a:t>
            </a:r>
            <a:r>
              <a:rPr lang="zh-TW" altLang="en-US" dirty="0" smtClean="0"/>
              <a:t>輸入部分</a:t>
            </a:r>
            <a:r>
              <a:rPr lang="zh-TW" altLang="en-US" dirty="0"/>
              <a:t>指令文字後</a:t>
            </a:r>
            <a:r>
              <a:rPr lang="zh-TW" altLang="en-US" dirty="0" smtClean="0"/>
              <a:t>按 </a:t>
            </a:r>
            <a:r>
              <a:rPr lang="en-US" altLang="zh-TW" b="1" dirty="0" smtClean="0"/>
              <a:t>Tab</a:t>
            </a:r>
            <a:r>
              <a:rPr lang="en-US" altLang="zh-TW" dirty="0" smtClean="0"/>
              <a:t> </a:t>
            </a:r>
            <a:r>
              <a:rPr lang="zh-TW" altLang="en-US" dirty="0"/>
              <a:t>鍵，系統會列出所有可用的項目讓使用者選取，使用者可</a:t>
            </a:r>
            <a:r>
              <a:rPr lang="zh-TW" altLang="en-US" dirty="0" smtClean="0"/>
              <a:t>按「</a:t>
            </a:r>
            <a:r>
              <a:rPr lang="zh-TW" altLang="en-US" dirty="0"/>
              <a:t>↑」鍵或「↓」鍵移動選取項目，找到正確項目</a:t>
            </a:r>
            <a:r>
              <a:rPr lang="zh-TW" altLang="en-US" dirty="0" smtClean="0"/>
              <a:t>按 </a:t>
            </a:r>
            <a:r>
              <a:rPr lang="en-US" altLang="zh-TW" b="1" dirty="0" smtClean="0"/>
              <a:t>Enter</a:t>
            </a:r>
            <a:r>
              <a:rPr lang="en-US" altLang="zh-TW" dirty="0" smtClean="0"/>
              <a:t> </a:t>
            </a:r>
            <a:r>
              <a:rPr lang="zh-TW" altLang="en-US" dirty="0"/>
              <a:t>鍵就完成輸入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047632" cy="15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1.4.3 </a:t>
            </a:r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執行程式</a:t>
            </a:r>
          </a:p>
          <a:p>
            <a:pPr lvl="3"/>
            <a:r>
              <a:rPr lang="zh-TW" altLang="en-US" dirty="0"/>
              <a:t>完成</a:t>
            </a:r>
            <a:r>
              <a:rPr lang="en-US" altLang="zh-TW" dirty="0"/>
              <a:t>Cell </a:t>
            </a:r>
            <a:r>
              <a:rPr lang="zh-TW" altLang="en-US" dirty="0"/>
              <a:t>中的程式後，可以按工具列 </a:t>
            </a:r>
            <a:r>
              <a:rPr lang="zh-TW" altLang="en-US" dirty="0" smtClean="0"/>
              <a:t>            鈕</a:t>
            </a:r>
            <a:r>
              <a:rPr lang="zh-TW" altLang="en-US" dirty="0"/>
              <a:t>或</a:t>
            </a:r>
            <a:r>
              <a:rPr lang="en-US" altLang="zh-TW" b="1" dirty="0"/>
              <a:t>Shift + Enter </a:t>
            </a:r>
            <a:r>
              <a:rPr lang="zh-TW" altLang="en-US" dirty="0"/>
              <a:t>鍵執行程式，結果會呈現在</a:t>
            </a:r>
            <a:r>
              <a:rPr lang="en-US" altLang="zh-TW" dirty="0"/>
              <a:t>Cell </a:t>
            </a:r>
            <a:r>
              <a:rPr lang="zh-TW" altLang="en-US" dirty="0"/>
              <a:t>下方並且新增一個</a:t>
            </a:r>
            <a:r>
              <a:rPr lang="en-US" altLang="zh-TW" dirty="0"/>
              <a:t>Cell</a:t>
            </a:r>
            <a:r>
              <a:rPr lang="zh-TW" altLang="en-US" dirty="0"/>
              <a:t>。按</a:t>
            </a:r>
            <a:r>
              <a:rPr lang="en-US" altLang="zh-TW" b="1" dirty="0"/>
              <a:t>Ctrl + Enter </a:t>
            </a:r>
            <a:r>
              <a:rPr lang="zh-TW" altLang="en-US" dirty="0"/>
              <a:t>鍵執行完程式後一樣會呈現結果，但游標會停留在原有</a:t>
            </a:r>
            <a:r>
              <a:rPr lang="en-US" altLang="zh-TW" dirty="0"/>
              <a:t>Cell</a:t>
            </a:r>
            <a:r>
              <a:rPr lang="zh-TW" altLang="en-US" dirty="0"/>
              <a:t>，不會新增</a:t>
            </a:r>
            <a:r>
              <a:rPr lang="en-US" altLang="zh-TW" dirty="0"/>
              <a:t>Cell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28" y="1340768"/>
            <a:ext cx="647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5231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>
          <a:xfrm>
            <a:off x="1403648" y="3866748"/>
            <a:ext cx="7526070" cy="1562516"/>
          </a:xfrm>
        </p:spPr>
        <p:txBody>
          <a:bodyPr numCol="1"/>
          <a:lstStyle/>
          <a:p>
            <a:r>
              <a:rPr lang="en-US" altLang="zh-TW" dirty="0">
                <a:hlinkClick r:id="rId2" action="ppaction://hlinksldjump"/>
              </a:rPr>
              <a:t>1.1 Python </a:t>
            </a:r>
            <a:r>
              <a:rPr lang="zh-TW" altLang="en-US" dirty="0">
                <a:hlinkClick r:id="rId2" action="ppaction://hlinksldjump"/>
              </a:rPr>
              <a:t>程式語言</a:t>
            </a:r>
            <a:r>
              <a:rPr lang="zh-TW" altLang="en-US" dirty="0" smtClean="0">
                <a:hlinkClick r:id="rId2" action="ppaction://hlinksldjump"/>
              </a:rPr>
              <a:t>簡介</a:t>
            </a:r>
            <a:endParaRPr lang="en-US" altLang="zh-TW" dirty="0" smtClean="0"/>
          </a:p>
          <a:p>
            <a:r>
              <a:rPr lang="en-US" altLang="zh-TW" dirty="0">
                <a:hlinkClick r:id="rId3" action="ppaction://hlinksldjump"/>
              </a:rPr>
              <a:t>1.2 </a:t>
            </a:r>
            <a:r>
              <a:rPr lang="zh-TW" altLang="en-US" dirty="0">
                <a:hlinkClick r:id="rId3" action="ppaction://hlinksldjump"/>
              </a:rPr>
              <a:t>建置 </a:t>
            </a:r>
            <a:r>
              <a:rPr lang="en-US" altLang="zh-TW" dirty="0">
                <a:hlinkClick r:id="rId3" action="ppaction://hlinksldjump"/>
              </a:rPr>
              <a:t>Anaconda </a:t>
            </a:r>
            <a:r>
              <a:rPr lang="zh-TW" altLang="en-US" dirty="0">
                <a:hlinkClick r:id="rId3" action="ppaction://hlinksldjump"/>
              </a:rPr>
              <a:t>開發環境</a:t>
            </a:r>
            <a:endParaRPr lang="zh-TW" altLang="en-US" dirty="0"/>
          </a:p>
          <a:p>
            <a:r>
              <a:rPr lang="en-US" altLang="zh-TW" dirty="0">
                <a:hlinkClick r:id="rId4" action="ppaction://hlinksldjump"/>
              </a:rPr>
              <a:t>1.3 </a:t>
            </a:r>
            <a:r>
              <a:rPr lang="en-US" altLang="zh-TW" dirty="0" err="1">
                <a:hlinkClick r:id="rId4" action="ppaction://hlinksldjump"/>
              </a:rPr>
              <a:t>Spyder</a:t>
            </a:r>
            <a:r>
              <a:rPr lang="en-US" altLang="zh-TW" dirty="0">
                <a:hlinkClick r:id="rId4" action="ppaction://hlinksldjump"/>
              </a:rPr>
              <a:t> </a:t>
            </a:r>
            <a:r>
              <a:rPr lang="zh-TW" altLang="en-US" dirty="0">
                <a:hlinkClick r:id="rId4" action="ppaction://hlinksldjump"/>
              </a:rPr>
              <a:t>編輯器</a:t>
            </a:r>
            <a:endParaRPr lang="zh-TW" altLang="en-US" dirty="0"/>
          </a:p>
          <a:p>
            <a:r>
              <a:rPr lang="en-US" altLang="zh-TW" dirty="0">
                <a:hlinkClick r:id="rId5" action="ppaction://hlinksldjump"/>
              </a:rPr>
              <a:t>1.4 </a:t>
            </a:r>
            <a:r>
              <a:rPr lang="en-US" altLang="zh-TW" dirty="0" err="1">
                <a:hlinkClick r:id="rId5" action="ppaction://hlinksldjump"/>
              </a:rPr>
              <a:t>Jupyter</a:t>
            </a:r>
            <a:r>
              <a:rPr lang="en-US" altLang="zh-TW" dirty="0">
                <a:hlinkClick r:id="rId5" action="ppaction://hlinksldjump"/>
              </a:rPr>
              <a:t> Notebook </a:t>
            </a:r>
            <a:r>
              <a:rPr lang="zh-TW" altLang="en-US" dirty="0" smtClean="0">
                <a:hlinkClick r:id="rId5" action="ppaction://hlinksldjump"/>
              </a:rPr>
              <a:t>編輯器</a:t>
            </a:r>
            <a:endParaRPr lang="en-US" alt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建置</a:t>
            </a:r>
            <a:r>
              <a:rPr lang="en-US" altLang="zh-TW" dirty="0"/>
              <a:t>Python </a:t>
            </a:r>
            <a:r>
              <a:rPr lang="zh-TW" altLang="en-US" dirty="0"/>
              <a:t>開發環境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87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1.4.4 </a:t>
            </a:r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常用編輯快速鍵</a:t>
            </a:r>
          </a:p>
          <a:p>
            <a:pPr lvl="3">
              <a:lnSpc>
                <a:spcPts val="2600"/>
              </a:lnSpc>
              <a:spcBef>
                <a:spcPts val="600"/>
              </a:spcBef>
            </a:pPr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在開發頁面中分成二個模式：</a:t>
            </a:r>
          </a:p>
          <a:p>
            <a:pPr marL="285750" lvl="3" indent="-28575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編輯</a:t>
            </a:r>
            <a:r>
              <a:rPr lang="zh-TW" altLang="en-US" b="1" dirty="0"/>
              <a:t>模式</a:t>
            </a:r>
            <a:r>
              <a:rPr lang="zh-TW" altLang="en-US" dirty="0"/>
              <a:t>：用來開發程式的模式。可以用滑鼠選取 </a:t>
            </a:r>
            <a:r>
              <a:rPr lang="en-US" altLang="zh-TW" dirty="0"/>
              <a:t>Cell </a:t>
            </a:r>
            <a:r>
              <a:rPr lang="zh-TW" altLang="en-US" dirty="0"/>
              <a:t>看到游標進入，或是</a:t>
            </a:r>
            <a:r>
              <a:rPr lang="zh-TW" altLang="en-US" dirty="0" smtClean="0"/>
              <a:t>在</a:t>
            </a:r>
            <a:r>
              <a:rPr lang="en-US" altLang="zh-TW" dirty="0" smtClean="0"/>
              <a:t>Cell </a:t>
            </a:r>
            <a:r>
              <a:rPr lang="zh-TW" altLang="en-US" dirty="0"/>
              <a:t>上按下</a:t>
            </a:r>
            <a:r>
              <a:rPr lang="en-US" altLang="zh-TW" dirty="0"/>
              <a:t>Enter </a:t>
            </a:r>
            <a:r>
              <a:rPr lang="zh-TW" altLang="en-US" dirty="0"/>
              <a:t>鍵進入</a:t>
            </a:r>
            <a:r>
              <a:rPr lang="en-US" altLang="zh-TW" dirty="0"/>
              <a:t>Cell</a:t>
            </a:r>
            <a:r>
              <a:rPr lang="zh-TW" altLang="en-US" dirty="0"/>
              <a:t>，在左方邊框呈現綠色，此時為「編輯模式」。</a:t>
            </a:r>
            <a:r>
              <a:rPr lang="zh-TW" altLang="en-US" dirty="0" smtClean="0"/>
              <a:t>使用者</a:t>
            </a:r>
            <a:r>
              <a:rPr lang="zh-TW" altLang="en-US" dirty="0"/>
              <a:t>可以開始進行程式開發。</a:t>
            </a:r>
          </a:p>
          <a:p>
            <a:pPr marL="285750" lvl="3" indent="-28575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命令</a:t>
            </a:r>
            <a:r>
              <a:rPr lang="zh-TW" altLang="en-US" b="1" dirty="0"/>
              <a:t>模式</a:t>
            </a:r>
            <a:r>
              <a:rPr lang="zh-TW" altLang="en-US" dirty="0"/>
              <a:t>：用來管理 </a:t>
            </a:r>
            <a:r>
              <a:rPr lang="en-US" altLang="zh-TW" dirty="0"/>
              <a:t>Cell </a:t>
            </a:r>
            <a:r>
              <a:rPr lang="zh-TW" altLang="en-US" dirty="0"/>
              <a:t>的模式。當完成開發執行程式，或是按 </a:t>
            </a:r>
            <a:r>
              <a:rPr lang="en-US" altLang="zh-TW" dirty="0"/>
              <a:t>Esc </a:t>
            </a:r>
            <a:r>
              <a:rPr lang="zh-TW" altLang="en-US" dirty="0"/>
              <a:t>鍵，在</a:t>
            </a:r>
            <a:r>
              <a:rPr lang="zh-TW" altLang="en-US" dirty="0" smtClean="0"/>
              <a:t>左方</a:t>
            </a:r>
            <a:r>
              <a:rPr lang="zh-TW" altLang="en-US" dirty="0"/>
              <a:t>邊框呈現藍色，此時為「命令模式」。使用者可以上下移動編輯目標、</a:t>
            </a:r>
            <a:r>
              <a:rPr lang="zh-TW" altLang="en-US" dirty="0" smtClean="0"/>
              <a:t>新增</a:t>
            </a:r>
            <a:r>
              <a:rPr lang="en-US" altLang="zh-TW" dirty="0" smtClean="0"/>
              <a:t>Cell</a:t>
            </a:r>
            <a:r>
              <a:rPr lang="zh-TW" altLang="en-US" dirty="0"/>
              <a:t>、刪除</a:t>
            </a:r>
            <a:r>
              <a:rPr lang="en-US" altLang="zh-TW" dirty="0"/>
              <a:t>Cell </a:t>
            </a:r>
            <a:r>
              <a:rPr lang="zh-TW" altLang="en-US" dirty="0"/>
              <a:t>等動作。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85298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1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1.4.5 </a:t>
            </a:r>
            <a:r>
              <a:rPr lang="zh-TW" altLang="en-US" dirty="0"/>
              <a:t>使用</a:t>
            </a:r>
            <a:r>
              <a:rPr lang="en-US" altLang="zh-TW" dirty="0"/>
              <a:t>markdown </a:t>
            </a:r>
            <a:r>
              <a:rPr lang="zh-TW" altLang="en-US" dirty="0"/>
              <a:t>語法做</a:t>
            </a:r>
            <a:r>
              <a:rPr lang="zh-TW" altLang="en-US" dirty="0" smtClean="0"/>
              <a:t>筆記</a:t>
            </a:r>
            <a:endParaRPr lang="en-US" altLang="zh-TW" dirty="0" smtClean="0"/>
          </a:p>
          <a:p>
            <a:pPr lvl="2"/>
            <a:r>
              <a:rPr lang="zh-TW" altLang="en-US" dirty="0"/>
              <a:t>將</a:t>
            </a:r>
            <a:r>
              <a:rPr lang="en-US" altLang="zh-TW" dirty="0"/>
              <a:t>Cell </a:t>
            </a:r>
            <a:r>
              <a:rPr lang="zh-TW" altLang="en-US" dirty="0"/>
              <a:t>轉為</a:t>
            </a:r>
            <a:r>
              <a:rPr lang="en-US" altLang="zh-TW" dirty="0"/>
              <a:t>markdown </a:t>
            </a:r>
            <a:r>
              <a:rPr lang="zh-TW" altLang="en-US" dirty="0"/>
              <a:t>狀態</a:t>
            </a:r>
          </a:p>
          <a:p>
            <a:pPr lvl="3"/>
            <a:r>
              <a:rPr lang="en-US" altLang="zh-TW" dirty="0"/>
              <a:t>markdown </a:t>
            </a:r>
            <a:r>
              <a:rPr lang="zh-TW" altLang="en-US" dirty="0"/>
              <a:t>是一種輕量化的標記式語言，它可以藉由純文字符號讓文字轉化為</a:t>
            </a:r>
            <a:r>
              <a:rPr lang="en-US" altLang="zh-TW" dirty="0" smtClean="0"/>
              <a:t>HTML</a:t>
            </a:r>
            <a:r>
              <a:rPr lang="zh-TW" altLang="en-US" dirty="0" smtClean="0"/>
              <a:t>的</a:t>
            </a:r>
            <a:r>
              <a:rPr lang="zh-TW" altLang="en-US" dirty="0"/>
              <a:t>格式文字，讓使用者更容易閱讀。在</a:t>
            </a:r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中</a:t>
            </a:r>
            <a:r>
              <a:rPr lang="en-US" altLang="zh-TW" dirty="0"/>
              <a:t>Cell </a:t>
            </a:r>
            <a:r>
              <a:rPr lang="zh-TW" altLang="en-US" dirty="0"/>
              <a:t>預設的狀態</a:t>
            </a:r>
            <a:r>
              <a:rPr lang="zh-TW" altLang="en-US" dirty="0" smtClean="0"/>
              <a:t>為「</a:t>
            </a:r>
            <a:r>
              <a:rPr lang="en-US" altLang="zh-TW" dirty="0"/>
              <a:t>Code</a:t>
            </a:r>
            <a:r>
              <a:rPr lang="zh-TW" altLang="en-US" dirty="0"/>
              <a:t>」，是供使用者輸入程式碼來執行，所以在</a:t>
            </a:r>
            <a:r>
              <a:rPr lang="en-US" altLang="zh-TW" dirty="0"/>
              <a:t>Cell </a:t>
            </a:r>
            <a:r>
              <a:rPr lang="zh-TW" altLang="en-US" dirty="0"/>
              <a:t>前都會顯示「</a:t>
            </a:r>
            <a:r>
              <a:rPr lang="en-US" altLang="zh-TW" dirty="0"/>
              <a:t>in[ ]</a:t>
            </a:r>
            <a:r>
              <a:rPr lang="zh-TW" altLang="en-US" dirty="0"/>
              <a:t>」表示</a:t>
            </a:r>
            <a:r>
              <a:rPr lang="zh-TW" altLang="en-US" dirty="0" smtClean="0"/>
              <a:t>等待</a:t>
            </a:r>
            <a:r>
              <a:rPr lang="zh-TW" altLang="en-US" dirty="0"/>
              <a:t>程式的輸入。當想要在</a:t>
            </a:r>
            <a:r>
              <a:rPr lang="en-US" altLang="zh-TW" dirty="0"/>
              <a:t>Cell </a:t>
            </a:r>
            <a:r>
              <a:rPr lang="zh-TW" altLang="en-US" dirty="0"/>
              <a:t>中寫筆記，首先必須將狀態切換為「</a:t>
            </a:r>
            <a:r>
              <a:rPr lang="en-US" altLang="zh-TW" dirty="0"/>
              <a:t>Markdown</a:t>
            </a:r>
            <a:r>
              <a:rPr lang="zh-TW" altLang="en-US" dirty="0"/>
              <a:t>」，</a:t>
            </a:r>
            <a:r>
              <a:rPr lang="zh-TW" altLang="en-US" dirty="0" smtClean="0"/>
              <a:t>方式</a:t>
            </a:r>
            <a:r>
              <a:rPr lang="zh-TW" altLang="en-US" dirty="0"/>
              <a:t>如下：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573016"/>
            <a:ext cx="77041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9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輸入</a:t>
            </a:r>
            <a:r>
              <a:rPr lang="en-US" altLang="zh-TW" dirty="0"/>
              <a:t>markdown </a:t>
            </a:r>
            <a:r>
              <a:rPr lang="zh-TW" altLang="en-US" dirty="0"/>
              <a:t>段落格式</a:t>
            </a:r>
          </a:p>
          <a:p>
            <a:pPr lvl="3"/>
            <a:r>
              <a:rPr lang="zh-TW" altLang="en-US" dirty="0"/>
              <a:t>在</a:t>
            </a:r>
            <a:r>
              <a:rPr lang="en-US" altLang="zh-TW" dirty="0"/>
              <a:t>Cell </a:t>
            </a:r>
            <a:r>
              <a:rPr lang="zh-TW" altLang="en-US" dirty="0"/>
              <a:t>中直接按</a:t>
            </a:r>
            <a:r>
              <a:rPr lang="en-US" altLang="zh-TW" dirty="0"/>
              <a:t>Enter </a:t>
            </a:r>
            <a:r>
              <a:rPr lang="zh-TW" altLang="en-US" dirty="0"/>
              <a:t>鍵，即可進入編輯模式，以下是常用的</a:t>
            </a:r>
            <a:r>
              <a:rPr lang="en-US" altLang="zh-TW" dirty="0"/>
              <a:t>markdown </a:t>
            </a:r>
            <a:r>
              <a:rPr lang="zh-TW" altLang="en-US" dirty="0"/>
              <a:t>段落格式：</a:t>
            </a:r>
          </a:p>
          <a:p>
            <a:pPr marL="342900" lvl="3" indent="-342900">
              <a:buFont typeface="+mj-lt"/>
              <a:buAutoNum type="arabicPeriod"/>
            </a:pPr>
            <a:r>
              <a:rPr lang="zh-TW" altLang="en-US" b="1" dirty="0" smtClean="0"/>
              <a:t>標題</a:t>
            </a:r>
            <a:r>
              <a:rPr lang="zh-TW" altLang="en-US" dirty="0"/>
              <a:t>：使用「</a:t>
            </a:r>
            <a:r>
              <a:rPr lang="en-US" altLang="zh-TW" dirty="0"/>
              <a:t>#</a:t>
            </a:r>
            <a:r>
              <a:rPr lang="zh-TW" altLang="en-US" dirty="0"/>
              <a:t>」符號加上標題文字即可成為標題，等級由「</a:t>
            </a:r>
            <a:r>
              <a:rPr lang="en-US" altLang="zh-TW" dirty="0"/>
              <a:t>#</a:t>
            </a:r>
            <a:r>
              <a:rPr lang="zh-TW" altLang="en-US" dirty="0"/>
              <a:t>」標題一、「</a:t>
            </a:r>
            <a:r>
              <a:rPr lang="en-US" altLang="zh-TW" dirty="0"/>
              <a:t>##</a:t>
            </a:r>
            <a:r>
              <a:rPr lang="zh-TW" altLang="en-US" dirty="0" smtClean="0"/>
              <a:t>」標題</a:t>
            </a:r>
            <a:r>
              <a:rPr lang="zh-TW" altLang="en-US" dirty="0"/>
              <a:t>二，一直到「</a:t>
            </a:r>
            <a:r>
              <a:rPr lang="en-US" altLang="zh-TW" dirty="0"/>
              <a:t>#######</a:t>
            </a:r>
            <a:r>
              <a:rPr lang="zh-TW" altLang="en-US" dirty="0"/>
              <a:t>」標題六。要注意「</a:t>
            </a:r>
            <a:r>
              <a:rPr lang="en-US" altLang="zh-TW" dirty="0"/>
              <a:t>#</a:t>
            </a:r>
            <a:r>
              <a:rPr lang="zh-TW" altLang="en-US" dirty="0"/>
              <a:t>」與標題文字之間要有一個空白。</a:t>
            </a:r>
          </a:p>
          <a:p>
            <a:pPr marL="342900" lvl="3" indent="-342900">
              <a:buFont typeface="+mj-lt"/>
              <a:buAutoNum type="arabicPeriod"/>
            </a:pPr>
            <a:r>
              <a:rPr lang="zh-TW" altLang="en-US" b="1" dirty="0" smtClean="0"/>
              <a:t>段落</a:t>
            </a:r>
            <a:r>
              <a:rPr lang="zh-TW" altLang="en-US" dirty="0"/>
              <a:t>：一般的文字段落並不需要加上其他符號，如果要分段要用一個空行來區隔。</a:t>
            </a:r>
          </a:p>
          <a:p>
            <a:pPr marL="342900" lvl="3" indent="-342900">
              <a:buFont typeface="+mj-lt"/>
              <a:buAutoNum type="arabicPeriod"/>
            </a:pPr>
            <a:r>
              <a:rPr lang="zh-TW" altLang="en-US" b="1" dirty="0" smtClean="0"/>
              <a:t>編號</a:t>
            </a:r>
            <a:r>
              <a:rPr lang="zh-TW" altLang="en-US" dirty="0"/>
              <a:t>：使用數字加上「</a:t>
            </a:r>
            <a:r>
              <a:rPr lang="en-US" altLang="zh-TW" dirty="0"/>
              <a:t>.</a:t>
            </a:r>
            <a:r>
              <a:rPr lang="zh-TW" altLang="en-US" dirty="0"/>
              <a:t>」再空一格，即可為段落加上編號。</a:t>
            </a:r>
          </a:p>
          <a:p>
            <a:pPr marL="342900" lvl="3" indent="-342900">
              <a:buFont typeface="+mj-lt"/>
              <a:buAutoNum type="arabicPeriod"/>
            </a:pPr>
            <a:r>
              <a:rPr lang="zh-TW" altLang="en-US" b="1" dirty="0" smtClean="0"/>
              <a:t>清單</a:t>
            </a:r>
            <a:r>
              <a:rPr lang="zh-TW" altLang="en-US" dirty="0"/>
              <a:t>：使用「*」符號再空一格，即可為段落加上清單。</a:t>
            </a:r>
          </a:p>
          <a:p>
            <a:pPr marL="342900" lvl="3" indent="-342900">
              <a:buFont typeface="+mj-lt"/>
              <a:buAutoNum type="arabicPeriod"/>
            </a:pPr>
            <a:r>
              <a:rPr lang="zh-TW" altLang="en-US" b="1" dirty="0" smtClean="0"/>
              <a:t>引言</a:t>
            </a:r>
            <a:r>
              <a:rPr lang="zh-TW" altLang="en-US" b="1" dirty="0"/>
              <a:t>區塊</a:t>
            </a:r>
            <a:r>
              <a:rPr lang="zh-TW" altLang="en-US" dirty="0"/>
              <a:t>：使用「</a:t>
            </a:r>
            <a:r>
              <a:rPr lang="en-US" altLang="zh-TW" dirty="0"/>
              <a:t>&gt;</a:t>
            </a:r>
            <a:r>
              <a:rPr lang="zh-TW" altLang="en-US" dirty="0"/>
              <a:t>」 符號再一空格，即可將其後的段落設定為引文內容。</a:t>
            </a:r>
          </a:p>
          <a:p>
            <a:pPr marL="342900" lvl="3" indent="-342900">
              <a:buFont typeface="+mj-lt"/>
              <a:buAutoNum type="arabicPeriod"/>
            </a:pPr>
            <a:r>
              <a:rPr lang="zh-TW" altLang="en-US" b="1" dirty="0" smtClean="0"/>
              <a:t>程式碼</a:t>
            </a:r>
            <a:r>
              <a:rPr lang="zh-TW" altLang="en-US" dirty="0"/>
              <a:t>：使用</a:t>
            </a:r>
            <a:r>
              <a:rPr lang="en-US" altLang="zh-TW" b="1" dirty="0"/>
              <a:t>Tab</a:t>
            </a:r>
            <a:r>
              <a:rPr lang="en-US" altLang="zh-TW" dirty="0"/>
              <a:t> </a:t>
            </a:r>
            <a:r>
              <a:rPr lang="zh-TW" altLang="en-US" dirty="0"/>
              <a:t>鍵縮排後，即可開始輸入程式碼內容，分行直接按</a:t>
            </a:r>
            <a:r>
              <a:rPr lang="en-US" altLang="zh-TW" b="1" dirty="0"/>
              <a:t>Enter</a:t>
            </a:r>
            <a:r>
              <a:rPr lang="en-US" altLang="zh-TW" dirty="0"/>
              <a:t> </a:t>
            </a:r>
            <a:r>
              <a:rPr lang="zh-TW" altLang="en-US" dirty="0"/>
              <a:t>鍵</a:t>
            </a:r>
            <a:r>
              <a:rPr lang="zh-TW" altLang="en-US" dirty="0" smtClean="0"/>
              <a:t>，會</a:t>
            </a:r>
            <a:r>
              <a:rPr lang="zh-TW" altLang="en-US" dirty="0"/>
              <a:t>自動縮排對齊。</a:t>
            </a:r>
          </a:p>
        </p:txBody>
      </p:sp>
    </p:spTree>
    <p:extLst>
      <p:ext uri="{BB962C8B-B14F-4D97-AF65-F5344CB8AC3E}">
        <p14:creationId xmlns:p14="http://schemas.microsoft.com/office/powerpoint/2010/main" val="34205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/>
              <a:t>完成輸入後，按下</a:t>
            </a:r>
            <a:r>
              <a:rPr lang="en-US" altLang="zh-TW" dirty="0"/>
              <a:t>Ctrl + Enter </a:t>
            </a:r>
            <a:r>
              <a:rPr lang="zh-TW" altLang="en-US" dirty="0"/>
              <a:t>鍵執行這個</a:t>
            </a:r>
            <a:r>
              <a:rPr lang="en-US" altLang="zh-TW" dirty="0"/>
              <a:t>Cell</a:t>
            </a:r>
            <a:r>
              <a:rPr lang="zh-TW" altLang="en-US" dirty="0"/>
              <a:t>，即可看到原來的文字都加上</a:t>
            </a:r>
            <a:r>
              <a:rPr lang="en-US" altLang="zh-TW" dirty="0" smtClean="0"/>
              <a:t>HTML</a:t>
            </a:r>
            <a:r>
              <a:rPr lang="zh-TW" altLang="en-US" dirty="0" smtClean="0"/>
              <a:t>的</a:t>
            </a:r>
            <a:r>
              <a:rPr lang="zh-TW" altLang="en-US" dirty="0"/>
              <a:t>格式了。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694089" cy="217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41" y="3861048"/>
            <a:ext cx="4701277" cy="23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7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1.4.6 </a:t>
            </a:r>
            <a:r>
              <a:rPr lang="zh-TW" altLang="en-US" dirty="0"/>
              <a:t>匯出其他格式檔案</a:t>
            </a:r>
          </a:p>
          <a:p>
            <a:pPr lvl="3"/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原始檔的副檔名為「</a:t>
            </a:r>
            <a:r>
              <a:rPr lang="en-US" altLang="zh-TW" dirty="0"/>
              <a:t>.</a:t>
            </a:r>
            <a:r>
              <a:rPr lang="en-US" altLang="zh-TW" dirty="0" err="1"/>
              <a:t>ipynb</a:t>
            </a:r>
            <a:r>
              <a:rPr lang="zh-TW" altLang="en-US" dirty="0"/>
              <a:t>」，編輯完成後可以匯出檔案提供給</a:t>
            </a:r>
            <a:r>
              <a:rPr lang="zh-TW" altLang="en-US" dirty="0" smtClean="0"/>
              <a:t>其他人</a:t>
            </a:r>
            <a:r>
              <a:rPr lang="zh-TW" altLang="en-US" dirty="0"/>
              <a:t>使用。匯出檔案的步驟如下：</a:t>
            </a:r>
          </a:p>
          <a:p>
            <a:pPr lvl="3"/>
            <a:r>
              <a:rPr lang="en-US" altLang="zh-TW" dirty="0"/>
              <a:t>1</a:t>
            </a:r>
            <a:r>
              <a:rPr lang="en-US" altLang="zh-TW" b="1" dirty="0"/>
              <a:t>. </a:t>
            </a:r>
            <a:r>
              <a:rPr lang="zh-TW" altLang="en-US" b="1" dirty="0"/>
              <a:t>匯出檔案</a:t>
            </a:r>
            <a:r>
              <a:rPr lang="zh-TW" altLang="en-US" dirty="0"/>
              <a:t>：由</a:t>
            </a:r>
            <a:r>
              <a:rPr lang="en-US" altLang="zh-TW" b="1" dirty="0"/>
              <a:t>File / Download as / Notebook(.</a:t>
            </a:r>
            <a:r>
              <a:rPr lang="en-US" altLang="zh-TW" b="1" dirty="0" err="1"/>
              <a:t>ipynb</a:t>
            </a:r>
            <a:r>
              <a:rPr lang="en-US" altLang="zh-TW" b="1" dirty="0"/>
              <a:t>) </a:t>
            </a:r>
            <a:r>
              <a:rPr lang="zh-TW" altLang="en-US" dirty="0"/>
              <a:t>即可匯出原始檔。</a:t>
            </a:r>
          </a:p>
          <a:p>
            <a:pPr lvl="3"/>
            <a:r>
              <a:rPr lang="en-US" altLang="zh-TW" dirty="0"/>
              <a:t>2</a:t>
            </a:r>
            <a:r>
              <a:rPr lang="en-US" altLang="zh-TW" b="1" dirty="0"/>
              <a:t>. </a:t>
            </a:r>
            <a:r>
              <a:rPr lang="zh-TW" altLang="en-US" b="1" dirty="0"/>
              <a:t>載入檔案</a:t>
            </a:r>
            <a:r>
              <a:rPr lang="zh-TW" altLang="en-US" dirty="0"/>
              <a:t>：由</a:t>
            </a:r>
            <a:r>
              <a:rPr lang="en-US" altLang="zh-TW" b="1" dirty="0"/>
              <a:t>Open</a:t>
            </a:r>
            <a:r>
              <a:rPr lang="en-US" altLang="zh-TW" dirty="0"/>
              <a:t> </a:t>
            </a:r>
            <a:r>
              <a:rPr lang="zh-TW" altLang="en-US" dirty="0"/>
              <a:t>開啟對話方塊，選取原始檔即可完成載入。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2952328" cy="362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en-US" altLang="zh-TW" dirty="0"/>
              <a:t>Python </a:t>
            </a:r>
            <a:r>
              <a:rPr lang="zh-TW" altLang="en-US" dirty="0"/>
              <a:t>程式語言是由吉多范羅蘇姆 </a:t>
            </a:r>
            <a:r>
              <a:rPr lang="en-US" altLang="zh-TW" dirty="0"/>
              <a:t>(Guido van Rossum) </a:t>
            </a:r>
            <a:r>
              <a:rPr lang="zh-TW" altLang="en-US" dirty="0"/>
              <a:t>所創建，是一種物件導向</a:t>
            </a:r>
            <a:r>
              <a:rPr lang="zh-TW" altLang="en-US" dirty="0" smtClean="0"/>
              <a:t>、直譯</a:t>
            </a:r>
            <a:r>
              <a:rPr lang="zh-TW" altLang="en-US" dirty="0"/>
              <a:t>式的電腦程式語言。根據一些較權威的機構如</a:t>
            </a:r>
            <a:r>
              <a:rPr lang="en-US" altLang="zh-TW" dirty="0"/>
              <a:t>IEEE</a:t>
            </a:r>
            <a:r>
              <a:rPr lang="zh-TW" altLang="en-US" dirty="0"/>
              <a:t>、</a:t>
            </a:r>
            <a:r>
              <a:rPr lang="en-US" altLang="zh-TW" dirty="0" err="1"/>
              <a:t>CodeEval</a:t>
            </a:r>
            <a:r>
              <a:rPr lang="en-US" altLang="zh-TW" dirty="0"/>
              <a:t> </a:t>
            </a:r>
            <a:r>
              <a:rPr lang="zh-TW" altLang="en-US" dirty="0"/>
              <a:t>統計，</a:t>
            </a:r>
            <a:r>
              <a:rPr lang="en-US" altLang="zh-TW" dirty="0" smtClean="0"/>
              <a:t>Python</a:t>
            </a:r>
            <a:r>
              <a:rPr lang="zh-TW" altLang="en-US" dirty="0" smtClean="0"/>
              <a:t>與</a:t>
            </a:r>
            <a:r>
              <a:rPr lang="en-US" altLang="zh-TW" dirty="0"/>
              <a:t>C</a:t>
            </a:r>
            <a:r>
              <a:rPr lang="zh-TW" altLang="en-US" dirty="0"/>
              <a:t>、</a:t>
            </a:r>
            <a:r>
              <a:rPr lang="en-US" altLang="zh-TW" dirty="0"/>
              <a:t>Java </a:t>
            </a:r>
            <a:r>
              <a:rPr lang="zh-TW" altLang="en-US" dirty="0"/>
              <a:t>為目前最受歡迎的程式語言前三名。</a:t>
            </a:r>
          </a:p>
          <a:p>
            <a:pPr lvl="1"/>
            <a:r>
              <a:rPr lang="en-US" altLang="zh-TW" dirty="0"/>
              <a:t>1.1.1 Python </a:t>
            </a:r>
            <a:r>
              <a:rPr lang="zh-TW" altLang="en-US" dirty="0"/>
              <a:t>程式語言發展史</a:t>
            </a:r>
          </a:p>
          <a:p>
            <a:pPr lvl="3"/>
            <a:r>
              <a:rPr lang="en-US" altLang="zh-TW" dirty="0"/>
              <a:t>1989 </a:t>
            </a:r>
            <a:r>
              <a:rPr lang="zh-TW" altLang="en-US" dirty="0"/>
              <a:t>年</a:t>
            </a:r>
            <a:r>
              <a:rPr lang="en-US" altLang="zh-TW" dirty="0"/>
              <a:t>12 </a:t>
            </a:r>
            <a:r>
              <a:rPr lang="zh-TW" altLang="en-US" dirty="0"/>
              <a:t>月，吉多范羅蘇姆於荷蘭國家數學及計算機科學研究所開發出 </a:t>
            </a:r>
            <a:r>
              <a:rPr lang="en-US" altLang="zh-TW" dirty="0"/>
              <a:t>Python </a:t>
            </a:r>
            <a:r>
              <a:rPr lang="zh-TW" altLang="en-US" dirty="0" smtClean="0"/>
              <a:t>程式</a:t>
            </a:r>
            <a:r>
              <a:rPr lang="zh-TW" altLang="en-US" dirty="0"/>
              <a:t>語言，</a:t>
            </a:r>
            <a:r>
              <a:rPr lang="en-US" altLang="zh-TW" dirty="0"/>
              <a:t>Python </a:t>
            </a:r>
            <a:r>
              <a:rPr lang="zh-TW" altLang="en-US" dirty="0"/>
              <a:t>擁有</a:t>
            </a:r>
            <a:r>
              <a:rPr lang="en-US" altLang="zh-TW" dirty="0"/>
              <a:t>C </a:t>
            </a:r>
            <a:r>
              <a:rPr lang="zh-TW" altLang="en-US" dirty="0"/>
              <a:t>語言的強大功能，能夠全面調用電腦的各種功能接口，</a:t>
            </a:r>
            <a:r>
              <a:rPr lang="zh-TW" altLang="en-US" dirty="0" smtClean="0"/>
              <a:t>同時容易</a:t>
            </a:r>
            <a:r>
              <a:rPr lang="zh-TW" altLang="en-US" dirty="0"/>
              <a:t>學習及使用，又具備良好的擴展性。</a:t>
            </a:r>
            <a:r>
              <a:rPr lang="en-US" altLang="zh-TW" dirty="0"/>
              <a:t>1991 </a:t>
            </a:r>
            <a:r>
              <a:rPr lang="zh-TW" altLang="en-US" dirty="0"/>
              <a:t>年推出第一個</a:t>
            </a:r>
            <a:r>
              <a:rPr lang="en-US" altLang="zh-TW" dirty="0"/>
              <a:t>Python </a:t>
            </a:r>
            <a:r>
              <a:rPr lang="zh-TW" altLang="en-US" dirty="0"/>
              <a:t>編譯器後，</a:t>
            </a:r>
            <a:r>
              <a:rPr lang="zh-TW" altLang="en-US" dirty="0" smtClean="0"/>
              <a:t>受到</a:t>
            </a:r>
            <a:r>
              <a:rPr lang="zh-TW" altLang="en-US" dirty="0"/>
              <a:t>廣大程式設計師的喜愛。</a:t>
            </a:r>
          </a:p>
          <a:p>
            <a:pPr lvl="3"/>
            <a:r>
              <a:rPr lang="en-US" altLang="zh-TW" dirty="0"/>
              <a:t>Python 2.0 </a:t>
            </a:r>
            <a:r>
              <a:rPr lang="zh-TW" altLang="en-US" dirty="0"/>
              <a:t>於</a:t>
            </a:r>
            <a:r>
              <a:rPr lang="en-US" altLang="zh-TW" dirty="0"/>
              <a:t>2000 </a:t>
            </a:r>
            <a:r>
              <a:rPr lang="zh-TW" altLang="en-US" dirty="0"/>
              <a:t>年</a:t>
            </a:r>
            <a:r>
              <a:rPr lang="en-US" altLang="zh-TW" dirty="0"/>
              <a:t>10 </a:t>
            </a:r>
            <a:r>
              <a:rPr lang="zh-TW" altLang="en-US" dirty="0"/>
              <a:t>月</a:t>
            </a:r>
            <a:r>
              <a:rPr lang="en-US" altLang="zh-TW" dirty="0"/>
              <a:t>16 </a:t>
            </a:r>
            <a:r>
              <a:rPr lang="zh-TW" altLang="en-US" dirty="0"/>
              <a:t>日發布，實現了完整的垃圾回收機制，並且</a:t>
            </a:r>
            <a:r>
              <a:rPr lang="zh-TW" altLang="en-US" dirty="0" smtClean="0"/>
              <a:t>支援</a:t>
            </a:r>
            <a:r>
              <a:rPr lang="en-US" altLang="zh-TW" dirty="0" smtClean="0"/>
              <a:t>Unicode</a:t>
            </a:r>
            <a:r>
              <a:rPr lang="zh-TW" altLang="en-US" dirty="0"/>
              <a:t>。同時，整個開發過程更加透明，社群對開發進度的影響逐漸擴大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1.1 Python </a:t>
            </a:r>
            <a:r>
              <a:rPr lang="zh-TW" altLang="en-US" dirty="0"/>
              <a:t>程式語言簡介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4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en-US" altLang="zh-TW" dirty="0"/>
              <a:t>Python 3.0 </a:t>
            </a:r>
            <a:r>
              <a:rPr lang="zh-TW" altLang="en-US" dirty="0"/>
              <a:t>於</a:t>
            </a:r>
            <a:r>
              <a:rPr lang="en-US" altLang="zh-TW" dirty="0"/>
              <a:t>2008 </a:t>
            </a:r>
            <a:r>
              <a:rPr lang="zh-TW" altLang="en-US" dirty="0"/>
              <a:t>年</a:t>
            </a:r>
            <a:r>
              <a:rPr lang="en-US" altLang="zh-TW" dirty="0"/>
              <a:t>12 </a:t>
            </a:r>
            <a:r>
              <a:rPr lang="zh-TW" altLang="en-US" dirty="0"/>
              <a:t>月</a:t>
            </a:r>
            <a:r>
              <a:rPr lang="en-US" altLang="zh-TW" dirty="0"/>
              <a:t>3 </a:t>
            </a:r>
            <a:r>
              <a:rPr lang="zh-TW" altLang="en-US" dirty="0"/>
              <a:t>日發布，此版不完全相容之前的</a:t>
            </a:r>
            <a:r>
              <a:rPr lang="en-US" altLang="zh-TW" dirty="0"/>
              <a:t>Python </a:t>
            </a:r>
            <a:r>
              <a:rPr lang="zh-TW" altLang="en-US" dirty="0"/>
              <a:t>原始碼。不過，很多新特性後來也被移植到舊的</a:t>
            </a:r>
            <a:r>
              <a:rPr lang="en-US" altLang="zh-TW" dirty="0"/>
              <a:t>Python 2.6 / 2.7 </a:t>
            </a:r>
            <a:r>
              <a:rPr lang="zh-TW" altLang="en-US" dirty="0"/>
              <a:t>版本。</a:t>
            </a:r>
          </a:p>
          <a:p>
            <a:pPr lvl="3"/>
            <a:r>
              <a:rPr lang="en-US" altLang="zh-TW" dirty="0" smtClean="0"/>
              <a:t>Python </a:t>
            </a:r>
            <a:r>
              <a:rPr lang="en-US" altLang="zh-TW" dirty="0"/>
              <a:t>2 </a:t>
            </a:r>
            <a:r>
              <a:rPr lang="zh-TW" altLang="en-US" dirty="0"/>
              <a:t>於</a:t>
            </a:r>
            <a:r>
              <a:rPr lang="en-US" altLang="zh-TW" dirty="0"/>
              <a:t>2020 </a:t>
            </a:r>
            <a:r>
              <a:rPr lang="zh-TW" altLang="en-US" dirty="0"/>
              <a:t>年</a:t>
            </a:r>
            <a:r>
              <a:rPr lang="en-US" altLang="zh-TW" dirty="0"/>
              <a:t>1 </a:t>
            </a:r>
            <a:r>
              <a:rPr lang="zh-TW" altLang="en-US" dirty="0"/>
              <a:t>月</a:t>
            </a:r>
            <a:r>
              <a:rPr lang="en-US" altLang="zh-TW" dirty="0"/>
              <a:t>1 </a:t>
            </a:r>
            <a:r>
              <a:rPr lang="zh-TW" altLang="en-US" dirty="0"/>
              <a:t>日停止更新及維護，最後的版本為</a:t>
            </a:r>
            <a:r>
              <a:rPr lang="en-US" altLang="zh-TW" dirty="0"/>
              <a:t>Python 2.7</a:t>
            </a:r>
            <a:r>
              <a:rPr lang="zh-TW" altLang="en-US" dirty="0"/>
              <a:t>。</a:t>
            </a:r>
          </a:p>
          <a:p>
            <a:pPr lvl="3"/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060848"/>
            <a:ext cx="4830489" cy="29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1.1.2 Python </a:t>
            </a:r>
            <a:r>
              <a:rPr lang="zh-TW" altLang="en-US" dirty="0"/>
              <a:t>程式語言的</a:t>
            </a:r>
            <a:r>
              <a:rPr lang="zh-TW" altLang="en-US" dirty="0" smtClean="0"/>
              <a:t>特色</a:t>
            </a:r>
            <a:endParaRPr lang="en-US" altLang="zh-TW" dirty="0" smtClean="0"/>
          </a:p>
          <a:p>
            <a:pPr lvl="4">
              <a:buFont typeface="Wingdings" panose="05000000000000000000" pitchFamily="2" charset="2"/>
              <a:buChar char="n"/>
            </a:pPr>
            <a:r>
              <a:rPr lang="zh-TW" altLang="en-US" b="1" dirty="0"/>
              <a:t>簡單</a:t>
            </a:r>
            <a:r>
              <a:rPr lang="zh-TW" altLang="en-US" b="1" dirty="0" smtClean="0"/>
              <a:t>易學</a:t>
            </a:r>
            <a:endParaRPr lang="en-US" altLang="zh-TW" b="1" dirty="0" smtClean="0"/>
          </a:p>
          <a:p>
            <a:pPr lvl="4">
              <a:buFont typeface="Wingdings" panose="05000000000000000000" pitchFamily="2" charset="2"/>
              <a:buChar char="n"/>
            </a:pPr>
            <a:r>
              <a:rPr lang="zh-TW" altLang="en-US" b="1" dirty="0"/>
              <a:t>免費且開源</a:t>
            </a:r>
            <a:endParaRPr lang="en-US" altLang="zh-TW" b="1" dirty="0"/>
          </a:p>
          <a:p>
            <a:pPr lvl="4">
              <a:buFont typeface="Wingdings" panose="05000000000000000000" pitchFamily="2" charset="2"/>
              <a:buChar char="n"/>
            </a:pPr>
            <a:r>
              <a:rPr lang="zh-TW" altLang="en-US" b="1" dirty="0"/>
              <a:t>高階程式</a:t>
            </a:r>
            <a:r>
              <a:rPr lang="zh-TW" altLang="en-US" b="1" dirty="0" smtClean="0"/>
              <a:t>語言</a:t>
            </a:r>
            <a:endParaRPr lang="en-US" altLang="zh-TW" b="1" dirty="0" smtClean="0"/>
          </a:p>
          <a:p>
            <a:pPr lvl="4">
              <a:buFont typeface="Wingdings" panose="05000000000000000000" pitchFamily="2" charset="2"/>
              <a:buChar char="n"/>
            </a:pPr>
            <a:r>
              <a:rPr lang="zh-TW" altLang="en-US" b="1" dirty="0"/>
              <a:t>可移植性</a:t>
            </a:r>
            <a:endParaRPr lang="en-US" altLang="zh-TW" b="1" dirty="0"/>
          </a:p>
          <a:p>
            <a:pPr lvl="4">
              <a:buFont typeface="Wingdings" panose="05000000000000000000" pitchFamily="2" charset="2"/>
              <a:buChar char="n"/>
            </a:pPr>
            <a:r>
              <a:rPr lang="zh-TW" altLang="en-US" b="1" dirty="0"/>
              <a:t>直譯式程式</a:t>
            </a:r>
            <a:r>
              <a:rPr lang="zh-TW" altLang="en-US" b="1" dirty="0" smtClean="0"/>
              <a:t>語言</a:t>
            </a:r>
            <a:endParaRPr lang="en-US" altLang="zh-TW" b="1" dirty="0" smtClean="0"/>
          </a:p>
          <a:p>
            <a:pPr lvl="4">
              <a:buFont typeface="Wingdings" panose="05000000000000000000" pitchFamily="2" charset="2"/>
              <a:buChar char="n"/>
            </a:pPr>
            <a:r>
              <a:rPr lang="zh-TW" altLang="en-US" b="1" dirty="0"/>
              <a:t>可嵌入性</a:t>
            </a:r>
            <a:endParaRPr lang="en-US" altLang="zh-TW" b="1" dirty="0"/>
          </a:p>
          <a:p>
            <a:pPr lvl="4">
              <a:buFont typeface="Wingdings" panose="05000000000000000000" pitchFamily="2" charset="2"/>
              <a:buChar char="n"/>
            </a:pPr>
            <a:r>
              <a:rPr lang="zh-TW" altLang="en-US" b="1" dirty="0"/>
              <a:t>豐富且多元的模組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711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1.2.1 </a:t>
            </a:r>
            <a:r>
              <a:rPr lang="zh-TW" altLang="en-US" dirty="0"/>
              <a:t>安裝 </a:t>
            </a:r>
            <a:r>
              <a:rPr lang="en-US" altLang="zh-TW" dirty="0"/>
              <a:t>Anaconda</a:t>
            </a:r>
          </a:p>
          <a:p>
            <a:pPr lvl="2"/>
            <a:r>
              <a:rPr lang="en-US" altLang="zh-TW" dirty="0" err="1"/>
              <a:t>Aaconda</a:t>
            </a:r>
            <a:r>
              <a:rPr lang="en-US" altLang="zh-TW" dirty="0"/>
              <a:t> </a:t>
            </a:r>
            <a:r>
              <a:rPr lang="zh-TW" altLang="en-US" dirty="0"/>
              <a:t>的特色</a:t>
            </a:r>
          </a:p>
          <a:p>
            <a:pPr lvl="3"/>
            <a:r>
              <a:rPr lang="en-US" altLang="zh-TW" dirty="0"/>
              <a:t>Anaconda </a:t>
            </a:r>
            <a:r>
              <a:rPr lang="zh-TW" altLang="en-US" dirty="0"/>
              <a:t>擁有下列特點，使其成為初學者最適當的</a:t>
            </a:r>
            <a:r>
              <a:rPr lang="en-US" altLang="zh-TW" dirty="0"/>
              <a:t>Python </a:t>
            </a:r>
            <a:r>
              <a:rPr lang="zh-TW" altLang="en-US" dirty="0"/>
              <a:t>開發環境：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dirty="0" smtClean="0"/>
              <a:t>內建</a:t>
            </a:r>
            <a:r>
              <a:rPr lang="zh-TW" altLang="en-US" dirty="0"/>
              <a:t>眾多流行的科學、工程、數據分析的</a:t>
            </a:r>
            <a:r>
              <a:rPr lang="en-US" altLang="zh-TW" dirty="0"/>
              <a:t>Python</a:t>
            </a:r>
            <a:r>
              <a:rPr lang="zh-TW" altLang="en-US" dirty="0"/>
              <a:t>模組。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dirty="0" smtClean="0"/>
              <a:t>完全</a:t>
            </a:r>
            <a:r>
              <a:rPr lang="zh-TW" altLang="en-US" dirty="0"/>
              <a:t>免費及開源。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dirty="0" smtClean="0"/>
              <a:t>支援</a:t>
            </a:r>
            <a:r>
              <a:rPr lang="en-US" altLang="zh-TW" dirty="0"/>
              <a:t>Linux</a:t>
            </a:r>
            <a:r>
              <a:rPr lang="zh-TW" altLang="en-US" dirty="0"/>
              <a:t>、</a:t>
            </a:r>
            <a:r>
              <a:rPr lang="en-US" altLang="zh-TW" dirty="0"/>
              <a:t>Windows </a:t>
            </a:r>
            <a:r>
              <a:rPr lang="zh-TW" altLang="en-US" dirty="0"/>
              <a:t>及</a:t>
            </a:r>
            <a:r>
              <a:rPr lang="en-US" altLang="zh-TW" dirty="0"/>
              <a:t>Mac </a:t>
            </a:r>
            <a:r>
              <a:rPr lang="zh-TW" altLang="en-US" dirty="0"/>
              <a:t>平台。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dirty="0" smtClean="0"/>
              <a:t>支援</a:t>
            </a:r>
            <a:r>
              <a:rPr lang="en-US" altLang="zh-TW" dirty="0"/>
              <a:t>Python 2.x</a:t>
            </a:r>
            <a:r>
              <a:rPr lang="zh-TW" altLang="en-US" dirty="0"/>
              <a:t>及</a:t>
            </a:r>
            <a:r>
              <a:rPr lang="en-US" altLang="zh-TW" dirty="0"/>
              <a:t>3.x</a:t>
            </a:r>
            <a:r>
              <a:rPr lang="zh-TW" altLang="en-US" dirty="0"/>
              <a:t>，且可自由切換。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dirty="0" smtClean="0"/>
              <a:t>內建</a:t>
            </a:r>
            <a:r>
              <a:rPr lang="en-US" altLang="zh-TW" dirty="0" err="1"/>
              <a:t>Spyder</a:t>
            </a:r>
            <a:r>
              <a:rPr lang="en-US" altLang="zh-TW" dirty="0"/>
              <a:t> </a:t>
            </a:r>
            <a:r>
              <a:rPr lang="zh-TW" altLang="en-US" dirty="0"/>
              <a:t>編譯器。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dirty="0" smtClean="0"/>
              <a:t>包含</a:t>
            </a:r>
            <a:r>
              <a:rPr lang="en-US" altLang="zh-TW" dirty="0" err="1"/>
              <a:t>jupyter</a:t>
            </a:r>
            <a:r>
              <a:rPr lang="en-US" altLang="zh-TW" dirty="0"/>
              <a:t> notebook </a:t>
            </a:r>
            <a:r>
              <a:rPr lang="zh-TW" altLang="en-US" dirty="0"/>
              <a:t>環境。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1.2 </a:t>
            </a:r>
            <a:r>
              <a:rPr lang="zh-TW" altLang="en-US" dirty="0"/>
              <a:t>建置 </a:t>
            </a:r>
            <a:r>
              <a:rPr lang="en-US" altLang="zh-TW" dirty="0"/>
              <a:t>Anaconda </a:t>
            </a:r>
            <a:r>
              <a:rPr lang="zh-TW" altLang="en-US" dirty="0"/>
              <a:t>開發環境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85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/>
              <a:t>Anaconda </a:t>
            </a:r>
            <a:r>
              <a:rPr lang="zh-TW" altLang="en-US" dirty="0"/>
              <a:t>的安裝步驟</a:t>
            </a:r>
          </a:p>
          <a:p>
            <a:pPr lvl="4"/>
            <a:r>
              <a:rPr lang="zh-TW" altLang="en-US" dirty="0" smtClean="0"/>
              <a:t>在</a:t>
            </a:r>
            <a:r>
              <a:rPr lang="zh-TW" altLang="en-US" dirty="0"/>
              <a:t>瀏覽器開啟</a:t>
            </a:r>
            <a:r>
              <a:rPr lang="en-US" altLang="zh-TW" dirty="0"/>
              <a:t>Anaconda </a:t>
            </a:r>
            <a:r>
              <a:rPr lang="zh-TW" altLang="en-US" dirty="0"/>
              <a:t>官</a:t>
            </a:r>
            <a:r>
              <a:rPr lang="zh-TW" altLang="en-US" dirty="0" smtClean="0"/>
              <a:t>網</a:t>
            </a:r>
            <a:r>
              <a:rPr lang="en-US" altLang="zh-TW" dirty="0" smtClean="0"/>
              <a:t> </a:t>
            </a:r>
          </a:p>
          <a:p>
            <a:pPr lvl="4"/>
            <a:endParaRPr lang="en-US" altLang="zh-TW" dirty="0"/>
          </a:p>
          <a:p>
            <a:pPr lvl="4"/>
            <a:endParaRPr lang="en-US" altLang="zh-TW" dirty="0" smtClean="0"/>
          </a:p>
          <a:p>
            <a:pPr lvl="4"/>
            <a:endParaRPr lang="en-US" altLang="zh-TW" dirty="0"/>
          </a:p>
          <a:p>
            <a:pPr lvl="4"/>
            <a:r>
              <a:rPr lang="zh-TW" altLang="en-US" dirty="0" smtClean="0"/>
              <a:t>使用者</a:t>
            </a:r>
            <a:r>
              <a:rPr lang="zh-TW" altLang="en-US" dirty="0"/>
              <a:t>可依據需求點選適當版本就可下載安裝檔。</a:t>
            </a:r>
            <a:r>
              <a:rPr lang="en-US" altLang="zh-TW" dirty="0"/>
              <a:t>( </a:t>
            </a:r>
            <a:r>
              <a:rPr lang="zh-TW" altLang="en-US" dirty="0"/>
              <a:t>此處點選</a:t>
            </a:r>
            <a:r>
              <a:rPr lang="en-US" altLang="zh-TW" dirty="0"/>
              <a:t>64 </a:t>
            </a:r>
            <a:r>
              <a:rPr lang="zh-TW" altLang="en-US" dirty="0"/>
              <a:t>位元版本</a:t>
            </a:r>
            <a:r>
              <a:rPr lang="en-US" altLang="zh-TW" dirty="0" smtClean="0"/>
              <a:t>)</a:t>
            </a:r>
          </a:p>
          <a:p>
            <a:pPr lvl="4"/>
            <a:r>
              <a:rPr lang="zh-TW" altLang="en-US" dirty="0"/>
              <a:t>在下載的安裝檔按滑鼠左鍵兩下開始安裝，於開始頁面按</a:t>
            </a:r>
            <a:r>
              <a:rPr lang="en-US" altLang="zh-TW" b="1" dirty="0"/>
              <a:t>Next </a:t>
            </a:r>
            <a:r>
              <a:rPr lang="zh-TW" altLang="en-US" dirty="0"/>
              <a:t>鈕，再於</a:t>
            </a:r>
            <a:r>
              <a:rPr lang="zh-TW" altLang="en-US" dirty="0" smtClean="0"/>
              <a:t>版權頁面按 </a:t>
            </a:r>
            <a:r>
              <a:rPr lang="en-US" altLang="zh-TW" b="1" dirty="0" smtClean="0"/>
              <a:t>I </a:t>
            </a:r>
            <a:r>
              <a:rPr lang="en-US" altLang="zh-TW" b="1" dirty="0"/>
              <a:t>Agree</a:t>
            </a:r>
            <a:r>
              <a:rPr lang="en-US" altLang="zh-TW" dirty="0"/>
              <a:t> </a:t>
            </a:r>
            <a:r>
              <a:rPr lang="zh-TW" altLang="en-US" dirty="0"/>
              <a:t>鈕。</a:t>
            </a:r>
            <a:endParaRPr lang="en-US" altLang="zh-TW" dirty="0"/>
          </a:p>
          <a:p>
            <a:pPr lvl="4"/>
            <a:r>
              <a:rPr lang="zh-TW" altLang="en-US" dirty="0"/>
              <a:t>核選</a:t>
            </a:r>
            <a:r>
              <a:rPr lang="en-US" altLang="zh-TW" b="1" dirty="0"/>
              <a:t>All Users </a:t>
            </a:r>
            <a:r>
              <a:rPr lang="zh-TW" altLang="en-US" dirty="0"/>
              <a:t>後按</a:t>
            </a:r>
            <a:r>
              <a:rPr lang="en-US" altLang="zh-TW" b="1" dirty="0"/>
              <a:t>Next </a:t>
            </a:r>
            <a:r>
              <a:rPr lang="zh-TW" altLang="en-US" dirty="0"/>
              <a:t>鈕， 再按</a:t>
            </a:r>
            <a:r>
              <a:rPr lang="en-US" altLang="zh-TW" b="1" dirty="0"/>
              <a:t>Next</a:t>
            </a:r>
            <a:r>
              <a:rPr lang="en-US" altLang="zh-TW" dirty="0"/>
              <a:t> </a:t>
            </a:r>
            <a:r>
              <a:rPr lang="zh-TW" altLang="en-US" dirty="0"/>
              <a:t>鈕， 核選</a:t>
            </a:r>
            <a:r>
              <a:rPr lang="en-US" altLang="zh-TW" b="1" dirty="0"/>
              <a:t>Add Anaconda to </a:t>
            </a:r>
            <a:r>
              <a:rPr lang="en-US" altLang="zh-TW" b="1" dirty="0" smtClean="0"/>
              <a:t>the system </a:t>
            </a:r>
            <a:r>
              <a:rPr lang="en-US" altLang="zh-TW" b="1" dirty="0"/>
              <a:t>PATH </a:t>
            </a:r>
            <a:r>
              <a:rPr lang="en-US" altLang="zh-TW" b="1" dirty="0" err="1"/>
              <a:t>enviroment</a:t>
            </a:r>
            <a:r>
              <a:rPr lang="en-US" altLang="zh-TW" b="1" dirty="0"/>
              <a:t> variable </a:t>
            </a:r>
            <a:r>
              <a:rPr lang="zh-TW" altLang="en-US" dirty="0"/>
              <a:t>加入環境變數，按</a:t>
            </a:r>
            <a:r>
              <a:rPr lang="en-US" altLang="zh-TW" b="1" dirty="0"/>
              <a:t>Install </a:t>
            </a:r>
            <a:r>
              <a:rPr lang="zh-TW" altLang="en-US" dirty="0"/>
              <a:t>鈕安裝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4"/>
            <a:r>
              <a:rPr lang="zh-TW" altLang="en-US" dirty="0"/>
              <a:t>安裝需一段時間才能完成。安裝完成後按兩次</a:t>
            </a:r>
            <a:r>
              <a:rPr lang="en-US" altLang="zh-TW" b="1" dirty="0"/>
              <a:t>Next </a:t>
            </a:r>
            <a:r>
              <a:rPr lang="zh-TW" altLang="en-US" dirty="0"/>
              <a:t>鈕，最後按</a:t>
            </a:r>
            <a:r>
              <a:rPr lang="en-US" altLang="zh-TW" b="1" dirty="0"/>
              <a:t>Finish</a:t>
            </a:r>
            <a:r>
              <a:rPr lang="en-US" altLang="zh-TW" dirty="0"/>
              <a:t> </a:t>
            </a:r>
            <a:r>
              <a:rPr lang="zh-TW" altLang="en-US" dirty="0"/>
              <a:t>鈕結束</a:t>
            </a:r>
            <a:r>
              <a:rPr lang="zh-TW" altLang="en-US" dirty="0" smtClean="0"/>
              <a:t>安裝</a:t>
            </a:r>
            <a:r>
              <a:rPr lang="zh-TW" altLang="en-US" dirty="0"/>
              <a:t>。執行 </a:t>
            </a:r>
            <a:r>
              <a:rPr lang="zh-TW" altLang="en-US" b="1" dirty="0"/>
              <a:t>開始 </a:t>
            </a:r>
            <a:r>
              <a:rPr lang="en-US" altLang="zh-TW" b="1" dirty="0"/>
              <a:t>/ </a:t>
            </a:r>
            <a:r>
              <a:rPr lang="zh-TW" altLang="en-US" b="1" dirty="0"/>
              <a:t>所有程式</a:t>
            </a:r>
            <a:r>
              <a:rPr lang="zh-TW" altLang="en-US" dirty="0"/>
              <a:t>，即可在</a:t>
            </a:r>
            <a:r>
              <a:rPr lang="en-US" altLang="zh-TW" b="1" dirty="0"/>
              <a:t>Anaconda3</a:t>
            </a:r>
            <a:r>
              <a:rPr lang="en-US" altLang="zh-TW" dirty="0"/>
              <a:t> </a:t>
            </a:r>
            <a:r>
              <a:rPr lang="zh-TW" altLang="en-US" dirty="0"/>
              <a:t>中見到</a:t>
            </a:r>
            <a:r>
              <a:rPr lang="en-US" altLang="zh-TW" dirty="0"/>
              <a:t>6 </a:t>
            </a:r>
            <a:r>
              <a:rPr lang="zh-TW" altLang="en-US" dirty="0"/>
              <a:t>個項目，較常使用的</a:t>
            </a:r>
            <a:r>
              <a:rPr lang="zh-TW" altLang="en-US" dirty="0" smtClean="0"/>
              <a:t>功能</a:t>
            </a:r>
            <a:r>
              <a:rPr lang="zh-TW" altLang="en-US" dirty="0"/>
              <a:t>是</a:t>
            </a:r>
            <a:r>
              <a:rPr lang="en-US" altLang="zh-TW" b="1" dirty="0"/>
              <a:t>Anaconda Prompt</a:t>
            </a:r>
            <a:r>
              <a:rPr lang="zh-TW" altLang="en-US" dirty="0"/>
              <a:t>、</a:t>
            </a:r>
            <a:r>
              <a:rPr lang="en-US" altLang="zh-TW" b="1" dirty="0" err="1"/>
              <a:t>Jupyter</a:t>
            </a:r>
            <a:r>
              <a:rPr lang="en-US" altLang="zh-TW" b="1" dirty="0"/>
              <a:t> Notebook </a:t>
            </a:r>
            <a:r>
              <a:rPr lang="zh-TW" altLang="en-US" dirty="0"/>
              <a:t>及</a:t>
            </a:r>
            <a:r>
              <a:rPr lang="en-US" altLang="zh-TW" b="1" dirty="0" err="1"/>
              <a:t>Spyder</a:t>
            </a:r>
            <a:r>
              <a:rPr lang="zh-TW" altLang="en-US" dirty="0"/>
              <a:t>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528392" cy="137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556792"/>
            <a:ext cx="417646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lnSpc>
                <a:spcPts val="2800"/>
              </a:lnSpc>
            </a:pPr>
            <a:r>
              <a:rPr lang="zh-TW" altLang="en-US" dirty="0">
                <a:latin typeface="+mj-ea"/>
                <a:ea typeface="+mj-ea"/>
              </a:rPr>
              <a:t>「</a:t>
            </a:r>
            <a:r>
              <a:rPr lang="en-US" altLang="zh-TW" dirty="0">
                <a:latin typeface="+mj-ea"/>
                <a:ea typeface="+mj-ea"/>
              </a:rPr>
              <a:t>https://https://www.anaconda.com/products/distribution</a:t>
            </a:r>
            <a:r>
              <a:rPr lang="zh-TW" altLang="en-US" dirty="0">
                <a:latin typeface="+mj-ea"/>
                <a:ea typeface="+mj-ea"/>
              </a:rPr>
              <a:t>」下載頁面，根據作業系統點選對應圖示。</a:t>
            </a:r>
            <a:r>
              <a:rPr lang="en-US" altLang="zh-TW" dirty="0">
                <a:latin typeface="+mj-ea"/>
                <a:ea typeface="+mj-ea"/>
              </a:rPr>
              <a:t>( </a:t>
            </a:r>
            <a:r>
              <a:rPr lang="zh-TW" altLang="en-US" dirty="0">
                <a:latin typeface="+mj-ea"/>
                <a:ea typeface="+mj-ea"/>
              </a:rPr>
              <a:t>此處點選</a:t>
            </a:r>
            <a:r>
              <a:rPr lang="en-US" altLang="zh-TW" dirty="0">
                <a:latin typeface="+mj-ea"/>
                <a:ea typeface="+mj-ea"/>
              </a:rPr>
              <a:t>Windows)</a:t>
            </a:r>
          </a:p>
        </p:txBody>
      </p:sp>
    </p:spTree>
    <p:extLst>
      <p:ext uri="{BB962C8B-B14F-4D97-AF65-F5344CB8AC3E}">
        <p14:creationId xmlns:p14="http://schemas.microsoft.com/office/powerpoint/2010/main" val="4047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1.2.2 Anaconda Prompt </a:t>
            </a:r>
            <a:r>
              <a:rPr lang="zh-TW" altLang="en-US" dirty="0"/>
              <a:t>管理</a:t>
            </a:r>
            <a:r>
              <a:rPr lang="zh-TW" altLang="en-US" dirty="0" smtClean="0"/>
              <a:t>模組</a:t>
            </a:r>
            <a:endParaRPr lang="en-US" altLang="zh-TW" dirty="0" smtClean="0"/>
          </a:p>
          <a:p>
            <a:pPr lvl="2"/>
            <a:r>
              <a:rPr lang="zh-TW" altLang="en-US" dirty="0"/>
              <a:t>啟動</a:t>
            </a:r>
            <a:r>
              <a:rPr lang="en-US" altLang="zh-TW" dirty="0"/>
              <a:t>Anaconda </a:t>
            </a:r>
            <a:r>
              <a:rPr lang="en-US" altLang="zh-TW" dirty="0" smtClean="0"/>
              <a:t>Prompt</a:t>
            </a:r>
          </a:p>
          <a:p>
            <a:pPr lvl="3"/>
            <a:r>
              <a:rPr lang="en-US" altLang="zh-TW" dirty="0"/>
              <a:t>Anaconda Prompt </a:t>
            </a:r>
            <a:r>
              <a:rPr lang="zh-TW" altLang="en-US" dirty="0"/>
              <a:t>的預設執行路徑為 </a:t>
            </a:r>
            <a:r>
              <a:rPr lang="en-US" altLang="zh-TW" dirty="0"/>
              <a:t>&lt;C:\Users\ </a:t>
            </a:r>
            <a:r>
              <a:rPr lang="zh-TW" altLang="en-US" dirty="0"/>
              <a:t>電腦名稱</a:t>
            </a:r>
            <a:r>
              <a:rPr lang="en-US" altLang="zh-TW" dirty="0"/>
              <a:t>&gt;</a:t>
            </a:r>
            <a:r>
              <a:rPr lang="zh-TW" altLang="en-US" dirty="0"/>
              <a:t>，只要執行 </a:t>
            </a:r>
            <a:r>
              <a:rPr lang="zh-TW" altLang="en-US" b="1" dirty="0"/>
              <a:t>開始 </a:t>
            </a:r>
            <a:r>
              <a:rPr lang="en-US" altLang="zh-TW" b="1" dirty="0"/>
              <a:t>/ </a:t>
            </a:r>
            <a:r>
              <a:rPr lang="zh-TW" altLang="en-US" b="1" dirty="0" smtClean="0"/>
              <a:t>所有程式 </a:t>
            </a:r>
            <a:r>
              <a:rPr lang="en-US" altLang="zh-TW" b="1" dirty="0"/>
              <a:t>/ Anaconda3 (64-bit) / Anaconda Prompt </a:t>
            </a:r>
            <a:r>
              <a:rPr lang="zh-TW" altLang="en-US" dirty="0"/>
              <a:t>即可開啟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67048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安裝指令</a:t>
            </a:r>
          </a:p>
          <a:p>
            <a:pPr lvl="3"/>
            <a:r>
              <a:rPr lang="zh-TW" altLang="en-US" dirty="0"/>
              <a:t>安裝模組的指令可使用</a:t>
            </a:r>
            <a:r>
              <a:rPr lang="en-US" altLang="zh-TW" dirty="0"/>
              <a:t>pip </a:t>
            </a:r>
            <a:r>
              <a:rPr lang="zh-TW" altLang="en-US" dirty="0"/>
              <a:t>或是</a:t>
            </a:r>
            <a:r>
              <a:rPr lang="en-US" altLang="zh-TW" dirty="0" err="1"/>
              <a:t>conda</a:t>
            </a:r>
            <a:r>
              <a:rPr lang="zh-TW" altLang="en-US" dirty="0"/>
              <a:t>，多數的模組可使用上述兩種命令的任何一種進行安裝。但某些模組會指定</a:t>
            </a:r>
            <a:r>
              <a:rPr lang="en-US" altLang="zh-TW" dirty="0"/>
              <a:t>pip </a:t>
            </a:r>
            <a:r>
              <a:rPr lang="zh-TW" altLang="en-US" dirty="0"/>
              <a:t>或</a:t>
            </a:r>
            <a:r>
              <a:rPr lang="en-US" altLang="zh-TW" dirty="0" err="1"/>
              <a:t>conda</a:t>
            </a:r>
            <a:r>
              <a:rPr lang="en-US" altLang="zh-TW" dirty="0"/>
              <a:t> </a:t>
            </a:r>
            <a:r>
              <a:rPr lang="zh-TW" altLang="en-US" dirty="0"/>
              <a:t>才能安裝，建議安裝時可以多多嘗試。</a:t>
            </a:r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39841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21660</TotalTime>
  <Words>2156</Words>
  <Application>Microsoft Office PowerPoint</Application>
  <PresentationFormat>如螢幕大小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Median</vt:lpstr>
      <vt:lpstr>PowerPoint 簡報</vt:lpstr>
      <vt:lpstr>PowerPoint 簡報</vt:lpstr>
      <vt:lpstr>1.1 Python 程式語言簡介</vt:lpstr>
      <vt:lpstr>PowerPoint 簡報</vt:lpstr>
      <vt:lpstr>PowerPoint 簡報</vt:lpstr>
      <vt:lpstr>1.2 建置 Anaconda 開發環境</vt:lpstr>
      <vt:lpstr>PowerPoint 簡報</vt:lpstr>
      <vt:lpstr>PowerPoint 簡報</vt:lpstr>
      <vt:lpstr>PowerPoint 簡報</vt:lpstr>
      <vt:lpstr>1.3 Spyder 編輯器</vt:lpstr>
      <vt:lpstr>PowerPoint 簡報</vt:lpstr>
      <vt:lpstr>PowerPoint 簡報</vt:lpstr>
      <vt:lpstr>PowerPoint 簡報</vt:lpstr>
      <vt:lpstr>PowerPoint 簡報</vt:lpstr>
      <vt:lpstr>PowerPoint 簡報</vt:lpstr>
      <vt:lpstr>1.4 Jupyter Notebook 編輯器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敲開 Android 的開發大門</dc:title>
  <dc:creator>memi</dc:creator>
  <cp:keywords>ACL040700</cp:keywords>
  <cp:lastModifiedBy>Vita</cp:lastModifiedBy>
  <cp:revision>2097</cp:revision>
  <dcterms:created xsi:type="dcterms:W3CDTF">2011-06-06T16:54:13Z</dcterms:created>
  <dcterms:modified xsi:type="dcterms:W3CDTF">2022-07-10T13:17:11Z</dcterms:modified>
</cp:coreProperties>
</file>