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4" r:id="rId4"/>
    <p:sldId id="294" r:id="rId5"/>
    <p:sldId id="281" r:id="rId6"/>
    <p:sldId id="290" r:id="rId7"/>
    <p:sldId id="291" r:id="rId8"/>
    <p:sldId id="300" r:id="rId9"/>
    <p:sldId id="301" r:id="rId10"/>
    <p:sldId id="302" r:id="rId11"/>
    <p:sldId id="303" r:id="rId12"/>
    <p:sldId id="288" r:id="rId13"/>
    <p:sldId id="282" r:id="rId14"/>
    <p:sldId id="264" r:id="rId15"/>
    <p:sldId id="292" r:id="rId16"/>
    <p:sldId id="293" r:id="rId17"/>
    <p:sldId id="306" r:id="rId18"/>
    <p:sldId id="304" r:id="rId19"/>
    <p:sldId id="305" r:id="rId20"/>
    <p:sldId id="260" r:id="rId21"/>
    <p:sldId id="261" r:id="rId22"/>
    <p:sldId id="283" r:id="rId23"/>
    <p:sldId id="262" r:id="rId24"/>
    <p:sldId id="263" r:id="rId25"/>
    <p:sldId id="297" r:id="rId26"/>
    <p:sldId id="299" r:id="rId27"/>
    <p:sldId id="265" r:id="rId28"/>
    <p:sldId id="267" r:id="rId29"/>
    <p:sldId id="273" r:id="rId30"/>
    <p:sldId id="275" r:id="rId31"/>
    <p:sldId id="276" r:id="rId32"/>
    <p:sldId id="277" r:id="rId33"/>
    <p:sldId id="285" r:id="rId34"/>
    <p:sldId id="286" r:id="rId35"/>
    <p:sldId id="287" r:id="rId36"/>
    <p:sldId id="268" r:id="rId37"/>
    <p:sldId id="269" r:id="rId38"/>
    <p:sldId id="280" r:id="rId39"/>
    <p:sldId id="279" r:id="rId40"/>
    <p:sldId id="278" r:id="rId41"/>
    <p:sldId id="289" r:id="rId42"/>
    <p:sldId id="295" r:id="rId43"/>
    <p:sldId id="296" r:id="rId44"/>
    <p:sldId id="266" r:id="rId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CD8AE-E5FE-4584-9AFF-2955408DBD8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zh-TW" altLang="en-US"/>
        </a:p>
      </dgm:t>
    </dgm:pt>
    <dgm:pt modelId="{BCA1F8FD-FD07-41C0-BE76-4B1DF5F242D7}">
      <dgm:prSet phldrT="[文字]"/>
      <dgm:spPr/>
      <dgm:t>
        <a:bodyPr/>
        <a:lstStyle/>
        <a:p>
          <a:r>
            <a:rPr lang="en-US" altLang="zh-TW" dirty="0" smtClean="0"/>
            <a:t>Free</a:t>
          </a:r>
          <a:endParaRPr lang="zh-TW" altLang="en-US" dirty="0"/>
        </a:p>
      </dgm:t>
    </dgm:pt>
    <dgm:pt modelId="{47324D63-4243-4B44-86B8-9A836E537B67}" type="parTrans" cxnId="{6C136CFE-6B25-455D-87D4-FE601EBCF3A5}">
      <dgm:prSet/>
      <dgm:spPr/>
      <dgm:t>
        <a:bodyPr/>
        <a:lstStyle/>
        <a:p>
          <a:endParaRPr lang="zh-TW" altLang="en-US"/>
        </a:p>
      </dgm:t>
    </dgm:pt>
    <dgm:pt modelId="{98F89F4F-A42F-48B7-8A32-6B7BC6361545}" type="sibTrans" cxnId="{6C136CFE-6B25-455D-87D4-FE601EBCF3A5}">
      <dgm:prSet/>
      <dgm:spPr/>
      <dgm:t>
        <a:bodyPr/>
        <a:lstStyle/>
        <a:p>
          <a:endParaRPr lang="zh-TW" altLang="en-US"/>
        </a:p>
      </dgm:t>
    </dgm:pt>
    <dgm:pt modelId="{D4D261F4-37ED-42E5-9505-FD4B1A2B1D3E}">
      <dgm:prSet phldrT="[文字]"/>
      <dgm:spPr/>
      <dgm:t>
        <a:bodyPr/>
        <a:lstStyle/>
        <a:p>
          <a:r>
            <a:rPr lang="en-US" altLang="zh-TW" dirty="0" smtClean="0"/>
            <a:t>$$$</a:t>
          </a:r>
          <a:endParaRPr lang="zh-TW" altLang="en-US" dirty="0"/>
        </a:p>
      </dgm:t>
    </dgm:pt>
    <dgm:pt modelId="{EE0D1BA6-0F1F-4F12-9128-74B36D2F1316}" type="parTrans" cxnId="{8CFDEEF0-48D2-47F7-8F93-6D9CB729E1C0}">
      <dgm:prSet/>
      <dgm:spPr/>
      <dgm:t>
        <a:bodyPr/>
        <a:lstStyle/>
        <a:p>
          <a:endParaRPr lang="zh-TW" altLang="en-US"/>
        </a:p>
      </dgm:t>
    </dgm:pt>
    <dgm:pt modelId="{A111364A-B3C8-46F7-9FD7-60E14781D869}" type="sibTrans" cxnId="{8CFDEEF0-48D2-47F7-8F93-6D9CB729E1C0}">
      <dgm:prSet/>
      <dgm:spPr/>
      <dgm:t>
        <a:bodyPr/>
        <a:lstStyle/>
        <a:p>
          <a:endParaRPr lang="zh-TW" altLang="en-US"/>
        </a:p>
      </dgm:t>
    </dgm:pt>
    <dgm:pt modelId="{81848A0C-064E-410E-93A7-1F6A0A9AD2C1}">
      <dgm:prSet phldrT="[文字]"/>
      <dgm:spPr/>
      <dgm:t>
        <a:bodyPr/>
        <a:lstStyle/>
        <a:p>
          <a:r>
            <a:rPr lang="en-US" altLang="zh-TW" dirty="0" smtClean="0"/>
            <a:t>SAS</a:t>
          </a:r>
          <a:endParaRPr lang="zh-TW" altLang="en-US" dirty="0"/>
        </a:p>
      </dgm:t>
    </dgm:pt>
    <dgm:pt modelId="{34047961-AF37-4944-ACB7-20170C6E4409}" type="parTrans" cxnId="{F3FBCAA0-4D1B-4E98-BF88-72DA4E0217AD}">
      <dgm:prSet/>
      <dgm:spPr/>
      <dgm:t>
        <a:bodyPr/>
        <a:lstStyle/>
        <a:p>
          <a:endParaRPr lang="zh-TW" altLang="en-US"/>
        </a:p>
      </dgm:t>
    </dgm:pt>
    <dgm:pt modelId="{2D135364-B01F-444F-A5E6-3962DF90FDBC}" type="sibTrans" cxnId="{F3FBCAA0-4D1B-4E98-BF88-72DA4E0217AD}">
      <dgm:prSet/>
      <dgm:spPr/>
      <dgm:t>
        <a:bodyPr/>
        <a:lstStyle/>
        <a:p>
          <a:endParaRPr lang="zh-TW" altLang="en-US"/>
        </a:p>
      </dgm:t>
    </dgm:pt>
    <dgm:pt modelId="{1089C307-9378-4387-AB6C-EA62D8DE7406}">
      <dgm:prSet phldrT="[文字]"/>
      <dgm:spPr/>
      <dgm:t>
        <a:bodyPr/>
        <a:lstStyle/>
        <a:p>
          <a:r>
            <a:rPr lang="en-US" altLang="zh-TW" dirty="0" smtClean="0"/>
            <a:t>IBM </a:t>
          </a:r>
          <a:r>
            <a:rPr lang="en-US" altLang="zh-TW" dirty="0" err="1" smtClean="0"/>
            <a:t>Moduler</a:t>
          </a:r>
          <a:endParaRPr lang="zh-TW" altLang="en-US" dirty="0"/>
        </a:p>
      </dgm:t>
    </dgm:pt>
    <dgm:pt modelId="{3BCCA891-160F-4E5B-9D30-80D767FFD3C5}" type="parTrans" cxnId="{0E436B45-33B9-424D-946D-3E2EB2DF31BF}">
      <dgm:prSet/>
      <dgm:spPr/>
      <dgm:t>
        <a:bodyPr/>
        <a:lstStyle/>
        <a:p>
          <a:endParaRPr lang="zh-TW" altLang="en-US"/>
        </a:p>
      </dgm:t>
    </dgm:pt>
    <dgm:pt modelId="{B6CD43D0-E4E7-4AA5-AD56-B233CB5DC373}" type="sibTrans" cxnId="{0E436B45-33B9-424D-946D-3E2EB2DF31BF}">
      <dgm:prSet/>
      <dgm:spPr/>
      <dgm:t>
        <a:bodyPr/>
        <a:lstStyle/>
        <a:p>
          <a:endParaRPr lang="zh-TW" altLang="en-US"/>
        </a:p>
      </dgm:t>
    </dgm:pt>
    <dgm:pt modelId="{CA2CE094-ADBB-466E-88A6-B7466C78CA38}">
      <dgm:prSet phldrT="[文字]"/>
      <dgm:spPr/>
      <dgm:t>
        <a:bodyPr/>
        <a:lstStyle/>
        <a:p>
          <a:r>
            <a:rPr lang="en-US" altLang="zh-TW" dirty="0" smtClean="0"/>
            <a:t>R</a:t>
          </a:r>
          <a:endParaRPr lang="zh-TW" altLang="en-US" dirty="0"/>
        </a:p>
      </dgm:t>
    </dgm:pt>
    <dgm:pt modelId="{85F1F6EE-BB94-4574-A822-0CF27CB71D97}" type="parTrans" cxnId="{80908622-8367-4262-A8DB-5CB3D119C33C}">
      <dgm:prSet/>
      <dgm:spPr/>
      <dgm:t>
        <a:bodyPr/>
        <a:lstStyle/>
        <a:p>
          <a:endParaRPr lang="zh-TW" altLang="en-US"/>
        </a:p>
      </dgm:t>
    </dgm:pt>
    <dgm:pt modelId="{098D71C3-DE93-4B1C-8563-3370746F3A90}" type="sibTrans" cxnId="{80908622-8367-4262-A8DB-5CB3D119C33C}">
      <dgm:prSet/>
      <dgm:spPr/>
      <dgm:t>
        <a:bodyPr/>
        <a:lstStyle/>
        <a:p>
          <a:endParaRPr lang="zh-TW" altLang="en-US"/>
        </a:p>
      </dgm:t>
    </dgm:pt>
    <dgm:pt modelId="{557F52AB-AF9A-429D-BFC2-6D42C9E61EF4}">
      <dgm:prSet phldrT="[文字]"/>
      <dgm:spPr/>
      <dgm:t>
        <a:bodyPr/>
        <a:lstStyle/>
        <a:p>
          <a:r>
            <a:rPr lang="en-US" altLang="zh-TW" dirty="0" smtClean="0"/>
            <a:t>WEKA</a:t>
          </a:r>
          <a:endParaRPr lang="zh-TW" altLang="en-US" dirty="0"/>
        </a:p>
      </dgm:t>
    </dgm:pt>
    <dgm:pt modelId="{79348390-2FBB-41C6-B60D-74EBC94B6522}" type="parTrans" cxnId="{368673B6-D2F0-4C74-BBB8-4FEF63FE5628}">
      <dgm:prSet/>
      <dgm:spPr/>
      <dgm:t>
        <a:bodyPr/>
        <a:lstStyle/>
        <a:p>
          <a:endParaRPr lang="zh-TW" altLang="en-US"/>
        </a:p>
      </dgm:t>
    </dgm:pt>
    <dgm:pt modelId="{76761D69-7F2A-42E2-B85D-28DBCCDA1186}" type="sibTrans" cxnId="{368673B6-D2F0-4C74-BBB8-4FEF63FE5628}">
      <dgm:prSet/>
      <dgm:spPr/>
      <dgm:t>
        <a:bodyPr/>
        <a:lstStyle/>
        <a:p>
          <a:endParaRPr lang="zh-TW" altLang="en-US"/>
        </a:p>
      </dgm:t>
    </dgm:pt>
    <dgm:pt modelId="{C6BC8BEA-75C4-4135-80B1-A7A5923988AC}" type="pres">
      <dgm:prSet presAssocID="{96ACD8AE-E5FE-4584-9AFF-2955408DBD8C}" presName="Name0" presStyleCnt="0">
        <dgm:presLayoutVars>
          <dgm:dir/>
          <dgm:animLvl val="lvl"/>
          <dgm:resizeHandles val="exact"/>
        </dgm:presLayoutVars>
      </dgm:prSet>
      <dgm:spPr/>
      <dgm:t>
        <a:bodyPr/>
        <a:lstStyle/>
        <a:p>
          <a:endParaRPr lang="zh-TW" altLang="en-US"/>
        </a:p>
      </dgm:t>
    </dgm:pt>
    <dgm:pt modelId="{A0F10217-2C1E-40F3-8D63-9165F6E43039}" type="pres">
      <dgm:prSet presAssocID="{BCA1F8FD-FD07-41C0-BE76-4B1DF5F242D7}" presName="composite" presStyleCnt="0"/>
      <dgm:spPr/>
    </dgm:pt>
    <dgm:pt modelId="{8C937504-2505-4CD9-84B9-BF2A4E755D93}" type="pres">
      <dgm:prSet presAssocID="{BCA1F8FD-FD07-41C0-BE76-4B1DF5F242D7}" presName="parTx" presStyleLbl="alignNode1" presStyleIdx="0" presStyleCnt="2">
        <dgm:presLayoutVars>
          <dgm:chMax val="0"/>
          <dgm:chPref val="0"/>
          <dgm:bulletEnabled val="1"/>
        </dgm:presLayoutVars>
      </dgm:prSet>
      <dgm:spPr/>
      <dgm:t>
        <a:bodyPr/>
        <a:lstStyle/>
        <a:p>
          <a:endParaRPr lang="zh-TW" altLang="en-US"/>
        </a:p>
      </dgm:t>
    </dgm:pt>
    <dgm:pt modelId="{1EE33C7A-CB02-44A0-9FAE-A04296341474}" type="pres">
      <dgm:prSet presAssocID="{BCA1F8FD-FD07-41C0-BE76-4B1DF5F242D7}" presName="desTx" presStyleLbl="alignAccFollowNode1" presStyleIdx="0" presStyleCnt="2">
        <dgm:presLayoutVars>
          <dgm:bulletEnabled val="1"/>
        </dgm:presLayoutVars>
      </dgm:prSet>
      <dgm:spPr/>
      <dgm:t>
        <a:bodyPr/>
        <a:lstStyle/>
        <a:p>
          <a:endParaRPr lang="zh-TW" altLang="en-US"/>
        </a:p>
      </dgm:t>
    </dgm:pt>
    <dgm:pt modelId="{8AEDD962-1151-43D7-B0B6-26B8EF7D16E3}" type="pres">
      <dgm:prSet presAssocID="{98F89F4F-A42F-48B7-8A32-6B7BC6361545}" presName="space" presStyleCnt="0"/>
      <dgm:spPr/>
    </dgm:pt>
    <dgm:pt modelId="{907AF01E-9BEC-4A50-A0D9-06F748BA95B7}" type="pres">
      <dgm:prSet presAssocID="{D4D261F4-37ED-42E5-9505-FD4B1A2B1D3E}" presName="composite" presStyleCnt="0"/>
      <dgm:spPr/>
    </dgm:pt>
    <dgm:pt modelId="{373FF538-2A23-49EB-A4FF-00620AE7073A}" type="pres">
      <dgm:prSet presAssocID="{D4D261F4-37ED-42E5-9505-FD4B1A2B1D3E}" presName="parTx" presStyleLbl="alignNode1" presStyleIdx="1" presStyleCnt="2">
        <dgm:presLayoutVars>
          <dgm:chMax val="0"/>
          <dgm:chPref val="0"/>
          <dgm:bulletEnabled val="1"/>
        </dgm:presLayoutVars>
      </dgm:prSet>
      <dgm:spPr/>
      <dgm:t>
        <a:bodyPr/>
        <a:lstStyle/>
        <a:p>
          <a:endParaRPr lang="zh-TW" altLang="en-US"/>
        </a:p>
      </dgm:t>
    </dgm:pt>
    <dgm:pt modelId="{8E78723D-B7A4-4CD1-9FA8-F8B09A93B472}" type="pres">
      <dgm:prSet presAssocID="{D4D261F4-37ED-42E5-9505-FD4B1A2B1D3E}" presName="desTx" presStyleLbl="alignAccFollowNode1" presStyleIdx="1" presStyleCnt="2">
        <dgm:presLayoutVars>
          <dgm:bulletEnabled val="1"/>
        </dgm:presLayoutVars>
      </dgm:prSet>
      <dgm:spPr/>
      <dgm:t>
        <a:bodyPr/>
        <a:lstStyle/>
        <a:p>
          <a:endParaRPr lang="zh-TW" altLang="en-US"/>
        </a:p>
      </dgm:t>
    </dgm:pt>
  </dgm:ptLst>
  <dgm:cxnLst>
    <dgm:cxn modelId="{8CFDEEF0-48D2-47F7-8F93-6D9CB729E1C0}" srcId="{96ACD8AE-E5FE-4584-9AFF-2955408DBD8C}" destId="{D4D261F4-37ED-42E5-9505-FD4B1A2B1D3E}" srcOrd="1" destOrd="0" parTransId="{EE0D1BA6-0F1F-4F12-9128-74B36D2F1316}" sibTransId="{A111364A-B3C8-46F7-9FD7-60E14781D869}"/>
    <dgm:cxn modelId="{3C198EC2-AB7F-4367-8962-ED8683AAEC35}" type="presOf" srcId="{CA2CE094-ADBB-466E-88A6-B7466C78CA38}" destId="{1EE33C7A-CB02-44A0-9FAE-A04296341474}" srcOrd="0" destOrd="0" presId="urn:microsoft.com/office/officeart/2005/8/layout/hList1"/>
    <dgm:cxn modelId="{23A52C0D-6D22-4506-B47E-3A4E21765192}" type="presOf" srcId="{557F52AB-AF9A-429D-BFC2-6D42C9E61EF4}" destId="{1EE33C7A-CB02-44A0-9FAE-A04296341474}" srcOrd="0" destOrd="1" presId="urn:microsoft.com/office/officeart/2005/8/layout/hList1"/>
    <dgm:cxn modelId="{80908622-8367-4262-A8DB-5CB3D119C33C}" srcId="{BCA1F8FD-FD07-41C0-BE76-4B1DF5F242D7}" destId="{CA2CE094-ADBB-466E-88A6-B7466C78CA38}" srcOrd="0" destOrd="0" parTransId="{85F1F6EE-BB94-4574-A822-0CF27CB71D97}" sibTransId="{098D71C3-DE93-4B1C-8563-3370746F3A90}"/>
    <dgm:cxn modelId="{21F0F99C-B4B1-45D4-A362-ADBC56FF0D1C}" type="presOf" srcId="{96ACD8AE-E5FE-4584-9AFF-2955408DBD8C}" destId="{C6BC8BEA-75C4-4135-80B1-A7A5923988AC}" srcOrd="0" destOrd="0" presId="urn:microsoft.com/office/officeart/2005/8/layout/hList1"/>
    <dgm:cxn modelId="{0E436B45-33B9-424D-946D-3E2EB2DF31BF}" srcId="{D4D261F4-37ED-42E5-9505-FD4B1A2B1D3E}" destId="{1089C307-9378-4387-AB6C-EA62D8DE7406}" srcOrd="1" destOrd="0" parTransId="{3BCCA891-160F-4E5B-9D30-80D767FFD3C5}" sibTransId="{B6CD43D0-E4E7-4AA5-AD56-B233CB5DC373}"/>
    <dgm:cxn modelId="{368673B6-D2F0-4C74-BBB8-4FEF63FE5628}" srcId="{BCA1F8FD-FD07-41C0-BE76-4B1DF5F242D7}" destId="{557F52AB-AF9A-429D-BFC2-6D42C9E61EF4}" srcOrd="1" destOrd="0" parTransId="{79348390-2FBB-41C6-B60D-74EBC94B6522}" sibTransId="{76761D69-7F2A-42E2-B85D-28DBCCDA1186}"/>
    <dgm:cxn modelId="{F3FBCAA0-4D1B-4E98-BF88-72DA4E0217AD}" srcId="{D4D261F4-37ED-42E5-9505-FD4B1A2B1D3E}" destId="{81848A0C-064E-410E-93A7-1F6A0A9AD2C1}" srcOrd="0" destOrd="0" parTransId="{34047961-AF37-4944-ACB7-20170C6E4409}" sibTransId="{2D135364-B01F-444F-A5E6-3962DF90FDBC}"/>
    <dgm:cxn modelId="{CD86168B-192C-42AA-AD8F-744F6F7DB25E}" type="presOf" srcId="{1089C307-9378-4387-AB6C-EA62D8DE7406}" destId="{8E78723D-B7A4-4CD1-9FA8-F8B09A93B472}" srcOrd="0" destOrd="1" presId="urn:microsoft.com/office/officeart/2005/8/layout/hList1"/>
    <dgm:cxn modelId="{6C136CFE-6B25-455D-87D4-FE601EBCF3A5}" srcId="{96ACD8AE-E5FE-4584-9AFF-2955408DBD8C}" destId="{BCA1F8FD-FD07-41C0-BE76-4B1DF5F242D7}" srcOrd="0" destOrd="0" parTransId="{47324D63-4243-4B44-86B8-9A836E537B67}" sibTransId="{98F89F4F-A42F-48B7-8A32-6B7BC6361545}"/>
    <dgm:cxn modelId="{96178D02-133C-4767-AE29-F0BBFE7C241C}" type="presOf" srcId="{D4D261F4-37ED-42E5-9505-FD4B1A2B1D3E}" destId="{373FF538-2A23-49EB-A4FF-00620AE7073A}" srcOrd="0" destOrd="0" presId="urn:microsoft.com/office/officeart/2005/8/layout/hList1"/>
    <dgm:cxn modelId="{2BCEEB9B-722D-4F8E-84FD-5CD5CEBD58C5}" type="presOf" srcId="{BCA1F8FD-FD07-41C0-BE76-4B1DF5F242D7}" destId="{8C937504-2505-4CD9-84B9-BF2A4E755D93}" srcOrd="0" destOrd="0" presId="urn:microsoft.com/office/officeart/2005/8/layout/hList1"/>
    <dgm:cxn modelId="{89F27667-30ED-4463-8135-59A7CACD6B9C}" type="presOf" srcId="{81848A0C-064E-410E-93A7-1F6A0A9AD2C1}" destId="{8E78723D-B7A4-4CD1-9FA8-F8B09A93B472}" srcOrd="0" destOrd="0" presId="urn:microsoft.com/office/officeart/2005/8/layout/hList1"/>
    <dgm:cxn modelId="{9C78E794-B979-4B5F-8EC3-583E09094152}" type="presParOf" srcId="{C6BC8BEA-75C4-4135-80B1-A7A5923988AC}" destId="{A0F10217-2C1E-40F3-8D63-9165F6E43039}" srcOrd="0" destOrd="0" presId="urn:microsoft.com/office/officeart/2005/8/layout/hList1"/>
    <dgm:cxn modelId="{83E57DE2-F9A2-491F-8F02-23491D3C5415}" type="presParOf" srcId="{A0F10217-2C1E-40F3-8D63-9165F6E43039}" destId="{8C937504-2505-4CD9-84B9-BF2A4E755D93}" srcOrd="0" destOrd="0" presId="urn:microsoft.com/office/officeart/2005/8/layout/hList1"/>
    <dgm:cxn modelId="{B27A6EB0-352B-4FDF-A179-1A7ADEBA5A2E}" type="presParOf" srcId="{A0F10217-2C1E-40F3-8D63-9165F6E43039}" destId="{1EE33C7A-CB02-44A0-9FAE-A04296341474}" srcOrd="1" destOrd="0" presId="urn:microsoft.com/office/officeart/2005/8/layout/hList1"/>
    <dgm:cxn modelId="{F2F834BB-1B06-49D9-B52E-8F512FA4016D}" type="presParOf" srcId="{C6BC8BEA-75C4-4135-80B1-A7A5923988AC}" destId="{8AEDD962-1151-43D7-B0B6-26B8EF7D16E3}" srcOrd="1" destOrd="0" presId="urn:microsoft.com/office/officeart/2005/8/layout/hList1"/>
    <dgm:cxn modelId="{77FADC7B-2981-4D4B-9552-A206882BB989}" type="presParOf" srcId="{C6BC8BEA-75C4-4135-80B1-A7A5923988AC}" destId="{907AF01E-9BEC-4A50-A0D9-06F748BA95B7}" srcOrd="2" destOrd="0" presId="urn:microsoft.com/office/officeart/2005/8/layout/hList1"/>
    <dgm:cxn modelId="{FFE9DE8B-31DE-47AE-B413-E255D3838F64}" type="presParOf" srcId="{907AF01E-9BEC-4A50-A0D9-06F748BA95B7}" destId="{373FF538-2A23-49EB-A4FF-00620AE7073A}" srcOrd="0" destOrd="0" presId="urn:microsoft.com/office/officeart/2005/8/layout/hList1"/>
    <dgm:cxn modelId="{313A2F74-1A82-4317-AD44-3CA51B0ACB00}" type="presParOf" srcId="{907AF01E-9BEC-4A50-A0D9-06F748BA95B7}" destId="{8E78723D-B7A4-4CD1-9FA8-F8B09A93B4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37504-2505-4CD9-84B9-BF2A4E755D93}">
      <dsp:nvSpPr>
        <dsp:cNvPr id="0" name=""/>
        <dsp:cNvSpPr/>
      </dsp:nvSpPr>
      <dsp:spPr>
        <a:xfrm>
          <a:off x="29" y="62335"/>
          <a:ext cx="2848570" cy="1139428"/>
        </a:xfrm>
        <a:prstGeom prst="rect">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207264" rIns="362712" bIns="207264" numCol="1" spcCol="1270" anchor="ctr" anchorCtr="0">
          <a:noAutofit/>
        </a:bodyPr>
        <a:lstStyle/>
        <a:p>
          <a:pPr lvl="0" algn="ctr" defTabSz="2266950">
            <a:lnSpc>
              <a:spcPct val="90000"/>
            </a:lnSpc>
            <a:spcBef>
              <a:spcPct val="0"/>
            </a:spcBef>
            <a:spcAft>
              <a:spcPct val="35000"/>
            </a:spcAft>
          </a:pPr>
          <a:r>
            <a:rPr lang="en-US" altLang="zh-TW" sz="5100" kern="1200" dirty="0" smtClean="0"/>
            <a:t>Free</a:t>
          </a:r>
          <a:endParaRPr lang="zh-TW" altLang="en-US" sz="5100" kern="1200" dirty="0"/>
        </a:p>
      </dsp:txBody>
      <dsp:txXfrm>
        <a:off x="29" y="62335"/>
        <a:ext cx="2848570" cy="1139428"/>
      </dsp:txXfrm>
    </dsp:sp>
    <dsp:sp modelId="{1EE33C7A-CB02-44A0-9FAE-A04296341474}">
      <dsp:nvSpPr>
        <dsp:cNvPr id="0" name=""/>
        <dsp:cNvSpPr/>
      </dsp:nvSpPr>
      <dsp:spPr>
        <a:xfrm>
          <a:off x="29" y="1201764"/>
          <a:ext cx="2848570" cy="2799900"/>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2034" tIns="272034" rIns="362712" bIns="408051" numCol="1" spcCol="1270" anchor="t" anchorCtr="0">
          <a:noAutofit/>
        </a:bodyPr>
        <a:lstStyle/>
        <a:p>
          <a:pPr marL="285750" lvl="1" indent="-285750" algn="l" defTabSz="2266950">
            <a:lnSpc>
              <a:spcPct val="90000"/>
            </a:lnSpc>
            <a:spcBef>
              <a:spcPct val="0"/>
            </a:spcBef>
            <a:spcAft>
              <a:spcPct val="15000"/>
            </a:spcAft>
            <a:buChar char="••"/>
          </a:pPr>
          <a:r>
            <a:rPr lang="en-US" altLang="zh-TW" sz="5100" kern="1200" dirty="0" smtClean="0"/>
            <a:t>R</a:t>
          </a:r>
          <a:endParaRPr lang="zh-TW" altLang="en-US" sz="5100" kern="1200" dirty="0"/>
        </a:p>
        <a:p>
          <a:pPr marL="285750" lvl="1" indent="-285750" algn="l" defTabSz="2266950">
            <a:lnSpc>
              <a:spcPct val="90000"/>
            </a:lnSpc>
            <a:spcBef>
              <a:spcPct val="0"/>
            </a:spcBef>
            <a:spcAft>
              <a:spcPct val="15000"/>
            </a:spcAft>
            <a:buChar char="••"/>
          </a:pPr>
          <a:r>
            <a:rPr lang="en-US" altLang="zh-TW" sz="5100" kern="1200" dirty="0" smtClean="0"/>
            <a:t>WEKA</a:t>
          </a:r>
          <a:endParaRPr lang="zh-TW" altLang="en-US" sz="5100" kern="1200" dirty="0"/>
        </a:p>
      </dsp:txBody>
      <dsp:txXfrm>
        <a:off x="29" y="1201764"/>
        <a:ext cx="2848570" cy="2799900"/>
      </dsp:txXfrm>
    </dsp:sp>
    <dsp:sp modelId="{373FF538-2A23-49EB-A4FF-00620AE7073A}">
      <dsp:nvSpPr>
        <dsp:cNvPr id="0" name=""/>
        <dsp:cNvSpPr/>
      </dsp:nvSpPr>
      <dsp:spPr>
        <a:xfrm>
          <a:off x="3247399" y="62335"/>
          <a:ext cx="2848570" cy="1139428"/>
        </a:xfrm>
        <a:prstGeom prst="rect">
          <a:avLst/>
        </a:prstGeom>
        <a:solidFill>
          <a:schemeClr val="accent4">
            <a:hueOff val="9413312"/>
            <a:satOff val="-23276"/>
            <a:lumOff val="-12353"/>
            <a:alphaOff val="0"/>
          </a:schemeClr>
        </a:solidFill>
        <a:ln w="10795" cap="flat" cmpd="sng" algn="ctr">
          <a:solidFill>
            <a:schemeClr val="accent4">
              <a:hueOff val="9413312"/>
              <a:satOff val="-23276"/>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207264" rIns="362712" bIns="207264" numCol="1" spcCol="1270" anchor="ctr" anchorCtr="0">
          <a:noAutofit/>
        </a:bodyPr>
        <a:lstStyle/>
        <a:p>
          <a:pPr lvl="0" algn="ctr" defTabSz="2266950">
            <a:lnSpc>
              <a:spcPct val="90000"/>
            </a:lnSpc>
            <a:spcBef>
              <a:spcPct val="0"/>
            </a:spcBef>
            <a:spcAft>
              <a:spcPct val="35000"/>
            </a:spcAft>
          </a:pPr>
          <a:r>
            <a:rPr lang="en-US" altLang="zh-TW" sz="5100" kern="1200" dirty="0" smtClean="0"/>
            <a:t>$$$</a:t>
          </a:r>
          <a:endParaRPr lang="zh-TW" altLang="en-US" sz="5100" kern="1200" dirty="0"/>
        </a:p>
      </dsp:txBody>
      <dsp:txXfrm>
        <a:off x="3247399" y="62335"/>
        <a:ext cx="2848570" cy="1139428"/>
      </dsp:txXfrm>
    </dsp:sp>
    <dsp:sp modelId="{8E78723D-B7A4-4CD1-9FA8-F8B09A93B472}">
      <dsp:nvSpPr>
        <dsp:cNvPr id="0" name=""/>
        <dsp:cNvSpPr/>
      </dsp:nvSpPr>
      <dsp:spPr>
        <a:xfrm>
          <a:off x="3247399" y="1201764"/>
          <a:ext cx="2848570" cy="2799900"/>
        </a:xfrm>
        <a:prstGeom prst="rect">
          <a:avLst/>
        </a:prstGeom>
        <a:solidFill>
          <a:schemeClr val="accent4">
            <a:tint val="40000"/>
            <a:alpha val="90000"/>
            <a:hueOff val="9694347"/>
            <a:satOff val="-19730"/>
            <a:lumOff val="-2923"/>
            <a:alphaOff val="0"/>
          </a:schemeClr>
        </a:solidFill>
        <a:ln w="10795" cap="flat" cmpd="sng" algn="ctr">
          <a:solidFill>
            <a:schemeClr val="accent4">
              <a:tint val="40000"/>
              <a:alpha val="90000"/>
              <a:hueOff val="9694347"/>
              <a:satOff val="-19730"/>
              <a:lumOff val="-2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2034" tIns="272034" rIns="362712" bIns="408051" numCol="1" spcCol="1270" anchor="t" anchorCtr="0">
          <a:noAutofit/>
        </a:bodyPr>
        <a:lstStyle/>
        <a:p>
          <a:pPr marL="285750" lvl="1" indent="-285750" algn="l" defTabSz="2266950">
            <a:lnSpc>
              <a:spcPct val="90000"/>
            </a:lnSpc>
            <a:spcBef>
              <a:spcPct val="0"/>
            </a:spcBef>
            <a:spcAft>
              <a:spcPct val="15000"/>
            </a:spcAft>
            <a:buChar char="••"/>
          </a:pPr>
          <a:r>
            <a:rPr lang="en-US" altLang="zh-TW" sz="5100" kern="1200" dirty="0" smtClean="0"/>
            <a:t>SAS</a:t>
          </a:r>
          <a:endParaRPr lang="zh-TW" altLang="en-US" sz="5100" kern="1200" dirty="0"/>
        </a:p>
        <a:p>
          <a:pPr marL="285750" lvl="1" indent="-285750" algn="l" defTabSz="2266950">
            <a:lnSpc>
              <a:spcPct val="90000"/>
            </a:lnSpc>
            <a:spcBef>
              <a:spcPct val="0"/>
            </a:spcBef>
            <a:spcAft>
              <a:spcPct val="15000"/>
            </a:spcAft>
            <a:buChar char="••"/>
          </a:pPr>
          <a:r>
            <a:rPr lang="en-US" altLang="zh-TW" sz="5100" kern="1200" dirty="0" smtClean="0"/>
            <a:t>IBM </a:t>
          </a:r>
          <a:r>
            <a:rPr lang="en-US" altLang="zh-TW" sz="5100" kern="1200" dirty="0" err="1" smtClean="0"/>
            <a:t>Moduler</a:t>
          </a:r>
          <a:endParaRPr lang="zh-TW" altLang="en-US" sz="5100" kern="1200" dirty="0"/>
        </a:p>
      </dsp:txBody>
      <dsp:txXfrm>
        <a:off x="3247399" y="1201764"/>
        <a:ext cx="2848570" cy="27999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4E35430-626D-4000-8F7C-81FDBEEB6C18}" type="datetimeFigureOut">
              <a:rPr lang="zh-TW" altLang="en-US" smtClean="0"/>
              <a:t>2015/10/15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7138D40-1C92-499B-A49C-B8B3C9078795}" type="slidenum">
              <a:rPr lang="zh-TW" altLang="en-US" smtClean="0"/>
              <a:t>‹#›</a:t>
            </a:fld>
            <a:endParaRPr lang="zh-TW"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zh-TW" altLang="en-US" smtClean="0"/>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C4E35430-626D-4000-8F7C-81FDBEEB6C18}" type="datetimeFigureOut">
              <a:rPr lang="zh-TW" altLang="en-US" smtClean="0"/>
              <a:t>2015/10/15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7138D40-1C92-499B-A49C-B8B3C907879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C4E35430-626D-4000-8F7C-81FDBEEB6C18}" type="datetimeFigureOut">
              <a:rPr lang="zh-TW" altLang="en-US" smtClean="0"/>
              <a:t>2015/10/15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7138D40-1C92-499B-A49C-B8B3C9078795}"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4" name="Date Placeholder 3"/>
          <p:cNvSpPr>
            <a:spLocks noGrp="1"/>
          </p:cNvSpPr>
          <p:nvPr>
            <p:ph type="dt" sz="half" idx="10"/>
          </p:nvPr>
        </p:nvSpPr>
        <p:spPr/>
        <p:txBody>
          <a:bodyPr/>
          <a:lstStyle/>
          <a:p>
            <a:fld id="{C4E35430-626D-4000-8F7C-81FDBEEB6C18}" type="datetimeFigureOut">
              <a:rPr lang="zh-TW" altLang="en-US" smtClean="0"/>
              <a:t>2015/10/15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7138D40-1C92-499B-A49C-B8B3C9078795}" type="slidenum">
              <a:rPr lang="zh-TW" altLang="en-US" smtClean="0"/>
              <a:t>‹#›</a:t>
            </a:fld>
            <a:endParaRPr lang="zh-TW" altLang="en-US"/>
          </a:p>
        </p:txBody>
      </p:sp>
      <p:sp>
        <p:nvSpPr>
          <p:cNvPr id="8" name="Content Placeholder 7"/>
          <p:cNvSpPr>
            <a:spLocks noGrp="1"/>
          </p:cNvSpPr>
          <p:nvPr>
            <p:ph sz="quarter" idx="13"/>
          </p:nvPr>
        </p:nvSpPr>
        <p:spPr>
          <a:xfrm>
            <a:off x="609600" y="1600200"/>
            <a:ext cx="79248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4E35430-626D-4000-8F7C-81FDBEEB6C18}" type="datetimeFigureOut">
              <a:rPr lang="zh-TW" altLang="en-US" smtClean="0"/>
              <a:t>2015/10/15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7138D40-1C92-499B-A49C-B8B3C9078795}"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5" name="Date Placeholder 4"/>
          <p:cNvSpPr>
            <a:spLocks noGrp="1"/>
          </p:cNvSpPr>
          <p:nvPr>
            <p:ph type="dt" sz="half" idx="10"/>
          </p:nvPr>
        </p:nvSpPr>
        <p:spPr/>
        <p:txBody>
          <a:bodyPr/>
          <a:lstStyle/>
          <a:p>
            <a:fld id="{C4E35430-626D-4000-8F7C-81FDBEEB6C18}" type="datetimeFigureOut">
              <a:rPr lang="zh-TW" altLang="en-US" smtClean="0"/>
              <a:t>2015/10/15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7138D40-1C92-499B-A49C-B8B3C9078795}"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C4E35430-626D-4000-8F7C-81FDBEEB6C18}" type="datetimeFigureOut">
              <a:rPr lang="zh-TW" altLang="en-US" smtClean="0"/>
              <a:t>2015/10/15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7138D40-1C92-499B-A49C-B8B3C907879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4E35430-626D-4000-8F7C-81FDBEEB6C18}" type="datetimeFigureOut">
              <a:rPr lang="zh-TW" altLang="en-US" smtClean="0"/>
              <a:t>2015/10/15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7138D40-1C92-499B-A49C-B8B3C907879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35430-626D-4000-8F7C-81FDBEEB6C18}" type="datetimeFigureOut">
              <a:rPr lang="zh-TW" altLang="en-US" smtClean="0"/>
              <a:t>2015/10/15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7138D40-1C92-499B-A49C-B8B3C907879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4E35430-626D-4000-8F7C-81FDBEEB6C18}" type="datetimeFigureOut">
              <a:rPr lang="zh-TW" altLang="en-US" smtClean="0"/>
              <a:t>2015/10/15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7138D40-1C92-499B-A49C-B8B3C907879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4E35430-626D-4000-8F7C-81FDBEEB6C18}" type="datetimeFigureOut">
              <a:rPr lang="zh-TW" altLang="en-US" smtClean="0"/>
              <a:t>2015/10/15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7138D40-1C92-499B-A49C-B8B3C9078795}"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4E35430-626D-4000-8F7C-81FDBEEB6C18}" type="datetimeFigureOut">
              <a:rPr lang="zh-TW" altLang="en-US" smtClean="0"/>
              <a:t>2015/10/15</a:t>
            </a:fld>
            <a:endParaRPr lang="zh-TW"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zh-TW"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7138D40-1C92-499B-A49C-B8B3C9078795}"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buzzhand.com/post_808114.html?f=bottom-promot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wealth.com.tw/index2.aspx?f=301&amp;id=30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219200" y="3886200"/>
            <a:ext cx="6400800" cy="2567136"/>
          </a:xfrm>
        </p:spPr>
        <p:txBody>
          <a:bodyPr>
            <a:normAutofit/>
          </a:bodyPr>
          <a:lstStyle/>
          <a:p>
            <a:r>
              <a:rPr lang="zh-TW" altLang="en-US" sz="2000" dirty="0" smtClean="0">
                <a:solidFill>
                  <a:schemeClr val="tx1"/>
                </a:solidFill>
                <a:effectLst>
                  <a:outerShdw blurRad="38100" dist="38100" dir="2700000" algn="tl">
                    <a:srgbClr val="000000">
                      <a:alpha val="43137"/>
                    </a:srgbClr>
                  </a:outerShdw>
                </a:effectLst>
              </a:rPr>
              <a:t>吳智鴻</a:t>
            </a:r>
            <a:endParaRPr lang="en-US" altLang="zh-TW" sz="2000" dirty="0" smtClean="0">
              <a:solidFill>
                <a:schemeClr val="tx1"/>
              </a:solidFill>
              <a:effectLst>
                <a:outerShdw blurRad="38100" dist="38100" dir="2700000" algn="tl">
                  <a:srgbClr val="000000">
                    <a:alpha val="43137"/>
                  </a:srgbClr>
                </a:outerShdw>
              </a:effectLst>
            </a:endParaRPr>
          </a:p>
          <a:p>
            <a:r>
              <a:rPr lang="en-US" altLang="zh-TW" sz="1800" dirty="0">
                <a:solidFill>
                  <a:srgbClr val="00B0F0"/>
                </a:solidFill>
              </a:rPr>
              <a:t>chwu@ntcu.edu.tw</a:t>
            </a:r>
          </a:p>
          <a:p>
            <a:r>
              <a:rPr lang="en-US" altLang="zh-TW" sz="1800" dirty="0" smtClean="0">
                <a:solidFill>
                  <a:srgbClr val="00B0F0"/>
                </a:solidFill>
              </a:rPr>
              <a:t>04-22183024</a:t>
            </a:r>
          </a:p>
          <a:p>
            <a:r>
              <a:rPr lang="en-US" altLang="zh-TW" sz="1800" dirty="0" smtClean="0">
                <a:solidFill>
                  <a:schemeClr val="tx1"/>
                </a:solidFill>
              </a:rPr>
              <a:t>http://mcdm.ntcu.edu.tw/profchwu/course/ml/</a:t>
            </a:r>
          </a:p>
          <a:p>
            <a:endParaRPr lang="en-US" altLang="zh-TW" sz="1800" dirty="0">
              <a:solidFill>
                <a:schemeClr val="tx1"/>
              </a:solidFill>
            </a:endParaRPr>
          </a:p>
          <a:p>
            <a:r>
              <a:rPr lang="en-US" altLang="zh-TW" sz="1800" dirty="0" smtClean="0">
                <a:solidFill>
                  <a:schemeClr val="tx1"/>
                </a:solidFill>
              </a:rPr>
              <a:t>2015/09/17</a:t>
            </a:r>
          </a:p>
          <a:p>
            <a:endParaRPr lang="en-US" altLang="zh-TW" sz="1800" dirty="0" smtClean="0">
              <a:solidFill>
                <a:schemeClr val="tx1"/>
              </a:solidFill>
            </a:endParaRPr>
          </a:p>
        </p:txBody>
      </p:sp>
      <p:sp>
        <p:nvSpPr>
          <p:cNvPr id="2" name="標題 1"/>
          <p:cNvSpPr>
            <a:spLocks noGrp="1"/>
          </p:cNvSpPr>
          <p:nvPr>
            <p:ph type="ctrTitle"/>
          </p:nvPr>
        </p:nvSpPr>
        <p:spPr>
          <a:xfrm>
            <a:off x="683568" y="1772816"/>
            <a:ext cx="7772400" cy="1470025"/>
          </a:xfrm>
        </p:spPr>
        <p:txBody>
          <a:bodyPr/>
          <a:lstStyle/>
          <a:p>
            <a:r>
              <a:rPr lang="zh-TW" altLang="en-US" dirty="0" smtClean="0"/>
              <a:t>機器學習</a:t>
            </a:r>
            <a:r>
              <a:rPr lang="en-US" altLang="zh-TW" dirty="0" smtClean="0"/>
              <a:t>Machine Learning</a:t>
            </a:r>
            <a:br>
              <a:rPr lang="en-US" altLang="zh-TW" dirty="0" smtClean="0"/>
            </a:br>
            <a:r>
              <a:rPr lang="zh-TW" altLang="en-US" dirty="0" smtClean="0"/>
              <a:t>課程</a:t>
            </a:r>
            <a:r>
              <a:rPr lang="zh-TW" altLang="en-US" dirty="0"/>
              <a:t>介紹</a:t>
            </a:r>
          </a:p>
        </p:txBody>
      </p:sp>
    </p:spTree>
    <p:extLst>
      <p:ext uri="{BB962C8B-B14F-4D97-AF65-F5344CB8AC3E}">
        <p14:creationId xmlns:p14="http://schemas.microsoft.com/office/powerpoint/2010/main" val="325514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你知道嗎？</a:t>
            </a:r>
            <a:endParaRPr lang="zh-TW" altLang="en-US" dirty="0"/>
          </a:p>
        </p:txBody>
      </p:sp>
      <p:sp>
        <p:nvSpPr>
          <p:cNvPr id="3" name="內容版面配置區 2"/>
          <p:cNvSpPr>
            <a:spLocks noGrp="1"/>
          </p:cNvSpPr>
          <p:nvPr>
            <p:ph sz="quarter" idx="13"/>
          </p:nvPr>
        </p:nvSpPr>
        <p:spPr/>
        <p:txBody>
          <a:bodyPr>
            <a:normAutofit/>
          </a:bodyPr>
          <a:lstStyle/>
          <a:p>
            <a:r>
              <a:rPr lang="zh-TW" altLang="en-US" sz="3200" dirty="0"/>
              <a:t>電腦如何戰勝世界棋王？</a:t>
            </a:r>
            <a:r>
              <a:rPr lang="en-US" altLang="zh-TW" sz="3200" dirty="0"/>
              <a:t>Google</a:t>
            </a:r>
            <a:r>
              <a:rPr lang="zh-TW" altLang="en-US" sz="3200" dirty="0"/>
              <a:t>如何運用關鍵字預測流感爆發</a:t>
            </a:r>
            <a:r>
              <a:rPr lang="zh-TW" altLang="en-US" sz="3200" dirty="0" smtClean="0"/>
              <a:t>？</a:t>
            </a:r>
            <a:endParaRPr lang="en-US" altLang="zh-TW" sz="3200" dirty="0" smtClean="0"/>
          </a:p>
          <a:p>
            <a:r>
              <a:rPr lang="en-US" altLang="zh-TW" sz="3200" dirty="0" smtClean="0"/>
              <a:t>Twitter</a:t>
            </a:r>
            <a:r>
              <a:rPr lang="zh-TW" altLang="en-US" sz="3200" dirty="0"/>
              <a:t>如何從發文中預測</a:t>
            </a:r>
            <a:r>
              <a:rPr lang="en-US" altLang="zh-TW" sz="3200" dirty="0"/>
              <a:t>Facebook</a:t>
            </a:r>
            <a:r>
              <a:rPr lang="zh-TW" altLang="en-US" sz="3200" dirty="0"/>
              <a:t>的股價</a:t>
            </a:r>
            <a:r>
              <a:rPr lang="zh-TW" altLang="en-US" sz="3200" dirty="0" smtClean="0"/>
              <a:t>？</a:t>
            </a:r>
            <a:endParaRPr lang="en-US" altLang="zh-TW" sz="3200" dirty="0" smtClean="0"/>
          </a:p>
          <a:p>
            <a:r>
              <a:rPr lang="zh-TW" altLang="en-US" sz="3200" dirty="0" smtClean="0"/>
              <a:t>銀行</a:t>
            </a:r>
            <a:r>
              <a:rPr lang="zh-TW" altLang="en-US" sz="3200" dirty="0"/>
              <a:t>如何即時防範信用卡盜刷？</a:t>
            </a:r>
            <a:br>
              <a:rPr lang="zh-TW" altLang="en-US" sz="3200" dirty="0"/>
            </a:br>
            <a:r>
              <a:rPr lang="zh-TW" altLang="en-US" sz="3200" dirty="0"/>
              <a:t>這些靠的全是</a:t>
            </a:r>
            <a:r>
              <a:rPr lang="en-US" altLang="zh-TW" sz="3200" dirty="0"/>
              <a:t>Big Data</a:t>
            </a:r>
            <a:r>
              <a:rPr lang="zh-TW" altLang="en-US" sz="3200" dirty="0"/>
              <a:t>巨量資料系統分析！</a:t>
            </a:r>
          </a:p>
        </p:txBody>
      </p:sp>
    </p:spTree>
    <p:extLst>
      <p:ext uri="{BB962C8B-B14F-4D97-AF65-F5344CB8AC3E}">
        <p14:creationId xmlns:p14="http://schemas.microsoft.com/office/powerpoint/2010/main" val="8398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巨量資料（大數據）</a:t>
            </a:r>
            <a:endParaRPr lang="zh-TW" altLang="en-US" dirty="0"/>
          </a:p>
        </p:txBody>
      </p:sp>
      <p:sp>
        <p:nvSpPr>
          <p:cNvPr id="3" name="內容版面配置區 2"/>
          <p:cNvSpPr>
            <a:spLocks noGrp="1"/>
          </p:cNvSpPr>
          <p:nvPr>
            <p:ph sz="quarter" idx="13"/>
          </p:nvPr>
        </p:nvSpPr>
        <p:spPr>
          <a:xfrm>
            <a:off x="611560" y="1340768"/>
            <a:ext cx="7924800" cy="4114800"/>
          </a:xfrm>
        </p:spPr>
        <p:txBody>
          <a:bodyPr>
            <a:noAutofit/>
          </a:bodyPr>
          <a:lstStyle/>
          <a:p>
            <a:r>
              <a:rPr lang="zh-TW" altLang="en-US" sz="2400" dirty="0"/>
              <a:t>巨量資料又稱海量資料或大數據，是指資料量規模巨大到無法透過目前主流軟體工具，在合理時間內達到擷取、管理、處理等目的的資料</a:t>
            </a:r>
            <a:r>
              <a:rPr lang="zh-TW" altLang="en-US" sz="2400" dirty="0" smtClean="0"/>
              <a:t>。</a:t>
            </a:r>
            <a:endParaRPr lang="en-US" altLang="zh-TW" sz="2400" dirty="0" smtClean="0"/>
          </a:p>
          <a:p>
            <a:r>
              <a:rPr lang="zh-TW" altLang="en-US" sz="2400" dirty="0" smtClean="0"/>
              <a:t>巨</a:t>
            </a:r>
            <a:r>
              <a:rPr lang="zh-TW" altLang="en-US" sz="2400" dirty="0"/>
              <a:t>量資料的目的並不只是分析，而是要能根據分析所發現的微妙趨勢變化快速設計開發具有商業智慧的資訊系統提供優質精準的服務，搶佔企業新的生意商機。而在現今一雲多螢的數位匯流時代，潛在客戶及消費者取得資訊的管道非常多樣，如何透過巨量資料分析所顯示的趨勢之中尋求出新的商業價值，將是未來企業營運的成敗的關鍵。</a:t>
            </a:r>
          </a:p>
        </p:txBody>
      </p:sp>
    </p:spTree>
    <p:extLst>
      <p:ext uri="{BB962C8B-B14F-4D97-AF65-F5344CB8AC3E}">
        <p14:creationId xmlns:p14="http://schemas.microsoft.com/office/powerpoint/2010/main" val="394894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機器學習與教育雲</a:t>
            </a:r>
            <a:endParaRPr lang="zh-TW" altLang="en-US" dirty="0"/>
          </a:p>
        </p:txBody>
      </p:sp>
      <p:sp>
        <p:nvSpPr>
          <p:cNvPr id="3" name="內容版面配置區 2"/>
          <p:cNvSpPr>
            <a:spLocks noGrp="1"/>
          </p:cNvSpPr>
          <p:nvPr>
            <p:ph sz="quarter" idx="13"/>
          </p:nvPr>
        </p:nvSpPr>
        <p:spPr/>
        <p:txBody>
          <a:bodyPr/>
          <a:lstStyle/>
          <a:p>
            <a:r>
              <a:rPr lang="zh-TW" altLang="en-US" sz="3200" dirty="0"/>
              <a:t>透過學研界在教育雲大數據之研究創意與能量</a:t>
            </a:r>
            <a:br>
              <a:rPr lang="zh-TW" altLang="en-US" sz="3200" dirty="0"/>
            </a:br>
            <a:r>
              <a:rPr lang="en-US" altLang="zh-TW" sz="3200" dirty="0"/>
              <a:t>. </a:t>
            </a:r>
            <a:r>
              <a:rPr lang="zh-TW" altLang="en-US" sz="3200" dirty="0"/>
              <a:t>萃取教育雲的可用資訊</a:t>
            </a:r>
            <a:br>
              <a:rPr lang="zh-TW" altLang="en-US" sz="3200" dirty="0"/>
            </a:br>
            <a:r>
              <a:rPr lang="en-US" altLang="zh-TW" sz="3200" dirty="0"/>
              <a:t>. </a:t>
            </a:r>
            <a:r>
              <a:rPr lang="zh-TW" altLang="en-US" sz="3200" dirty="0"/>
              <a:t>找出教育雲的資料價值</a:t>
            </a:r>
            <a:br>
              <a:rPr lang="zh-TW" altLang="en-US" sz="3200" dirty="0"/>
            </a:br>
            <a:r>
              <a:rPr lang="en-US" altLang="zh-TW" sz="3200" dirty="0"/>
              <a:t>. </a:t>
            </a:r>
            <a:r>
              <a:rPr lang="zh-TW" altLang="en-US" sz="3200" dirty="0"/>
              <a:t>找出教育雲的應用情境</a:t>
            </a:r>
            <a:br>
              <a:rPr lang="zh-TW" altLang="en-US" sz="3200" dirty="0"/>
            </a:br>
            <a:r>
              <a:rPr lang="en-US" altLang="zh-TW" sz="3200" dirty="0"/>
              <a:t>. </a:t>
            </a:r>
            <a:r>
              <a:rPr lang="zh-TW" altLang="en-US" sz="3200" dirty="0"/>
              <a:t>善用大數據分析的結果</a:t>
            </a:r>
            <a:br>
              <a:rPr lang="zh-TW" altLang="en-US" sz="3200" dirty="0"/>
            </a:br>
            <a:r>
              <a:rPr lang="en-US" altLang="zh-TW" sz="3200" dirty="0"/>
              <a:t>. </a:t>
            </a:r>
            <a:r>
              <a:rPr lang="zh-TW" altLang="en-US" sz="3200" dirty="0"/>
              <a:t>協助解決社會與產業關注的問題</a:t>
            </a:r>
          </a:p>
          <a:p>
            <a:endParaRPr lang="zh-TW" altLang="en-US" dirty="0"/>
          </a:p>
        </p:txBody>
      </p:sp>
    </p:spTree>
    <p:extLst>
      <p:ext uri="{BB962C8B-B14F-4D97-AF65-F5344CB8AC3E}">
        <p14:creationId xmlns:p14="http://schemas.microsoft.com/office/powerpoint/2010/main" val="4290217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endParaRPr lang="zh-TW" altLang="en-US"/>
          </a:p>
        </p:txBody>
      </p:sp>
      <p:sp>
        <p:nvSpPr>
          <p:cNvPr id="4" name="標題 3"/>
          <p:cNvSpPr>
            <a:spLocks noGrp="1"/>
          </p:cNvSpPr>
          <p:nvPr>
            <p:ph type="ctrTitle"/>
          </p:nvPr>
        </p:nvSpPr>
        <p:spPr/>
        <p:txBody>
          <a:bodyPr/>
          <a:lstStyle/>
          <a:p>
            <a:r>
              <a:rPr lang="zh-TW" altLang="en-US" dirty="0" smtClean="0"/>
              <a:t>我不是資訊背景，所以我</a:t>
            </a:r>
            <a:r>
              <a:rPr lang="en-US" altLang="zh-TW" dirty="0" smtClean="0"/>
              <a:t/>
            </a:r>
            <a:br>
              <a:rPr lang="en-US" altLang="zh-TW" dirty="0" smtClean="0"/>
            </a:br>
            <a:r>
              <a:rPr lang="zh-TW" altLang="en-US" dirty="0" smtClean="0"/>
              <a:t>不需要學習機器學習？</a:t>
            </a:r>
            <a:endParaRPr lang="zh-TW" altLang="en-US" dirty="0"/>
          </a:p>
        </p:txBody>
      </p:sp>
    </p:spTree>
    <p:extLst>
      <p:ext uri="{BB962C8B-B14F-4D97-AF65-F5344CB8AC3E}">
        <p14:creationId xmlns:p14="http://schemas.microsoft.com/office/powerpoint/2010/main" val="240231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p:txBody>
          <a:bodyPr>
            <a:normAutofit/>
          </a:bodyPr>
          <a:lstStyle/>
          <a:p>
            <a:r>
              <a:rPr lang="en-US" altLang="zh-TW" sz="3200" dirty="0" smtClean="0"/>
              <a:t>Classification</a:t>
            </a:r>
            <a:r>
              <a:rPr lang="zh-TW" altLang="en-US" sz="3200" dirty="0" smtClean="0"/>
              <a:t>分類</a:t>
            </a:r>
            <a:endParaRPr lang="en-US" altLang="zh-TW" sz="3200" dirty="0" smtClean="0"/>
          </a:p>
          <a:p>
            <a:r>
              <a:rPr lang="en-US" altLang="zh-TW" sz="3200" dirty="0" smtClean="0"/>
              <a:t>Clustering</a:t>
            </a:r>
            <a:r>
              <a:rPr lang="zh-TW" altLang="en-US" sz="3200" dirty="0" smtClean="0"/>
              <a:t> 分群</a:t>
            </a:r>
            <a:endParaRPr lang="en-US" altLang="zh-TW" sz="3200" dirty="0" smtClean="0"/>
          </a:p>
          <a:p>
            <a:r>
              <a:rPr lang="en-US" altLang="zh-TW" sz="3200" dirty="0" err="1" smtClean="0"/>
              <a:t>Apriori</a:t>
            </a:r>
            <a:r>
              <a:rPr lang="zh-TW" altLang="en-US" sz="3200" dirty="0" smtClean="0"/>
              <a:t> 關連</a:t>
            </a:r>
            <a:endParaRPr lang="en-US" altLang="zh-TW" sz="3200" dirty="0" smtClean="0"/>
          </a:p>
          <a:p>
            <a:r>
              <a:rPr lang="en-US" altLang="zh-TW" sz="3200" dirty="0" smtClean="0"/>
              <a:t>Forecasting</a:t>
            </a:r>
            <a:r>
              <a:rPr lang="zh-TW" altLang="en-US" sz="3200" dirty="0" smtClean="0"/>
              <a:t>預測</a:t>
            </a:r>
            <a:endParaRPr lang="en-US" altLang="zh-TW" sz="3200" dirty="0" smtClean="0"/>
          </a:p>
          <a:p>
            <a:endParaRPr lang="en-US" altLang="zh-TW" dirty="0" smtClean="0"/>
          </a:p>
          <a:p>
            <a:endParaRPr lang="en-US" altLang="zh-TW" dirty="0" smtClean="0"/>
          </a:p>
        </p:txBody>
      </p:sp>
      <p:sp>
        <p:nvSpPr>
          <p:cNvPr id="2" name="標題 1"/>
          <p:cNvSpPr>
            <a:spLocks noGrp="1"/>
          </p:cNvSpPr>
          <p:nvPr>
            <p:ph type="title"/>
          </p:nvPr>
        </p:nvSpPr>
        <p:spPr/>
        <p:txBody>
          <a:bodyPr/>
          <a:lstStyle/>
          <a:p>
            <a:r>
              <a:rPr lang="zh-TW" altLang="en-US" dirty="0" smtClean="0"/>
              <a:t>機器學習有什麼好學的？</a:t>
            </a:r>
            <a:endParaRPr lang="zh-TW" altLang="en-US" dirty="0"/>
          </a:p>
        </p:txBody>
      </p:sp>
      <p:sp>
        <p:nvSpPr>
          <p:cNvPr id="4" name="文字版面配置區 3"/>
          <p:cNvSpPr>
            <a:spLocks noGrp="1"/>
          </p:cNvSpPr>
          <p:nvPr>
            <p:ph type="body" idx="1"/>
          </p:nvPr>
        </p:nvSpPr>
        <p:spPr/>
        <p:txBody>
          <a:bodyPr>
            <a:noAutofit/>
          </a:bodyPr>
          <a:lstStyle/>
          <a:p>
            <a:r>
              <a:rPr lang="zh-TW" altLang="en-US" sz="3200" dirty="0" smtClean="0">
                <a:solidFill>
                  <a:srgbClr val="92D050"/>
                </a:solidFill>
              </a:rPr>
              <a:t>技術分類</a:t>
            </a:r>
            <a:endParaRPr lang="zh-TW" altLang="en-US" sz="3200" dirty="0">
              <a:solidFill>
                <a:srgbClr val="92D050"/>
              </a:solidFill>
            </a:endParaRPr>
          </a:p>
        </p:txBody>
      </p:sp>
      <p:sp>
        <p:nvSpPr>
          <p:cNvPr id="7" name="文字版面配置區 6"/>
          <p:cNvSpPr>
            <a:spLocks noGrp="1"/>
          </p:cNvSpPr>
          <p:nvPr>
            <p:ph type="body" sz="quarter" idx="3"/>
          </p:nvPr>
        </p:nvSpPr>
        <p:spPr/>
        <p:txBody>
          <a:bodyPr/>
          <a:lstStyle/>
          <a:p>
            <a:endParaRPr lang="zh-TW" altLang="en-US"/>
          </a:p>
        </p:txBody>
      </p:sp>
      <p:sp>
        <p:nvSpPr>
          <p:cNvPr id="8" name="內容版面配置區 7"/>
          <p:cNvSpPr>
            <a:spLocks noGrp="1"/>
          </p:cNvSpPr>
          <p:nvPr>
            <p:ph sz="quarter" idx="14"/>
          </p:nvPr>
        </p:nvSpPr>
        <p:spPr/>
        <p:txBody>
          <a:bodyPr/>
          <a:lstStyle/>
          <a:p>
            <a:endParaRPr lang="zh-TW" altLang="en-US" dirty="0"/>
          </a:p>
        </p:txBody>
      </p:sp>
    </p:spTree>
    <p:extLst>
      <p:ext uri="{BB962C8B-B14F-4D97-AF65-F5344CB8AC3E}">
        <p14:creationId xmlns:p14="http://schemas.microsoft.com/office/powerpoint/2010/main" val="95727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sz="quarter" idx="13"/>
          </p:nvPr>
        </p:nvSpPr>
        <p:spPr/>
        <p:txBody>
          <a:bodyPr>
            <a:normAutofit/>
          </a:bodyPr>
          <a:lstStyle/>
          <a:p>
            <a:r>
              <a:rPr lang="zh-TW" altLang="en-US" sz="2000" dirty="0" smtClean="0"/>
              <a:t>文件分類技術</a:t>
            </a:r>
            <a:endParaRPr lang="en-US" altLang="zh-TW" sz="2000" dirty="0"/>
          </a:p>
          <a:p>
            <a:r>
              <a:rPr lang="zh-TW" altLang="en-US" sz="2000" dirty="0" smtClean="0"/>
              <a:t>資料</a:t>
            </a:r>
            <a:r>
              <a:rPr lang="zh-TW" altLang="en-US" sz="2000" dirty="0"/>
              <a:t>整理</a:t>
            </a:r>
            <a:r>
              <a:rPr lang="zh-TW" altLang="en-US" sz="2000" dirty="0" smtClean="0"/>
              <a:t>技術</a:t>
            </a:r>
            <a:endParaRPr lang="en-US" altLang="zh-TW" sz="2000" dirty="0" smtClean="0"/>
          </a:p>
          <a:p>
            <a:r>
              <a:rPr lang="zh-TW" altLang="en-US" sz="2000" dirty="0" smtClean="0"/>
              <a:t>統計軟體</a:t>
            </a:r>
            <a:r>
              <a:rPr lang="en-US" altLang="zh-TW" sz="2000" dirty="0" smtClean="0"/>
              <a:t>/</a:t>
            </a:r>
            <a:r>
              <a:rPr lang="zh-TW" altLang="en-US" sz="2000" dirty="0" smtClean="0"/>
              <a:t>資料分析軟體</a:t>
            </a:r>
            <a:endParaRPr lang="en-US" altLang="zh-TW" sz="2000" dirty="0" smtClean="0"/>
          </a:p>
          <a:p>
            <a:pPr lvl="1"/>
            <a:r>
              <a:rPr lang="en-US" altLang="zh-TW" sz="2000" dirty="0" smtClean="0"/>
              <a:t>SPSS</a:t>
            </a:r>
          </a:p>
          <a:p>
            <a:pPr lvl="1"/>
            <a:r>
              <a:rPr lang="en-US" altLang="zh-TW" sz="2000" dirty="0" smtClean="0"/>
              <a:t>R</a:t>
            </a:r>
          </a:p>
          <a:p>
            <a:pPr lvl="1"/>
            <a:r>
              <a:rPr lang="en-US" altLang="zh-TW" sz="2000" dirty="0" err="1" smtClean="0"/>
              <a:t>Weka</a:t>
            </a:r>
            <a:endParaRPr lang="en-US" altLang="zh-TW" sz="2000" dirty="0" smtClean="0"/>
          </a:p>
          <a:p>
            <a:pPr lvl="1"/>
            <a:r>
              <a:rPr lang="en-US" altLang="zh-TW" sz="2000" dirty="0" smtClean="0"/>
              <a:t>IBM </a:t>
            </a:r>
            <a:r>
              <a:rPr lang="en-US" altLang="zh-TW" sz="2000" dirty="0" err="1" smtClean="0"/>
              <a:t>Moduler</a:t>
            </a:r>
            <a:endParaRPr lang="en-US" altLang="zh-TW" sz="2000" dirty="0" smtClean="0"/>
          </a:p>
          <a:p>
            <a:pPr lvl="1"/>
            <a:r>
              <a:rPr lang="en-US" altLang="zh-TW" sz="2000" dirty="0" err="1" smtClean="0"/>
              <a:t>Matlab</a:t>
            </a:r>
            <a:endParaRPr lang="en-US" altLang="zh-TW" sz="2000" dirty="0" smtClean="0"/>
          </a:p>
          <a:p>
            <a:pPr lvl="1"/>
            <a:endParaRPr lang="zh-TW" altLang="en-US" dirty="0"/>
          </a:p>
        </p:txBody>
      </p:sp>
      <p:sp>
        <p:nvSpPr>
          <p:cNvPr id="9" name="內容版面配置區 8"/>
          <p:cNvSpPr>
            <a:spLocks noGrp="1"/>
          </p:cNvSpPr>
          <p:nvPr>
            <p:ph sz="quarter" idx="14"/>
          </p:nvPr>
        </p:nvSpPr>
        <p:spPr/>
        <p:txBody>
          <a:bodyPr>
            <a:normAutofit fontScale="92500" lnSpcReduction="10000"/>
          </a:bodyPr>
          <a:lstStyle/>
          <a:p>
            <a:r>
              <a:rPr lang="zh-TW" altLang="en-US" sz="2000" dirty="0"/>
              <a:t>資料分析技術</a:t>
            </a:r>
            <a:endParaRPr lang="en-US" altLang="zh-TW" sz="2000" dirty="0"/>
          </a:p>
          <a:p>
            <a:pPr lvl="1"/>
            <a:r>
              <a:rPr lang="zh-TW" altLang="en-US" sz="2000" dirty="0"/>
              <a:t>決策樹</a:t>
            </a:r>
            <a:endParaRPr lang="en-US" altLang="zh-TW" sz="2000" dirty="0"/>
          </a:p>
          <a:p>
            <a:pPr lvl="2"/>
            <a:r>
              <a:rPr lang="en-US" altLang="zh-TW" sz="2000" dirty="0"/>
              <a:t>CART</a:t>
            </a:r>
            <a:r>
              <a:rPr lang="zh-TW" altLang="en-US" sz="2000" dirty="0"/>
              <a:t>、</a:t>
            </a:r>
            <a:r>
              <a:rPr lang="en-US" altLang="zh-TW" sz="2000" dirty="0"/>
              <a:t>C4</a:t>
            </a:r>
            <a:r>
              <a:rPr lang="zh-TW" altLang="en-US" sz="2000" dirty="0"/>
              <a:t>、</a:t>
            </a:r>
            <a:r>
              <a:rPr lang="en-US" altLang="zh-TW" sz="2000" dirty="0"/>
              <a:t>C5</a:t>
            </a:r>
          </a:p>
          <a:p>
            <a:pPr lvl="1"/>
            <a:r>
              <a:rPr lang="zh-TW" altLang="en-US" sz="2000" dirty="0"/>
              <a:t>分群</a:t>
            </a:r>
            <a:endParaRPr lang="en-US" altLang="zh-TW" sz="2000" dirty="0"/>
          </a:p>
          <a:p>
            <a:pPr lvl="2"/>
            <a:r>
              <a:rPr lang="en-US" altLang="zh-TW" sz="2000" dirty="0" err="1"/>
              <a:t>Kmean</a:t>
            </a:r>
            <a:r>
              <a:rPr lang="zh-TW" altLang="en-US" sz="2000" dirty="0"/>
              <a:t>、</a:t>
            </a:r>
            <a:r>
              <a:rPr lang="en-US" altLang="zh-TW" sz="2000" dirty="0" err="1"/>
              <a:t>Cmean</a:t>
            </a:r>
            <a:endParaRPr lang="en-US" altLang="zh-TW" sz="2000" dirty="0"/>
          </a:p>
          <a:p>
            <a:pPr lvl="1"/>
            <a:r>
              <a:rPr lang="zh-TW" altLang="en-US" sz="2000" dirty="0"/>
              <a:t>關連</a:t>
            </a:r>
            <a:endParaRPr lang="en-US" altLang="zh-TW" sz="2000" dirty="0"/>
          </a:p>
          <a:p>
            <a:pPr lvl="2"/>
            <a:r>
              <a:rPr lang="en-US" altLang="zh-TW" sz="2000" dirty="0" err="1"/>
              <a:t>Aprori</a:t>
            </a:r>
            <a:r>
              <a:rPr lang="en-US" altLang="zh-TW" sz="2000" dirty="0"/>
              <a:t> </a:t>
            </a:r>
            <a:r>
              <a:rPr lang="zh-TW" altLang="en-US" sz="2000" dirty="0"/>
              <a:t>購物籃分析</a:t>
            </a:r>
            <a:endParaRPr lang="en-US" altLang="zh-TW" sz="2000" dirty="0"/>
          </a:p>
          <a:p>
            <a:pPr lvl="1"/>
            <a:r>
              <a:rPr lang="zh-TW" altLang="en-US" sz="2000" dirty="0"/>
              <a:t>預測</a:t>
            </a:r>
            <a:endParaRPr lang="en-US" altLang="zh-TW" sz="2000" dirty="0"/>
          </a:p>
          <a:p>
            <a:pPr lvl="2"/>
            <a:r>
              <a:rPr lang="zh-TW" altLang="en-US" sz="2000" dirty="0"/>
              <a:t>類神經網路</a:t>
            </a:r>
            <a:endParaRPr lang="en-US" altLang="zh-TW" sz="2000" dirty="0"/>
          </a:p>
          <a:p>
            <a:pPr lvl="2"/>
            <a:r>
              <a:rPr lang="zh-TW" altLang="en-US" sz="2000" dirty="0"/>
              <a:t>支援向量機</a:t>
            </a:r>
            <a:endParaRPr lang="en-US" altLang="zh-TW" sz="2000" dirty="0"/>
          </a:p>
          <a:p>
            <a:endParaRPr lang="zh-TW" altLang="en-US" dirty="0"/>
          </a:p>
        </p:txBody>
      </p:sp>
      <p:sp>
        <p:nvSpPr>
          <p:cNvPr id="4" name="標題 3"/>
          <p:cNvSpPr>
            <a:spLocks noGrp="1"/>
          </p:cNvSpPr>
          <p:nvPr>
            <p:ph type="title"/>
          </p:nvPr>
        </p:nvSpPr>
        <p:spPr/>
        <p:txBody>
          <a:bodyPr/>
          <a:lstStyle/>
          <a:p>
            <a:r>
              <a:rPr lang="zh-TW" altLang="en-US" dirty="0" smtClean="0"/>
              <a:t>在課程中所會學到的技術</a:t>
            </a:r>
            <a:endParaRPr lang="zh-TW" altLang="en-US" dirty="0"/>
          </a:p>
        </p:txBody>
      </p:sp>
    </p:spTree>
    <p:extLst>
      <p:ext uri="{BB962C8B-B14F-4D97-AF65-F5344CB8AC3E}">
        <p14:creationId xmlns:p14="http://schemas.microsoft.com/office/powerpoint/2010/main" val="354183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重要的機器學習軟體</a:t>
            </a:r>
          </a:p>
        </p:txBody>
      </p:sp>
      <p:graphicFrame>
        <p:nvGraphicFramePr>
          <p:cNvPr id="6" name="資料庫圖表 5"/>
          <p:cNvGraphicFramePr/>
          <p:nvPr>
            <p:extLst>
              <p:ext uri="{D42A27DB-BD31-4B8C-83A1-F6EECF244321}">
                <p14:modId xmlns:p14="http://schemas.microsoft.com/office/powerpoint/2010/main" val="1102984624"/>
              </p:ext>
            </p:extLst>
          </p:nvPr>
        </p:nvGraphicFramePr>
        <p:xfrm>
          <a:off x="1331640"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595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機器學習（</a:t>
            </a:r>
            <a:r>
              <a:rPr lang="en-US" altLang="zh-TW" dirty="0" smtClean="0"/>
              <a:t>Machine Learning)</a:t>
            </a:r>
            <a:endParaRPr lang="zh-TW" altLang="en-US" dirty="0"/>
          </a:p>
        </p:txBody>
      </p:sp>
      <p:sp>
        <p:nvSpPr>
          <p:cNvPr id="6" name="內容版面配置區 5"/>
          <p:cNvSpPr>
            <a:spLocks noGrp="1"/>
          </p:cNvSpPr>
          <p:nvPr>
            <p:ph sz="quarter" idx="13"/>
          </p:nvPr>
        </p:nvSpPr>
        <p:spPr>
          <a:xfrm>
            <a:off x="609600" y="1600200"/>
            <a:ext cx="8138864" cy="4114800"/>
          </a:xfrm>
        </p:spPr>
        <p:txBody>
          <a:bodyPr>
            <a:normAutofit fontScale="92500" lnSpcReduction="10000"/>
          </a:bodyPr>
          <a:lstStyle/>
          <a:p>
            <a:r>
              <a:rPr lang="zh-TW" altLang="en-US" dirty="0" smtClean="0"/>
              <a:t>讓機器具有學習能力及從資料中自動學習規則，並利用規則對新的資料進行預測。</a:t>
            </a:r>
            <a:endParaRPr lang="en-US" altLang="zh-TW" dirty="0" smtClean="0"/>
          </a:p>
          <a:p>
            <a:r>
              <a:rPr lang="zh-TW" altLang="en-US" dirty="0"/>
              <a:t>分成幾種類別</a:t>
            </a:r>
            <a:r>
              <a:rPr lang="zh-TW" altLang="en-US" dirty="0" smtClean="0"/>
              <a:t>：</a:t>
            </a:r>
            <a:endParaRPr lang="en-US" altLang="zh-TW" dirty="0" smtClean="0"/>
          </a:p>
          <a:p>
            <a:pPr lvl="1"/>
            <a:r>
              <a:rPr lang="zh-TW" altLang="en-US" dirty="0"/>
              <a:t>監督式</a:t>
            </a:r>
            <a:r>
              <a:rPr lang="zh-TW" altLang="en-US" dirty="0" smtClean="0"/>
              <a:t>學習（</a:t>
            </a:r>
            <a:r>
              <a:rPr lang="en-US" altLang="zh-TW" dirty="0" smtClean="0"/>
              <a:t>Supervised Learning</a:t>
            </a:r>
            <a:r>
              <a:rPr lang="zh-TW" altLang="en-US" dirty="0" smtClean="0"/>
              <a:t>）</a:t>
            </a:r>
            <a:endParaRPr lang="en-US" altLang="zh-TW" dirty="0" smtClean="0"/>
          </a:p>
          <a:p>
            <a:pPr lvl="2"/>
            <a:r>
              <a:rPr lang="zh-TW" altLang="en-US" dirty="0"/>
              <a:t>從訓練資料中學到或</a:t>
            </a:r>
            <a:r>
              <a:rPr lang="zh-TW" altLang="en-US" dirty="0" smtClean="0"/>
              <a:t>建立一個模型，並一此模型預測新的案例。</a:t>
            </a:r>
            <a:endParaRPr lang="en-US" altLang="zh-TW" dirty="0" smtClean="0"/>
          </a:p>
          <a:p>
            <a:pPr lvl="1"/>
            <a:r>
              <a:rPr lang="zh-TW" altLang="en-US" dirty="0"/>
              <a:t>非監督式學習</a:t>
            </a:r>
            <a:r>
              <a:rPr lang="zh-TW" altLang="en-US" dirty="0" smtClean="0"/>
              <a:t>（</a:t>
            </a:r>
            <a:r>
              <a:rPr lang="en-US" altLang="zh-TW" dirty="0" smtClean="0"/>
              <a:t>Unsupervised Learning)</a:t>
            </a:r>
          </a:p>
          <a:p>
            <a:pPr lvl="2"/>
            <a:r>
              <a:rPr lang="zh-TW" altLang="en-US" dirty="0"/>
              <a:t>對訓練資料</a:t>
            </a:r>
            <a:r>
              <a:rPr lang="zh-TW" altLang="en-US" dirty="0" smtClean="0"/>
              <a:t>中並無預期輸出。</a:t>
            </a:r>
            <a:endParaRPr lang="en-US" altLang="zh-TW" dirty="0" smtClean="0"/>
          </a:p>
          <a:p>
            <a:pPr lvl="1"/>
            <a:r>
              <a:rPr lang="zh-TW" altLang="en-US" dirty="0"/>
              <a:t>演化式</a:t>
            </a:r>
            <a:r>
              <a:rPr lang="zh-TW" altLang="en-US" dirty="0" smtClean="0"/>
              <a:t>學習（</a:t>
            </a:r>
            <a:r>
              <a:rPr lang="en-US" altLang="zh-TW" dirty="0" smtClean="0"/>
              <a:t>Evolutionary Learning)</a:t>
            </a:r>
          </a:p>
          <a:p>
            <a:pPr lvl="2"/>
            <a:r>
              <a:rPr lang="zh-TW" altLang="en-US" dirty="0"/>
              <a:t>基於模仿生物演化及行為而發展出來</a:t>
            </a:r>
            <a:r>
              <a:rPr lang="zh-TW" altLang="en-US" dirty="0" smtClean="0"/>
              <a:t>的學習演算法。</a:t>
            </a:r>
            <a:endParaRPr lang="en-US" altLang="zh-TW" dirty="0"/>
          </a:p>
          <a:p>
            <a:pPr lvl="2"/>
            <a:r>
              <a:rPr lang="zh-TW" altLang="en-US" dirty="0" smtClean="0"/>
              <a:t>基因演算法</a:t>
            </a:r>
            <a:r>
              <a:rPr lang="en-US" altLang="zh-TW" dirty="0" smtClean="0"/>
              <a:t>GA</a:t>
            </a:r>
            <a:r>
              <a:rPr lang="zh-TW" altLang="en-US" dirty="0" smtClean="0"/>
              <a:t>、粒子群演算法</a:t>
            </a:r>
            <a:r>
              <a:rPr lang="en-US" altLang="zh-TW" dirty="0" smtClean="0"/>
              <a:t>PSO</a:t>
            </a:r>
            <a:r>
              <a:rPr lang="zh-TW" altLang="en-US" dirty="0" smtClean="0"/>
              <a:t>、螞蟻演算法</a:t>
            </a:r>
            <a:r>
              <a:rPr lang="en-US" altLang="zh-TW" dirty="0" smtClean="0"/>
              <a:t>ACO</a:t>
            </a:r>
            <a:r>
              <a:rPr lang="zh-TW" altLang="en-US" dirty="0" smtClean="0"/>
              <a:t>、蜜蜂演算法</a:t>
            </a:r>
            <a:r>
              <a:rPr lang="en-US" altLang="zh-TW" dirty="0" smtClean="0"/>
              <a:t>ABC</a:t>
            </a:r>
          </a:p>
          <a:p>
            <a:pPr lvl="1"/>
            <a:r>
              <a:rPr lang="zh-TW" altLang="en-US" dirty="0"/>
              <a:t>混合式</a:t>
            </a:r>
            <a:r>
              <a:rPr lang="zh-TW" altLang="en-US" dirty="0" smtClean="0"/>
              <a:t>學習（</a:t>
            </a:r>
            <a:r>
              <a:rPr lang="en-US" altLang="zh-TW" dirty="0" smtClean="0"/>
              <a:t>Hybrid Learning)</a:t>
            </a:r>
          </a:p>
          <a:p>
            <a:pPr lvl="2"/>
            <a:r>
              <a:rPr lang="zh-TW" altLang="en-US" dirty="0"/>
              <a:t>結合多種學習法的優點，藉以提昇學習的</a:t>
            </a:r>
            <a:r>
              <a:rPr lang="zh-TW" altLang="en-US" dirty="0" smtClean="0"/>
              <a:t>效能</a:t>
            </a:r>
            <a:r>
              <a:rPr lang="en-US" altLang="zh-TW" dirty="0" smtClean="0"/>
              <a:t>(Performance)</a:t>
            </a:r>
            <a:r>
              <a:rPr lang="zh-TW" altLang="en-US" dirty="0" smtClean="0"/>
              <a:t>或效率（</a:t>
            </a:r>
            <a:r>
              <a:rPr lang="en-US" altLang="zh-TW" smtClean="0"/>
              <a:t>Efficiency)</a:t>
            </a:r>
            <a:endParaRPr lang="en-US" altLang="zh-TW" dirty="0" smtClean="0"/>
          </a:p>
          <a:p>
            <a:pPr lvl="2"/>
            <a:endParaRPr lang="zh-TW" altLang="en-US" dirty="0"/>
          </a:p>
        </p:txBody>
      </p:sp>
    </p:spTree>
    <p:extLst>
      <p:ext uri="{BB962C8B-B14F-4D97-AF65-F5344CB8AC3E}">
        <p14:creationId xmlns:p14="http://schemas.microsoft.com/office/powerpoint/2010/main" val="19196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3"/>
          </p:nvPr>
        </p:nvSpPr>
        <p:spPr/>
        <p:txBody>
          <a:bodyPr/>
          <a:lstStyle/>
          <a:p>
            <a:r>
              <a:rPr lang="en-US" altLang="zh-TW" dirty="0" err="1" smtClean="0"/>
              <a:t>Lindoff</a:t>
            </a:r>
            <a:r>
              <a:rPr lang="en-US" altLang="zh-TW" dirty="0" smtClean="0"/>
              <a:t>(1997)</a:t>
            </a:r>
          </a:p>
          <a:p>
            <a:r>
              <a:rPr lang="zh-TW" altLang="en-US" dirty="0"/>
              <a:t>為了要發現出有意義的模型或</a:t>
            </a:r>
            <a:r>
              <a:rPr lang="zh-TW" altLang="en-US" dirty="0" smtClean="0"/>
              <a:t>規則（</a:t>
            </a:r>
            <a:r>
              <a:rPr lang="en-US" altLang="zh-TW" dirty="0" smtClean="0"/>
              <a:t>rule)</a:t>
            </a:r>
            <a:r>
              <a:rPr lang="zh-TW" altLang="en-US" dirty="0" smtClean="0"/>
              <a:t>，必須從大量資料之中以自動或半自動的方式來探索和分析資料。</a:t>
            </a:r>
            <a:endParaRPr lang="zh-TW" altLang="en-US" dirty="0"/>
          </a:p>
        </p:txBody>
      </p:sp>
      <p:sp>
        <p:nvSpPr>
          <p:cNvPr id="3" name="內容版面配置區 2"/>
          <p:cNvSpPr>
            <a:spLocks noGrp="1"/>
          </p:cNvSpPr>
          <p:nvPr>
            <p:ph sz="quarter" idx="14"/>
          </p:nvPr>
        </p:nvSpPr>
        <p:spPr/>
        <p:txBody>
          <a:bodyPr/>
          <a:lstStyle/>
          <a:p>
            <a:endParaRPr lang="zh-TW" altLang="en-US"/>
          </a:p>
        </p:txBody>
      </p:sp>
      <p:sp>
        <p:nvSpPr>
          <p:cNvPr id="4" name="標題 3"/>
          <p:cNvSpPr>
            <a:spLocks noGrp="1"/>
          </p:cNvSpPr>
          <p:nvPr>
            <p:ph type="title"/>
          </p:nvPr>
        </p:nvSpPr>
        <p:spPr/>
        <p:txBody>
          <a:bodyPr/>
          <a:lstStyle/>
          <a:p>
            <a:r>
              <a:rPr lang="zh-TW" altLang="en-US" dirty="0" smtClean="0"/>
              <a:t>資料探勘（</a:t>
            </a:r>
            <a:r>
              <a:rPr lang="en-US" altLang="zh-TW" dirty="0" smtClean="0"/>
              <a:t>Data Mining)</a:t>
            </a:r>
            <a:endParaRPr lang="zh-TW" altLang="en-US" dirty="0"/>
          </a:p>
        </p:txBody>
      </p:sp>
    </p:spTree>
    <p:extLst>
      <p:ext uri="{BB962C8B-B14F-4D97-AF65-F5344CB8AC3E}">
        <p14:creationId xmlns:p14="http://schemas.microsoft.com/office/powerpoint/2010/main" val="172997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常用的資料探勘方法可以分為</a:t>
            </a:r>
            <a:endParaRPr lang="zh-TW" altLang="en-US" dirty="0"/>
          </a:p>
        </p:txBody>
      </p:sp>
      <p:sp>
        <p:nvSpPr>
          <p:cNvPr id="6" name="內容版面配置區 5"/>
          <p:cNvSpPr>
            <a:spLocks noGrp="1"/>
          </p:cNvSpPr>
          <p:nvPr>
            <p:ph sz="quarter" idx="13"/>
          </p:nvPr>
        </p:nvSpPr>
        <p:spPr/>
        <p:txBody>
          <a:bodyPr>
            <a:normAutofit lnSpcReduction="10000"/>
          </a:bodyPr>
          <a:lstStyle/>
          <a:p>
            <a:r>
              <a:rPr lang="zh-TW" altLang="en-US" dirty="0" smtClean="0"/>
              <a:t>分類（</a:t>
            </a:r>
            <a:r>
              <a:rPr lang="en-US" altLang="zh-TW" dirty="0" smtClean="0"/>
              <a:t>Classification)   </a:t>
            </a:r>
            <a:r>
              <a:rPr lang="zh-TW" altLang="en-US" u="sng" dirty="0" smtClean="0">
                <a:solidFill>
                  <a:srgbClr val="FFFF00"/>
                </a:solidFill>
              </a:rPr>
              <a:t>監督式學習演算法</a:t>
            </a:r>
            <a:endParaRPr lang="en-US" altLang="zh-TW" u="sng" dirty="0" smtClean="0">
              <a:solidFill>
                <a:srgbClr val="FFFF00"/>
              </a:solidFill>
            </a:endParaRPr>
          </a:p>
          <a:p>
            <a:pPr lvl="1"/>
            <a:r>
              <a:rPr lang="en-US" altLang="zh-TW" dirty="0" smtClean="0"/>
              <a:t>Decision Tree	</a:t>
            </a:r>
            <a:r>
              <a:rPr lang="en-US" altLang="zh-TW" dirty="0" err="1" smtClean="0">
                <a:solidFill>
                  <a:srgbClr val="FFFF00"/>
                </a:solidFill>
              </a:rPr>
              <a:t>rpart</a:t>
            </a:r>
            <a:r>
              <a:rPr lang="zh-TW" altLang="en-US" dirty="0" smtClean="0">
                <a:solidFill>
                  <a:srgbClr val="FFFF00"/>
                </a:solidFill>
              </a:rPr>
              <a:t>、</a:t>
            </a:r>
            <a:r>
              <a:rPr lang="en-US" altLang="zh-TW" dirty="0" smtClean="0">
                <a:solidFill>
                  <a:srgbClr val="FFFF00"/>
                </a:solidFill>
              </a:rPr>
              <a:t>C50</a:t>
            </a:r>
          </a:p>
          <a:p>
            <a:pPr lvl="1"/>
            <a:r>
              <a:rPr lang="zh-TW" altLang="en-US" dirty="0"/>
              <a:t>支持向量</a:t>
            </a:r>
            <a:r>
              <a:rPr lang="zh-TW" altLang="en-US" dirty="0" smtClean="0"/>
              <a:t>機</a:t>
            </a:r>
            <a:r>
              <a:rPr lang="en-US" altLang="zh-TW" dirty="0" smtClean="0"/>
              <a:t>(Support Vector Machine)	</a:t>
            </a:r>
            <a:r>
              <a:rPr lang="en-US" altLang="zh-TW" dirty="0" smtClean="0">
                <a:solidFill>
                  <a:srgbClr val="FFFF00"/>
                </a:solidFill>
              </a:rPr>
              <a:t>e1071</a:t>
            </a:r>
          </a:p>
          <a:p>
            <a:pPr lvl="1"/>
            <a:r>
              <a:rPr lang="zh-TW" altLang="en-US" dirty="0"/>
              <a:t>類神經</a:t>
            </a:r>
            <a:r>
              <a:rPr lang="zh-TW" altLang="en-US" dirty="0" smtClean="0"/>
              <a:t>網路（</a:t>
            </a:r>
            <a:r>
              <a:rPr lang="en-US" altLang="zh-TW" dirty="0" smtClean="0"/>
              <a:t>Artificial Neural Network</a:t>
            </a:r>
            <a:r>
              <a:rPr lang="zh-TW" altLang="en-US" dirty="0" smtClean="0"/>
              <a:t>）</a:t>
            </a:r>
            <a:r>
              <a:rPr lang="en-US" altLang="zh-TW" dirty="0" smtClean="0"/>
              <a:t>	</a:t>
            </a:r>
            <a:r>
              <a:rPr lang="en-US" altLang="zh-TW" dirty="0" err="1" smtClean="0">
                <a:solidFill>
                  <a:srgbClr val="FFFF00"/>
                </a:solidFill>
              </a:rPr>
              <a:t>neuralnet</a:t>
            </a:r>
            <a:endParaRPr lang="en-US" altLang="zh-TW" dirty="0" smtClean="0">
              <a:solidFill>
                <a:srgbClr val="FFFF00"/>
              </a:solidFill>
            </a:endParaRPr>
          </a:p>
          <a:p>
            <a:pPr lvl="1"/>
            <a:r>
              <a:rPr lang="zh-TW" altLang="en-US" dirty="0"/>
              <a:t>組合</a:t>
            </a:r>
            <a:r>
              <a:rPr lang="zh-TW" altLang="en-US" dirty="0" smtClean="0"/>
              <a:t>方法</a:t>
            </a:r>
            <a:r>
              <a:rPr lang="en-US" altLang="zh-TW" dirty="0" smtClean="0"/>
              <a:t>		</a:t>
            </a:r>
            <a:r>
              <a:rPr lang="en-US" altLang="zh-TW" dirty="0" err="1" smtClean="0">
                <a:solidFill>
                  <a:srgbClr val="FFFF00"/>
                </a:solidFill>
              </a:rPr>
              <a:t>randomForest</a:t>
            </a:r>
            <a:r>
              <a:rPr lang="zh-TW" altLang="en-US" dirty="0" smtClean="0">
                <a:solidFill>
                  <a:srgbClr val="FFFF00"/>
                </a:solidFill>
              </a:rPr>
              <a:t>、</a:t>
            </a:r>
            <a:r>
              <a:rPr lang="en-US" altLang="zh-TW" dirty="0" err="1" smtClean="0">
                <a:solidFill>
                  <a:srgbClr val="FFFF00"/>
                </a:solidFill>
              </a:rPr>
              <a:t>adabag</a:t>
            </a:r>
            <a:endParaRPr lang="en-US" altLang="zh-TW" dirty="0" smtClean="0">
              <a:solidFill>
                <a:srgbClr val="FFFF00"/>
              </a:solidFill>
            </a:endParaRPr>
          </a:p>
          <a:p>
            <a:r>
              <a:rPr lang="zh-TW" altLang="en-US" dirty="0" smtClean="0"/>
              <a:t>分群（</a:t>
            </a:r>
            <a:r>
              <a:rPr lang="en-US" altLang="zh-TW" dirty="0"/>
              <a:t>C</a:t>
            </a:r>
            <a:r>
              <a:rPr lang="en-US" altLang="zh-TW" dirty="0" smtClean="0"/>
              <a:t>lustering)</a:t>
            </a:r>
            <a:r>
              <a:rPr lang="zh-TW" altLang="en-US" dirty="0" smtClean="0"/>
              <a:t>   </a:t>
            </a:r>
            <a:r>
              <a:rPr lang="zh-TW" altLang="en-US" u="sng" dirty="0" smtClean="0">
                <a:solidFill>
                  <a:srgbClr val="FFFF00"/>
                </a:solidFill>
              </a:rPr>
              <a:t>非監督式學習演算法</a:t>
            </a:r>
            <a:endParaRPr lang="en-US" altLang="zh-TW" u="sng" dirty="0" smtClean="0">
              <a:solidFill>
                <a:srgbClr val="FFFF00"/>
              </a:solidFill>
            </a:endParaRPr>
          </a:p>
          <a:p>
            <a:pPr lvl="1"/>
            <a:r>
              <a:rPr lang="en-US" altLang="zh-TW" dirty="0" smtClean="0"/>
              <a:t>K</a:t>
            </a:r>
            <a:r>
              <a:rPr lang="zh-TW" altLang="en-US" dirty="0" smtClean="0"/>
              <a:t> </a:t>
            </a:r>
            <a:r>
              <a:rPr lang="en-US" altLang="zh-TW" dirty="0" smtClean="0"/>
              <a:t>Means</a:t>
            </a:r>
            <a:r>
              <a:rPr lang="zh-TW" altLang="en-US" dirty="0" smtClean="0"/>
              <a:t>、</a:t>
            </a:r>
            <a:r>
              <a:rPr lang="en-US" altLang="zh-TW" dirty="0" smtClean="0"/>
              <a:t>Fuzzy C Means</a:t>
            </a:r>
          </a:p>
          <a:p>
            <a:r>
              <a:rPr lang="zh-TW" altLang="en-US" dirty="0"/>
              <a:t>關連性規則</a:t>
            </a:r>
            <a:r>
              <a:rPr lang="zh-TW" altLang="en-US" dirty="0" smtClean="0"/>
              <a:t>（</a:t>
            </a:r>
            <a:r>
              <a:rPr lang="en-US" altLang="zh-TW" dirty="0" smtClean="0"/>
              <a:t>Association Rule)</a:t>
            </a:r>
          </a:p>
          <a:p>
            <a:pPr lvl="1"/>
            <a:r>
              <a:rPr lang="en-US" altLang="zh-TW" dirty="0" err="1" smtClean="0">
                <a:solidFill>
                  <a:srgbClr val="FFFF00"/>
                </a:solidFill>
              </a:rPr>
              <a:t>arules</a:t>
            </a:r>
            <a:endParaRPr lang="en-US" altLang="zh-TW" dirty="0" smtClean="0">
              <a:solidFill>
                <a:srgbClr val="FFFF00"/>
              </a:solidFill>
            </a:endParaRPr>
          </a:p>
          <a:p>
            <a:r>
              <a:rPr lang="zh-TW" altLang="en-US" dirty="0"/>
              <a:t>社群網路</a:t>
            </a:r>
            <a:r>
              <a:rPr lang="zh-TW" altLang="en-US" dirty="0" smtClean="0"/>
              <a:t>分析（</a:t>
            </a:r>
            <a:r>
              <a:rPr lang="en-US" altLang="zh-TW" dirty="0" smtClean="0"/>
              <a:t>Social Network Analysis)  (</a:t>
            </a:r>
            <a:r>
              <a:rPr lang="zh-TW" altLang="en-US" dirty="0"/>
              <a:t>外部</a:t>
            </a:r>
            <a:r>
              <a:rPr lang="zh-TW" altLang="en-US" dirty="0" smtClean="0"/>
              <a:t>資料分析）</a:t>
            </a:r>
            <a:endParaRPr lang="en-US" altLang="zh-TW" dirty="0" smtClean="0"/>
          </a:p>
          <a:p>
            <a:pPr lvl="1"/>
            <a:r>
              <a:rPr lang="en-US" altLang="zh-TW" dirty="0" err="1" smtClean="0">
                <a:solidFill>
                  <a:srgbClr val="FFFF00"/>
                </a:solidFill>
              </a:rPr>
              <a:t>Rfacebook</a:t>
            </a:r>
            <a:r>
              <a:rPr lang="zh-TW" altLang="en-US" dirty="0" smtClean="0">
                <a:solidFill>
                  <a:srgbClr val="FFFF00"/>
                </a:solidFill>
              </a:rPr>
              <a:t>、</a:t>
            </a:r>
            <a:r>
              <a:rPr lang="en-US" altLang="zh-TW" dirty="0" err="1" smtClean="0">
                <a:solidFill>
                  <a:srgbClr val="FFFF00"/>
                </a:solidFill>
              </a:rPr>
              <a:t>wordcloud</a:t>
            </a:r>
            <a:endParaRPr lang="en-US" altLang="zh-TW" dirty="0" smtClean="0">
              <a:solidFill>
                <a:srgbClr val="FFFF00"/>
              </a:solidFill>
            </a:endParaRPr>
          </a:p>
          <a:p>
            <a:pPr lvl="1"/>
            <a:endParaRPr lang="zh-TW" altLang="en-US" dirty="0"/>
          </a:p>
        </p:txBody>
      </p:sp>
    </p:spTree>
    <p:extLst>
      <p:ext uri="{BB962C8B-B14F-4D97-AF65-F5344CB8AC3E}">
        <p14:creationId xmlns:p14="http://schemas.microsoft.com/office/powerpoint/2010/main" val="1675026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56"/>
            <a:ext cx="7924800" cy="763548"/>
          </a:xfrm>
        </p:spPr>
        <p:txBody>
          <a:bodyPr/>
          <a:lstStyle/>
          <a:p>
            <a:r>
              <a:rPr lang="zh-TW" altLang="en-US" dirty="0"/>
              <a:t>教學</a:t>
            </a:r>
            <a:r>
              <a:rPr lang="zh-TW" altLang="en-US" dirty="0" smtClean="0"/>
              <a:t>網站  </a:t>
            </a:r>
            <a:r>
              <a:rPr lang="en-US" altLang="zh-TW" dirty="0" smtClean="0"/>
              <a:t>ALL</a:t>
            </a:r>
            <a:r>
              <a:rPr lang="zh-TW" altLang="en-US" dirty="0" smtClean="0"/>
              <a:t> </a:t>
            </a:r>
            <a:r>
              <a:rPr lang="en-US" altLang="zh-TW" dirty="0" smtClean="0"/>
              <a:t>YOU</a:t>
            </a:r>
            <a:r>
              <a:rPr lang="zh-TW" altLang="en-US" dirty="0" smtClean="0"/>
              <a:t> </a:t>
            </a:r>
            <a:r>
              <a:rPr lang="en-US" altLang="zh-TW" dirty="0" smtClean="0"/>
              <a:t>CAN</a:t>
            </a:r>
            <a:r>
              <a:rPr lang="zh-TW" altLang="en-US" dirty="0" smtClean="0"/>
              <a:t> </a:t>
            </a:r>
            <a:r>
              <a:rPr lang="en-US" altLang="zh-TW" dirty="0" smtClean="0"/>
              <a:t>EAT</a:t>
            </a:r>
            <a:endParaRPr lang="zh-TW" altLang="en-US" dirty="0"/>
          </a:p>
        </p:txBody>
      </p:sp>
      <p:sp>
        <p:nvSpPr>
          <p:cNvPr id="3" name="內容版面配置區 2"/>
          <p:cNvSpPr>
            <a:spLocks noGrp="1"/>
          </p:cNvSpPr>
          <p:nvPr>
            <p:ph sz="quarter" idx="13"/>
          </p:nvPr>
        </p:nvSpPr>
        <p:spPr>
          <a:xfrm>
            <a:off x="251520" y="692696"/>
            <a:ext cx="8640960" cy="4114800"/>
          </a:xfrm>
        </p:spPr>
        <p:txBody>
          <a:bodyPr/>
          <a:lstStyle/>
          <a:p>
            <a:r>
              <a:rPr lang="en-US" altLang="zh-TW" sz="2800" dirty="0"/>
              <a:t>http://</a:t>
            </a:r>
            <a:r>
              <a:rPr lang="en-US" altLang="zh-TW" sz="2800" dirty="0" smtClean="0"/>
              <a:t>mcdm.ntcu.edu.tw/profchwu/course/ml/</a:t>
            </a:r>
            <a:endParaRPr lang="en-US" altLang="zh-TW" sz="2800" dirty="0"/>
          </a:p>
          <a:p>
            <a:endParaRPr lang="zh-TW" altLang="en-US" dirty="0"/>
          </a:p>
        </p:txBody>
      </p:sp>
      <p:pic>
        <p:nvPicPr>
          <p:cNvPr id="3075" name="Picture 3" descr="C:\Users\Apple\Documents\oCam\擷取_2015_09_17_13_22_57_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61844"/>
            <a:ext cx="5093643" cy="5342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5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3"/>
          <p:cNvSpPr>
            <a:spLocks noGrp="1"/>
          </p:cNvSpPr>
          <p:nvPr>
            <p:ph type="subTitle" idx="1"/>
          </p:nvPr>
        </p:nvSpPr>
        <p:spPr/>
        <p:txBody>
          <a:bodyPr/>
          <a:lstStyle/>
          <a:p>
            <a:endParaRPr lang="zh-TW" altLang="en-US"/>
          </a:p>
        </p:txBody>
      </p:sp>
      <p:sp>
        <p:nvSpPr>
          <p:cNvPr id="2" name="標題 1"/>
          <p:cNvSpPr>
            <a:spLocks noGrp="1"/>
          </p:cNvSpPr>
          <p:nvPr>
            <p:ph type="ctrTitle"/>
          </p:nvPr>
        </p:nvSpPr>
        <p:spPr/>
        <p:txBody>
          <a:bodyPr/>
          <a:lstStyle/>
          <a:p>
            <a:r>
              <a:rPr lang="zh-TW" altLang="en-US" dirty="0" smtClean="0"/>
              <a:t>上課方式</a:t>
            </a:r>
            <a:endParaRPr lang="zh-TW" altLang="en-US" dirty="0"/>
          </a:p>
        </p:txBody>
      </p:sp>
    </p:spTree>
    <p:extLst>
      <p:ext uri="{BB962C8B-B14F-4D97-AF65-F5344CB8AC3E}">
        <p14:creationId xmlns:p14="http://schemas.microsoft.com/office/powerpoint/2010/main" val="224861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16632"/>
            <a:ext cx="7924800" cy="1143000"/>
          </a:xfrm>
        </p:spPr>
        <p:txBody>
          <a:bodyPr/>
          <a:lstStyle/>
          <a:p>
            <a:r>
              <a:rPr lang="zh-TW" altLang="en-US" dirty="0" smtClean="0"/>
              <a:t>上課方式</a:t>
            </a:r>
            <a:endParaRPr lang="zh-TW" altLang="en-US" dirty="0"/>
          </a:p>
        </p:txBody>
      </p:sp>
      <p:sp>
        <p:nvSpPr>
          <p:cNvPr id="3" name="內容版面配置區 2"/>
          <p:cNvSpPr>
            <a:spLocks noGrp="1"/>
          </p:cNvSpPr>
          <p:nvPr>
            <p:ph sz="quarter" idx="13"/>
          </p:nvPr>
        </p:nvSpPr>
        <p:spPr>
          <a:xfrm>
            <a:off x="611560" y="1340768"/>
            <a:ext cx="7924800" cy="4637112"/>
          </a:xfrm>
        </p:spPr>
        <p:txBody>
          <a:bodyPr>
            <a:normAutofit/>
          </a:bodyPr>
          <a:lstStyle/>
          <a:p>
            <a:r>
              <a:rPr lang="zh-TW" altLang="en-US" sz="2400" dirty="0" smtClean="0"/>
              <a:t>上課講解</a:t>
            </a:r>
            <a:endParaRPr lang="en-US" altLang="zh-TW" sz="2400" dirty="0" smtClean="0"/>
          </a:p>
          <a:p>
            <a:r>
              <a:rPr lang="zh-TW" altLang="en-US" sz="2400" dirty="0" smtClean="0">
                <a:effectLst>
                  <a:outerShdw blurRad="38100" dist="38100" dir="2700000" algn="tl">
                    <a:srgbClr val="000000">
                      <a:alpha val="43137"/>
                    </a:srgbClr>
                  </a:outerShdw>
                </a:effectLst>
              </a:rPr>
              <a:t>平時</a:t>
            </a:r>
            <a:endParaRPr lang="en-US" altLang="zh-TW" sz="2400" dirty="0" smtClean="0">
              <a:effectLst>
                <a:outerShdw blurRad="38100" dist="38100" dir="2700000" algn="tl">
                  <a:srgbClr val="000000">
                    <a:alpha val="43137"/>
                  </a:srgbClr>
                </a:outerShdw>
              </a:effectLst>
            </a:endParaRPr>
          </a:p>
          <a:p>
            <a:pPr lvl="1"/>
            <a:r>
              <a:rPr lang="zh-TW" altLang="en-US" sz="2400" dirty="0" smtClean="0"/>
              <a:t>實做課程</a:t>
            </a:r>
            <a:endParaRPr lang="en-US" altLang="zh-TW" sz="2400" dirty="0" smtClean="0"/>
          </a:p>
          <a:p>
            <a:pPr lvl="2"/>
            <a:r>
              <a:rPr lang="zh-TW" altLang="en-US" sz="2400" dirty="0" smtClean="0"/>
              <a:t>資料分析與報告</a:t>
            </a:r>
            <a:endParaRPr lang="en-US" altLang="zh-TW" sz="2400" dirty="0" smtClean="0"/>
          </a:p>
          <a:p>
            <a:pPr lvl="1"/>
            <a:r>
              <a:rPr lang="zh-TW" altLang="en-US" sz="2400" dirty="0" smtClean="0"/>
              <a:t>分組討論與口頭報告</a:t>
            </a:r>
            <a:endParaRPr lang="en-US" altLang="zh-TW" sz="2400" dirty="0" smtClean="0"/>
          </a:p>
          <a:p>
            <a:pPr lvl="1"/>
            <a:r>
              <a:rPr lang="zh-TW" altLang="en-US" sz="2400" dirty="0"/>
              <a:t>學習</a:t>
            </a:r>
            <a:r>
              <a:rPr lang="zh-TW" altLang="en-US" sz="2400" dirty="0" smtClean="0"/>
              <a:t>單</a:t>
            </a:r>
            <a:endParaRPr lang="en-US" altLang="zh-TW" sz="2400" dirty="0" smtClean="0"/>
          </a:p>
          <a:p>
            <a:pPr lvl="1"/>
            <a:r>
              <a:rPr lang="zh-TW" altLang="en-US" sz="2400" dirty="0"/>
              <a:t>論文報告</a:t>
            </a:r>
            <a:endParaRPr lang="en-US" altLang="zh-TW" sz="2400" dirty="0" smtClean="0"/>
          </a:p>
          <a:p>
            <a:r>
              <a:rPr lang="zh-TW" altLang="en-US" sz="2400" dirty="0" smtClean="0"/>
              <a:t>期中、期末專題</a:t>
            </a:r>
            <a:endParaRPr lang="en-US" altLang="zh-TW" sz="2400" dirty="0" smtClean="0"/>
          </a:p>
          <a:p>
            <a:pPr lvl="1"/>
            <a:r>
              <a:rPr lang="zh-TW" altLang="en-US" sz="1800" dirty="0" smtClean="0"/>
              <a:t>問卷設計、資料蒐集、統計分析</a:t>
            </a:r>
            <a:endParaRPr lang="en-US" altLang="zh-TW" sz="1800" dirty="0" smtClean="0"/>
          </a:p>
          <a:p>
            <a:pPr lvl="1"/>
            <a:endParaRPr lang="en-US" altLang="zh-TW" dirty="0" smtClean="0"/>
          </a:p>
          <a:p>
            <a:pPr lvl="1"/>
            <a:endParaRPr lang="en-US" altLang="zh-TW" dirty="0" smtClean="0"/>
          </a:p>
          <a:p>
            <a:pPr lvl="1"/>
            <a:endParaRPr lang="zh-TW" altLang="en-US" dirty="0"/>
          </a:p>
        </p:txBody>
      </p:sp>
    </p:spTree>
    <p:extLst>
      <p:ext uri="{BB962C8B-B14F-4D97-AF65-F5344CB8AC3E}">
        <p14:creationId xmlns:p14="http://schemas.microsoft.com/office/powerpoint/2010/main" val="351769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endParaRPr lang="zh-TW" altLang="en-US"/>
          </a:p>
        </p:txBody>
      </p:sp>
      <p:sp>
        <p:nvSpPr>
          <p:cNvPr id="4" name="標題 3"/>
          <p:cNvSpPr>
            <a:spLocks noGrp="1"/>
          </p:cNvSpPr>
          <p:nvPr>
            <p:ph type="ctrTitle"/>
          </p:nvPr>
        </p:nvSpPr>
        <p:spPr/>
        <p:txBody>
          <a:bodyPr/>
          <a:lstStyle/>
          <a:p>
            <a:r>
              <a:rPr lang="zh-TW" altLang="en-US" dirty="0" smtClean="0"/>
              <a:t>我要怎樣才能</a:t>
            </a:r>
            <a:r>
              <a:rPr lang="en-US" altLang="zh-TW" dirty="0" smtClean="0"/>
              <a:t>PASS</a:t>
            </a:r>
            <a:r>
              <a:rPr lang="zh-TW" altLang="en-US" dirty="0" smtClean="0"/>
              <a:t>？</a:t>
            </a:r>
            <a:endParaRPr lang="zh-TW" altLang="en-US" dirty="0"/>
          </a:p>
        </p:txBody>
      </p:sp>
    </p:spTree>
    <p:extLst>
      <p:ext uri="{BB962C8B-B14F-4D97-AF65-F5344CB8AC3E}">
        <p14:creationId xmlns:p14="http://schemas.microsoft.com/office/powerpoint/2010/main" val="366487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評量方式</a:t>
            </a:r>
            <a:endParaRPr lang="zh-TW" altLang="en-US" dirty="0"/>
          </a:p>
        </p:txBody>
      </p:sp>
      <p:sp>
        <p:nvSpPr>
          <p:cNvPr id="3" name="內容版面配置區 2"/>
          <p:cNvSpPr>
            <a:spLocks noGrp="1"/>
          </p:cNvSpPr>
          <p:nvPr>
            <p:ph sz="quarter" idx="13"/>
          </p:nvPr>
        </p:nvSpPr>
        <p:spPr/>
        <p:txBody>
          <a:bodyPr/>
          <a:lstStyle/>
          <a:p>
            <a:r>
              <a:rPr lang="zh-TW" altLang="en-US" sz="2000" dirty="0" smtClean="0"/>
              <a:t>平時成績 </a:t>
            </a:r>
            <a:r>
              <a:rPr lang="en-US" altLang="zh-TW" sz="2000" dirty="0" smtClean="0"/>
              <a:t>40%</a:t>
            </a:r>
          </a:p>
          <a:p>
            <a:pPr lvl="1"/>
            <a:r>
              <a:rPr lang="zh-TW" altLang="en-US" sz="2000" dirty="0" smtClean="0"/>
              <a:t>出席</a:t>
            </a:r>
            <a:endParaRPr lang="en-US" altLang="zh-TW" sz="2000" dirty="0" smtClean="0"/>
          </a:p>
          <a:p>
            <a:pPr lvl="1"/>
            <a:r>
              <a:rPr lang="zh-TW" altLang="en-US" sz="2000" dirty="0"/>
              <a:t>學習</a:t>
            </a:r>
            <a:r>
              <a:rPr lang="zh-TW" altLang="en-US" sz="2000" dirty="0" smtClean="0"/>
              <a:t>單</a:t>
            </a:r>
            <a:endParaRPr lang="en-US" altLang="zh-TW" sz="2000" dirty="0" smtClean="0"/>
          </a:p>
          <a:p>
            <a:pPr lvl="1"/>
            <a:r>
              <a:rPr lang="zh-TW" altLang="en-US" sz="2000" dirty="0" smtClean="0"/>
              <a:t>作業</a:t>
            </a:r>
            <a:endParaRPr lang="en-US" altLang="zh-TW" sz="2000" dirty="0" smtClean="0"/>
          </a:p>
          <a:p>
            <a:pPr lvl="1"/>
            <a:r>
              <a:rPr lang="zh-TW" altLang="en-US" sz="2000" dirty="0"/>
              <a:t>論文報告</a:t>
            </a:r>
            <a:endParaRPr lang="en-US" altLang="zh-TW" sz="2000" dirty="0" smtClean="0"/>
          </a:p>
          <a:p>
            <a:r>
              <a:rPr lang="zh-TW" altLang="en-US" sz="2000" dirty="0" smtClean="0"/>
              <a:t>期中專題  </a:t>
            </a:r>
            <a:r>
              <a:rPr lang="en-US" altLang="zh-TW" sz="2000" dirty="0" smtClean="0"/>
              <a:t>30%</a:t>
            </a:r>
          </a:p>
          <a:p>
            <a:r>
              <a:rPr lang="zh-TW" altLang="en-US" sz="2000" dirty="0" smtClean="0"/>
              <a:t>期末專題  </a:t>
            </a:r>
            <a:r>
              <a:rPr lang="en-US" altLang="zh-TW" sz="2000" dirty="0" smtClean="0"/>
              <a:t>40%</a:t>
            </a:r>
          </a:p>
          <a:p>
            <a:pPr lvl="1"/>
            <a:endParaRPr lang="en-US" altLang="zh-TW" dirty="0"/>
          </a:p>
          <a:p>
            <a:pPr lvl="1"/>
            <a:endParaRPr lang="zh-TW" altLang="en-US" dirty="0"/>
          </a:p>
        </p:txBody>
      </p:sp>
    </p:spTree>
    <p:extLst>
      <p:ext uri="{BB962C8B-B14F-4D97-AF65-F5344CB8AC3E}">
        <p14:creationId xmlns:p14="http://schemas.microsoft.com/office/powerpoint/2010/main" val="34872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9293" y="0"/>
            <a:ext cx="7924800" cy="1143000"/>
          </a:xfrm>
        </p:spPr>
        <p:txBody>
          <a:bodyPr/>
          <a:lstStyle/>
          <a:p>
            <a:r>
              <a:rPr lang="zh-TW" altLang="en-US" dirty="0" smtClean="0"/>
              <a:t>教科書</a:t>
            </a:r>
            <a:endParaRPr lang="zh-TW" altLang="en-US" dirty="0"/>
          </a:p>
        </p:txBody>
      </p:sp>
      <p:sp>
        <p:nvSpPr>
          <p:cNvPr id="4" name="文字方塊 3"/>
          <p:cNvSpPr txBox="1"/>
          <p:nvPr/>
        </p:nvSpPr>
        <p:spPr>
          <a:xfrm>
            <a:off x="683567" y="1162340"/>
            <a:ext cx="6428363" cy="369332"/>
          </a:xfrm>
          <a:prstGeom prst="rect">
            <a:avLst/>
          </a:prstGeom>
          <a:noFill/>
        </p:spPr>
        <p:txBody>
          <a:bodyPr wrap="none" rtlCol="0">
            <a:spAutoFit/>
          </a:bodyPr>
          <a:lstStyle/>
          <a:p>
            <a:r>
              <a:rPr lang="zh-CN" altLang="en-US" dirty="0" smtClean="0"/>
              <a:t>黄</a:t>
            </a:r>
            <a:r>
              <a:rPr lang="zh-CN" altLang="en-US" dirty="0"/>
              <a:t>文</a:t>
            </a:r>
            <a:r>
              <a:rPr lang="en-US" altLang="zh-CN" dirty="0"/>
              <a:t>, </a:t>
            </a:r>
            <a:r>
              <a:rPr lang="zh-CN" altLang="en-US" dirty="0" smtClean="0"/>
              <a:t>王正林</a:t>
            </a:r>
            <a:r>
              <a:rPr lang="zh-TW" altLang="en-US" dirty="0" smtClean="0"/>
              <a:t>，「</a:t>
            </a:r>
            <a:r>
              <a:rPr lang="zh-TW" altLang="en-US" dirty="0"/>
              <a:t>利用</a:t>
            </a:r>
            <a:r>
              <a:rPr lang="en-US" altLang="zh-TW" dirty="0"/>
              <a:t>R</a:t>
            </a:r>
            <a:r>
              <a:rPr lang="zh-TW" altLang="en-US" dirty="0"/>
              <a:t>語言打通大數據的經脈」</a:t>
            </a:r>
            <a:r>
              <a:rPr lang="zh-TW" altLang="en-US" dirty="0" smtClean="0"/>
              <a:t>，佳魁資訊。</a:t>
            </a:r>
            <a:endParaRPr lang="zh-TW" altLang="en-US" dirty="0"/>
          </a:p>
        </p:txBody>
      </p:sp>
      <p:sp>
        <p:nvSpPr>
          <p:cNvPr id="3" name="內容版面配置區 2"/>
          <p:cNvSpPr>
            <a:spLocks noGrp="1"/>
          </p:cNvSpPr>
          <p:nvPr>
            <p:ph sz="quarter" idx="13"/>
          </p:nvPr>
        </p:nvSpPr>
        <p:spPr/>
        <p:txBody>
          <a:bodyPr/>
          <a:lstStyle/>
          <a:p>
            <a:endParaRPr lang="zh-TW" altLang="en-US"/>
          </a:p>
        </p:txBody>
      </p:sp>
      <p:pic>
        <p:nvPicPr>
          <p:cNvPr id="6146" name="Picture 2" descr="利用R語言打通大數據的經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132856"/>
            <a:ext cx="33147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837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9293" y="0"/>
            <a:ext cx="7924800" cy="1143000"/>
          </a:xfrm>
        </p:spPr>
        <p:txBody>
          <a:bodyPr/>
          <a:lstStyle/>
          <a:p>
            <a:r>
              <a:rPr lang="zh-TW" altLang="en-US" dirty="0" smtClean="0"/>
              <a:t>教科書（參考書）</a:t>
            </a:r>
            <a:endParaRPr lang="zh-TW" altLang="en-US" dirty="0"/>
          </a:p>
        </p:txBody>
      </p:sp>
      <p:sp>
        <p:nvSpPr>
          <p:cNvPr id="4" name="文字方塊 3"/>
          <p:cNvSpPr txBox="1"/>
          <p:nvPr/>
        </p:nvSpPr>
        <p:spPr>
          <a:xfrm>
            <a:off x="683567" y="1162340"/>
            <a:ext cx="8400056" cy="369332"/>
          </a:xfrm>
          <a:prstGeom prst="rect">
            <a:avLst/>
          </a:prstGeom>
          <a:noFill/>
        </p:spPr>
        <p:txBody>
          <a:bodyPr wrap="none" rtlCol="0">
            <a:spAutoFit/>
          </a:bodyPr>
          <a:lstStyle/>
          <a:p>
            <a:r>
              <a:rPr lang="zh-TW" altLang="en-US" dirty="0" smtClean="0"/>
              <a:t>李仁鐘</a:t>
            </a:r>
            <a:r>
              <a:rPr lang="zh-TW" altLang="en-US" dirty="0"/>
              <a:t>，「應用</a:t>
            </a:r>
            <a:r>
              <a:rPr lang="en-US" altLang="zh-TW" dirty="0"/>
              <a:t>R</a:t>
            </a:r>
            <a:r>
              <a:rPr lang="zh-TW" altLang="en-US" dirty="0"/>
              <a:t>語言於資料分析：從機器學習、資料探勘到巨量資料」</a:t>
            </a:r>
            <a:r>
              <a:rPr lang="zh-TW" altLang="en-US" dirty="0" smtClean="0"/>
              <a:t>，松崗。</a:t>
            </a:r>
            <a:endParaRPr lang="zh-TW" altLang="en-US" dirty="0"/>
          </a:p>
        </p:txBody>
      </p:sp>
      <p:sp>
        <p:nvSpPr>
          <p:cNvPr id="3" name="內容版面配置區 2"/>
          <p:cNvSpPr>
            <a:spLocks noGrp="1"/>
          </p:cNvSpPr>
          <p:nvPr>
            <p:ph sz="quarter" idx="13"/>
          </p:nvPr>
        </p:nvSpPr>
        <p:spPr/>
        <p:txBody>
          <a:bodyPr/>
          <a:lstStyle/>
          <a:p>
            <a:endParaRPr lang="zh-TW" altLang="en-US"/>
          </a:p>
        </p:txBody>
      </p:sp>
      <p:pic>
        <p:nvPicPr>
          <p:cNvPr id="7170" name="Picture 2" descr="C:\Users\Apple\Documents\oCam\擷取_2015_09_17_12_32_39_4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628800"/>
            <a:ext cx="3055226" cy="39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075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9293" y="0"/>
            <a:ext cx="7924800" cy="1143000"/>
          </a:xfrm>
        </p:spPr>
        <p:txBody>
          <a:bodyPr/>
          <a:lstStyle/>
          <a:p>
            <a:r>
              <a:rPr lang="zh-TW" altLang="en-US" dirty="0" smtClean="0"/>
              <a:t>教科書（參考書）</a:t>
            </a:r>
            <a:endParaRPr lang="zh-TW" altLang="en-US" dirty="0"/>
          </a:p>
        </p:txBody>
      </p:sp>
      <p:sp>
        <p:nvSpPr>
          <p:cNvPr id="4" name="文字方塊 3"/>
          <p:cNvSpPr txBox="1"/>
          <p:nvPr/>
        </p:nvSpPr>
        <p:spPr>
          <a:xfrm>
            <a:off x="683567" y="1162340"/>
            <a:ext cx="7838236" cy="646331"/>
          </a:xfrm>
          <a:prstGeom prst="rect">
            <a:avLst/>
          </a:prstGeom>
          <a:noFill/>
        </p:spPr>
        <p:txBody>
          <a:bodyPr wrap="none" rtlCol="0">
            <a:spAutoFit/>
          </a:bodyPr>
          <a:lstStyle/>
          <a:p>
            <a:r>
              <a:rPr lang="zh-TW" altLang="en-US" dirty="0"/>
              <a:t>簡禎富 </a:t>
            </a:r>
            <a:r>
              <a:rPr lang="en-US" altLang="zh-TW" dirty="0"/>
              <a:t>/ </a:t>
            </a:r>
            <a:r>
              <a:rPr lang="zh-TW" altLang="en-US" dirty="0"/>
              <a:t>許嘉裕，「資料挖礦與大數據分析  </a:t>
            </a:r>
            <a:r>
              <a:rPr lang="en-US" altLang="zh-TW" dirty="0"/>
              <a:t>Data Mining &amp; Big Data Analytics</a:t>
            </a:r>
            <a:r>
              <a:rPr lang="zh-TW" altLang="en-US" dirty="0" smtClean="0"/>
              <a:t>」，</a:t>
            </a:r>
            <a:endParaRPr lang="en-US" altLang="zh-TW" dirty="0" smtClean="0"/>
          </a:p>
          <a:p>
            <a:r>
              <a:rPr lang="zh-TW" altLang="en-US" dirty="0" smtClean="0"/>
              <a:t>前程文化。</a:t>
            </a:r>
            <a:endParaRPr lang="zh-TW"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700808"/>
            <a:ext cx="2808312" cy="3856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999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你在研究所準備好了？</a:t>
            </a:r>
            <a:endParaRPr lang="zh-TW" altLang="en-US" dirty="0"/>
          </a:p>
        </p:txBody>
      </p:sp>
      <p:sp>
        <p:nvSpPr>
          <p:cNvPr id="3" name="內容版面配置區 2"/>
          <p:cNvSpPr>
            <a:spLocks noGrp="1"/>
          </p:cNvSpPr>
          <p:nvPr>
            <p:ph sz="quarter" idx="13"/>
          </p:nvPr>
        </p:nvSpPr>
        <p:spPr>
          <a:xfrm>
            <a:off x="609600" y="1600200"/>
            <a:ext cx="8066856" cy="4114800"/>
          </a:xfrm>
        </p:spPr>
        <p:txBody>
          <a:bodyPr>
            <a:normAutofit/>
          </a:bodyPr>
          <a:lstStyle/>
          <a:p>
            <a:pPr marL="0" indent="0">
              <a:buNone/>
            </a:pPr>
            <a:r>
              <a:rPr lang="en-US" altLang="zh-TW" sz="2800" b="1" dirty="0"/>
              <a:t>1</a:t>
            </a:r>
            <a:r>
              <a:rPr lang="zh-TW" altLang="en-US" sz="2800" b="1" dirty="0"/>
              <a:t>、思考與學習的能力</a:t>
            </a:r>
            <a:br>
              <a:rPr lang="zh-TW" altLang="en-US" sz="2800" b="1" dirty="0"/>
            </a:br>
            <a:r>
              <a:rPr lang="en-US" altLang="zh-TW" sz="2800" b="1" dirty="0"/>
              <a:t>2</a:t>
            </a:r>
            <a:r>
              <a:rPr lang="zh-TW" altLang="en-US" sz="2800" b="1" dirty="0"/>
              <a:t>、文化識讀、互動與表述能力</a:t>
            </a:r>
            <a:br>
              <a:rPr lang="zh-TW" altLang="en-US" sz="2800" b="1" dirty="0"/>
            </a:br>
            <a:r>
              <a:rPr lang="en-US" altLang="zh-TW" sz="2800" b="1" dirty="0"/>
              <a:t>3</a:t>
            </a:r>
            <a:r>
              <a:rPr lang="zh-TW" altLang="en-US" sz="2800" b="1" dirty="0" smtClean="0"/>
              <a:t>、研究能力</a:t>
            </a:r>
            <a:r>
              <a:rPr lang="zh-TW" altLang="en-US" sz="2800" b="1" dirty="0"/>
              <a:t/>
            </a:r>
            <a:br>
              <a:rPr lang="zh-TW" altLang="en-US" sz="2800" b="1" dirty="0"/>
            </a:br>
            <a:r>
              <a:rPr lang="en-US" altLang="zh-TW" sz="2800" b="1" dirty="0"/>
              <a:t>4</a:t>
            </a:r>
            <a:r>
              <a:rPr lang="zh-TW" altLang="en-US" sz="2800" b="1" dirty="0"/>
              <a:t>、多語言、多方言能力</a:t>
            </a:r>
            <a:br>
              <a:rPr lang="zh-TW" altLang="en-US" sz="2800" b="1" dirty="0"/>
            </a:br>
            <a:r>
              <a:rPr lang="en-US" altLang="zh-TW" sz="2800" b="1" dirty="0"/>
              <a:t>5</a:t>
            </a:r>
            <a:r>
              <a:rPr lang="zh-TW" altLang="en-US" sz="2800" b="1" dirty="0"/>
              <a:t>、數位能力</a:t>
            </a:r>
            <a:br>
              <a:rPr lang="zh-TW" altLang="en-US" sz="2800" b="1" dirty="0"/>
            </a:br>
            <a:r>
              <a:rPr lang="en-US" altLang="zh-TW" sz="2800" b="1" dirty="0"/>
              <a:t>6</a:t>
            </a:r>
            <a:r>
              <a:rPr lang="zh-TW" altLang="en-US" sz="2800" b="1" dirty="0"/>
              <a:t>、工作生活能力與創業精神</a:t>
            </a:r>
            <a:br>
              <a:rPr lang="zh-TW" altLang="en-US" sz="2800" b="1" dirty="0"/>
            </a:br>
            <a:r>
              <a:rPr lang="en-US" altLang="zh-TW" sz="2800" b="1" dirty="0"/>
              <a:t>7</a:t>
            </a:r>
            <a:r>
              <a:rPr lang="zh-TW" altLang="en-US" sz="2800" b="1" dirty="0"/>
              <a:t>、參與、影響，並為永續未來負責</a:t>
            </a:r>
            <a:endParaRPr lang="zh-TW" altLang="en-US" sz="2800" dirty="0"/>
          </a:p>
        </p:txBody>
      </p:sp>
    </p:spTree>
    <p:extLst>
      <p:ext uri="{BB962C8B-B14F-4D97-AF65-F5344CB8AC3E}">
        <p14:creationId xmlns:p14="http://schemas.microsoft.com/office/powerpoint/2010/main" val="2670363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type="subTitle" idx="1"/>
          </p:nvPr>
        </p:nvSpPr>
        <p:spPr/>
        <p:txBody>
          <a:bodyPr/>
          <a:lstStyle/>
          <a:p>
            <a:endParaRPr lang="zh-TW" altLang="en-US" dirty="0"/>
          </a:p>
        </p:txBody>
      </p:sp>
      <p:sp>
        <p:nvSpPr>
          <p:cNvPr id="5" name="標題 4"/>
          <p:cNvSpPr>
            <a:spLocks noGrp="1"/>
          </p:cNvSpPr>
          <p:nvPr>
            <p:ph type="ctrTitle"/>
          </p:nvPr>
        </p:nvSpPr>
        <p:spPr/>
        <p:txBody>
          <a:bodyPr/>
          <a:lstStyle/>
          <a:p>
            <a:r>
              <a:rPr lang="zh-TW" altLang="en-US" dirty="0" smtClean="0"/>
              <a:t>兩岸、台灣與外國教育的差異</a:t>
            </a:r>
            <a:r>
              <a:rPr lang="en-US" altLang="zh-TW" dirty="0"/>
              <a:t/>
            </a:r>
            <a:br>
              <a:rPr lang="en-US" altLang="zh-TW" dirty="0"/>
            </a:br>
            <a:endParaRPr lang="zh-TW" altLang="en-US" dirty="0"/>
          </a:p>
        </p:txBody>
      </p:sp>
    </p:spTree>
    <p:extLst>
      <p:ext uri="{BB962C8B-B14F-4D97-AF65-F5344CB8AC3E}">
        <p14:creationId xmlns:p14="http://schemas.microsoft.com/office/powerpoint/2010/main" val="1445609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3"/>
          </p:nvPr>
        </p:nvSpPr>
        <p:spPr/>
        <p:txBody>
          <a:bodyPr>
            <a:normAutofit/>
          </a:bodyPr>
          <a:lstStyle/>
          <a:p>
            <a:r>
              <a:rPr lang="zh-TW" altLang="en-US" sz="2400" u="sng" dirty="0"/>
              <a:t>當美國人十幾歲時就已經開始寫</a:t>
            </a:r>
            <a:r>
              <a:rPr lang="zh-TW" altLang="en-US" sz="2400" u="sng" dirty="0" smtClean="0"/>
              <a:t>程式</a:t>
            </a:r>
            <a:endParaRPr lang="en-US" altLang="zh-TW" sz="2400" u="sng" dirty="0" smtClean="0"/>
          </a:p>
          <a:p>
            <a:r>
              <a:rPr lang="zh-TW" altLang="en-US" sz="2400" u="sng" dirty="0" smtClean="0"/>
              <a:t>因此</a:t>
            </a:r>
            <a:r>
              <a:rPr lang="zh-TW" altLang="en-US" sz="2400" u="sng" dirty="0"/>
              <a:t>二三十歲就成為創業家或是成為其團隊成員時，台灣學生卻在補習班渡過蕭瑟的</a:t>
            </a:r>
            <a:r>
              <a:rPr lang="zh-TW" altLang="en-US" sz="2400" u="sng" dirty="0" smtClean="0"/>
              <a:t>夜晚</a:t>
            </a:r>
            <a:endParaRPr lang="en-US" altLang="zh-TW" sz="2400" u="sng" dirty="0" smtClean="0"/>
          </a:p>
          <a:p>
            <a:r>
              <a:rPr lang="zh-TW" altLang="en-US" sz="2400" u="sng" dirty="0" smtClean="0"/>
              <a:t>也</a:t>
            </a:r>
            <a:r>
              <a:rPr lang="zh-TW" altLang="en-US" sz="2400" u="sng" dirty="0"/>
              <a:t>別說美國的科技菁英，就是一般認為社經地位較低的美國公立中學，裡頭的機械社團學生都能自行設計組裝出配備履帶的全地形電動輪椅，台灣學生在創新研發上如何及得上</a:t>
            </a:r>
            <a:r>
              <a:rPr lang="zh-TW" altLang="en-US" sz="2400" u="sng" dirty="0" smtClean="0"/>
              <a:t>？</a:t>
            </a:r>
            <a:endParaRPr lang="en-US" altLang="zh-TW" sz="2400" u="sng" dirty="0" smtClean="0"/>
          </a:p>
          <a:p>
            <a:r>
              <a:rPr lang="zh-TW" altLang="en-US" sz="2400" u="sng" dirty="0" smtClean="0"/>
              <a:t>大陸的競爭</a:t>
            </a:r>
            <a:endParaRPr lang="en-US" altLang="zh-TW" sz="2400" u="sng" dirty="0" smtClean="0"/>
          </a:p>
          <a:p>
            <a:endParaRPr lang="zh-TW" altLang="en-US" sz="2400" dirty="0"/>
          </a:p>
        </p:txBody>
      </p:sp>
    </p:spTree>
    <p:extLst>
      <p:ext uri="{BB962C8B-B14F-4D97-AF65-F5344CB8AC3E}">
        <p14:creationId xmlns:p14="http://schemas.microsoft.com/office/powerpoint/2010/main" val="4105502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620688"/>
            <a:ext cx="8856984" cy="792088"/>
          </a:xfrm>
        </p:spPr>
        <p:txBody>
          <a:bodyPr/>
          <a:lstStyle/>
          <a:p>
            <a:r>
              <a:rPr lang="zh-TW" altLang="en-US" dirty="0" smtClean="0"/>
              <a:t>臉書社團</a:t>
            </a:r>
            <a:r>
              <a:rPr lang="en-US" altLang="zh-TW" dirty="0" smtClean="0"/>
              <a:t/>
            </a:r>
            <a:br>
              <a:rPr lang="en-US" altLang="zh-TW" dirty="0" smtClean="0"/>
            </a:br>
            <a:r>
              <a:rPr lang="en-US" altLang="zh-TW" dirty="0" smtClean="0"/>
              <a:t>104 </a:t>
            </a:r>
            <a:r>
              <a:rPr lang="zh-TW" altLang="en-US" dirty="0" smtClean="0"/>
              <a:t>數位所機器學習</a:t>
            </a:r>
            <a:r>
              <a:rPr lang="en-US" altLang="zh-TW" sz="2000" dirty="0"/>
              <a:t>https://www.facebook.com/groups/831958496895420/</a:t>
            </a:r>
            <a:endParaRPr lang="zh-TW" altLang="en-US" sz="2000" dirty="0"/>
          </a:p>
        </p:txBody>
      </p:sp>
      <p:pic>
        <p:nvPicPr>
          <p:cNvPr id="1026" name="Picture 2" descr="C:\Users\Apple\Documents\oCam\擷取_2015_09_15_10_16_47_368.p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91680" y="1484784"/>
            <a:ext cx="5378700" cy="52565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pple\Documents\oCam\擷取_2015_09_17_11_58_27_5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641154"/>
            <a:ext cx="5256584" cy="509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731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51720" y="22302"/>
            <a:ext cx="4752528" cy="6749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405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7544" y="18914"/>
            <a:ext cx="8482134" cy="684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926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1704" y="404664"/>
            <a:ext cx="9102635" cy="6068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901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韋恩創</a:t>
            </a:r>
            <a:r>
              <a:rPr lang="zh-TW" altLang="en-US" dirty="0" smtClean="0"/>
              <a:t>作坊 </a:t>
            </a:r>
            <a:r>
              <a:rPr lang="en-US" altLang="zh-TW" dirty="0" err="1" smtClean="0"/>
              <a:t>WMstudio</a:t>
            </a:r>
            <a:endParaRPr lang="zh-TW" altLang="en-US" dirty="0"/>
          </a:p>
        </p:txBody>
      </p:sp>
      <p:pic>
        <p:nvPicPr>
          <p:cNvPr id="205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666100" y="1600200"/>
            <a:ext cx="5811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599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54564" y="1600200"/>
            <a:ext cx="583487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239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15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553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endParaRPr lang="zh-TW" altLang="en-US"/>
          </a:p>
        </p:txBody>
      </p:sp>
      <p:sp>
        <p:nvSpPr>
          <p:cNvPr id="4" name="標題 3"/>
          <p:cNvSpPr>
            <a:spLocks noGrp="1"/>
          </p:cNvSpPr>
          <p:nvPr>
            <p:ph type="ctrTitle"/>
          </p:nvPr>
        </p:nvSpPr>
        <p:spPr/>
        <p:txBody>
          <a:bodyPr/>
          <a:lstStyle/>
          <a:p>
            <a:r>
              <a:rPr lang="zh-TW" altLang="en-US" dirty="0" smtClean="0"/>
              <a:t>上課可不可以打電動？</a:t>
            </a:r>
            <a:r>
              <a:rPr lang="en-US" altLang="zh-TW" dirty="0" smtClean="0"/>
              <a:t/>
            </a:r>
            <a:br>
              <a:rPr lang="en-US" altLang="zh-TW" dirty="0" smtClean="0"/>
            </a:br>
            <a:r>
              <a:rPr lang="zh-TW" altLang="en-US" dirty="0" smtClean="0"/>
              <a:t>打</a:t>
            </a:r>
            <a:r>
              <a:rPr lang="en-US" altLang="zh-TW" dirty="0" smtClean="0"/>
              <a:t>LOL</a:t>
            </a:r>
            <a:r>
              <a:rPr lang="zh-TW" altLang="en-US" dirty="0" smtClean="0"/>
              <a:t>？</a:t>
            </a:r>
            <a:endParaRPr lang="zh-TW" altLang="en-US" dirty="0"/>
          </a:p>
        </p:txBody>
      </p:sp>
    </p:spTree>
    <p:extLst>
      <p:ext uri="{BB962C8B-B14F-4D97-AF65-F5344CB8AC3E}">
        <p14:creationId xmlns:p14="http://schemas.microsoft.com/office/powerpoint/2010/main" val="2272508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什麼人可以打電動</a:t>
            </a:r>
            <a:endParaRPr lang="zh-TW" altLang="en-US" dirty="0"/>
          </a:p>
        </p:txBody>
      </p:sp>
      <p:sp>
        <p:nvSpPr>
          <p:cNvPr id="3" name="內容版面配置區 2"/>
          <p:cNvSpPr>
            <a:spLocks noGrp="1"/>
          </p:cNvSpPr>
          <p:nvPr>
            <p:ph sz="quarter" idx="13"/>
          </p:nvPr>
        </p:nvSpPr>
        <p:spPr/>
        <p:txBody>
          <a:bodyPr/>
          <a:lstStyle/>
          <a:p>
            <a:r>
              <a:rPr lang="zh-TW" altLang="en-US" sz="2400" dirty="0" smtClean="0"/>
              <a:t>我可以藉由打電動成為職業選手。我的排名在世界前五名。</a:t>
            </a:r>
            <a:endParaRPr lang="en-US" altLang="zh-TW" sz="2400" dirty="0" smtClean="0"/>
          </a:p>
          <a:p>
            <a:r>
              <a:rPr lang="zh-TW" altLang="en-US" sz="2400" dirty="0"/>
              <a:t>我可以藉由打這個電動創立一間</a:t>
            </a:r>
            <a:r>
              <a:rPr lang="zh-TW" altLang="en-US" sz="2400" dirty="0" smtClean="0"/>
              <a:t>公司。</a:t>
            </a:r>
            <a:endParaRPr lang="en-US" altLang="zh-TW" sz="2400" dirty="0" smtClean="0"/>
          </a:p>
          <a:p>
            <a:r>
              <a:rPr lang="zh-TW" altLang="en-US" sz="2400" dirty="0"/>
              <a:t>我</a:t>
            </a:r>
            <a:r>
              <a:rPr lang="zh-TW" altLang="en-US" sz="2400" dirty="0" smtClean="0"/>
              <a:t>可以寫出一套比這個電動更好玩，更賣錢的遊戲。</a:t>
            </a:r>
            <a:endParaRPr lang="en-US" altLang="zh-TW" sz="2400" dirty="0" smtClean="0"/>
          </a:p>
          <a:p>
            <a:pPr lvl="1"/>
            <a:r>
              <a:rPr lang="zh-TW" altLang="en-US" sz="2400" dirty="0"/>
              <a:t>程式能力</a:t>
            </a:r>
            <a:r>
              <a:rPr lang="zh-TW" altLang="en-US" sz="2400" dirty="0" smtClean="0"/>
              <a:t>？</a:t>
            </a:r>
            <a:endParaRPr lang="en-US" altLang="zh-TW" sz="2400" dirty="0" smtClean="0"/>
          </a:p>
          <a:p>
            <a:pPr lvl="1"/>
            <a:r>
              <a:rPr lang="zh-TW" altLang="en-US" sz="2400" dirty="0"/>
              <a:t>企畫</a:t>
            </a:r>
            <a:r>
              <a:rPr lang="zh-TW" altLang="en-US" sz="2400" dirty="0" smtClean="0"/>
              <a:t>能力？</a:t>
            </a:r>
            <a:endParaRPr lang="en-US" altLang="zh-TW" sz="2400" dirty="0" smtClean="0"/>
          </a:p>
          <a:p>
            <a:pPr lvl="1"/>
            <a:r>
              <a:rPr lang="zh-TW" altLang="en-US" sz="2400" dirty="0"/>
              <a:t>美術</a:t>
            </a:r>
            <a:r>
              <a:rPr lang="zh-TW" altLang="en-US" sz="2400" dirty="0" smtClean="0"/>
              <a:t>能力？</a:t>
            </a:r>
            <a:endParaRPr lang="en-US" altLang="zh-TW" sz="2400" dirty="0" smtClean="0"/>
          </a:p>
          <a:p>
            <a:r>
              <a:rPr lang="zh-TW" altLang="en-US" sz="2400" dirty="0"/>
              <a:t>我藉由打電動</a:t>
            </a:r>
            <a:r>
              <a:rPr lang="zh-TW" altLang="en-US" sz="2400" dirty="0" smtClean="0"/>
              <a:t>可以創造一個事業（電動直播）。</a:t>
            </a:r>
            <a:endParaRPr lang="en-US" altLang="zh-TW" sz="2400" dirty="0" smtClean="0"/>
          </a:p>
          <a:p>
            <a:endParaRPr lang="zh-TW" altLang="en-US" dirty="0"/>
          </a:p>
        </p:txBody>
      </p:sp>
    </p:spTree>
    <p:extLst>
      <p:ext uri="{BB962C8B-B14F-4D97-AF65-F5344CB8AC3E}">
        <p14:creationId xmlns:p14="http://schemas.microsoft.com/office/powerpoint/2010/main" val="555392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endParaRPr lang="zh-TW" altLang="en-US" dirty="0"/>
          </a:p>
        </p:txBody>
      </p:sp>
      <p:sp>
        <p:nvSpPr>
          <p:cNvPr id="4" name="標題 3"/>
          <p:cNvSpPr>
            <a:spLocks noGrp="1"/>
          </p:cNvSpPr>
          <p:nvPr>
            <p:ph type="ctrTitle"/>
          </p:nvPr>
        </p:nvSpPr>
        <p:spPr/>
        <p:txBody>
          <a:bodyPr/>
          <a:lstStyle/>
          <a:p>
            <a:r>
              <a:rPr lang="zh-TW" altLang="en-US" dirty="0" smtClean="0"/>
              <a:t>如果你要應徵一間有名的遊戲商，</a:t>
            </a:r>
            <a:r>
              <a:rPr lang="en-US" altLang="zh-TW" dirty="0" smtClean="0"/>
              <a:t/>
            </a:r>
            <a:br>
              <a:rPr lang="en-US" altLang="zh-TW" dirty="0" smtClean="0"/>
            </a:br>
            <a:r>
              <a:rPr lang="zh-TW" altLang="en-US" dirty="0" smtClean="0"/>
              <a:t>你會如何準備你的履歷？</a:t>
            </a:r>
            <a:endParaRPr lang="zh-TW" altLang="en-US" dirty="0"/>
          </a:p>
        </p:txBody>
      </p:sp>
    </p:spTree>
    <p:extLst>
      <p:ext uri="{BB962C8B-B14F-4D97-AF65-F5344CB8AC3E}">
        <p14:creationId xmlns:p14="http://schemas.microsoft.com/office/powerpoint/2010/main" val="558886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sz="quarter" idx="13"/>
          </p:nvPr>
        </p:nvSpPr>
        <p:spPr/>
        <p:txBody>
          <a:bodyPr/>
          <a:lstStyle/>
          <a:p>
            <a:r>
              <a:rPr lang="zh-TW" altLang="en-US" dirty="0"/>
              <a:t>這就是用生命的力度在做事</a:t>
            </a:r>
            <a:r>
              <a:rPr lang="en-US" altLang="zh-TW" dirty="0"/>
              <a:t>~</a:t>
            </a:r>
            <a:r>
              <a:rPr lang="zh-TW" altLang="en-US" dirty="0"/>
              <a:t/>
            </a:r>
            <a:br>
              <a:rPr lang="zh-TW" altLang="en-US" dirty="0"/>
            </a:br>
            <a:r>
              <a:rPr lang="zh-TW" altLang="en-US" dirty="0"/>
              <a:t>超屌，這是一種叫做成就感的遊戲。</a:t>
            </a:r>
          </a:p>
        </p:txBody>
      </p:sp>
      <p:pic>
        <p:nvPicPr>
          <p:cNvPr id="5122" name="Picture 2" descr="C:\Users\Apple\Documents\oCam\擷取_2015_09_13_12_48_13_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22204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46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機器學習就像是武俠小說裡深厚的</a:t>
            </a:r>
            <a:r>
              <a:rPr lang="zh-TW" altLang="en-US" dirty="0" smtClean="0"/>
              <a:t>內功</a:t>
            </a:r>
            <a:r>
              <a:rPr lang="zh-TW" altLang="en-US" dirty="0"/>
              <a:t/>
            </a:r>
            <a:br>
              <a:rPr lang="zh-TW" altLang="en-US" dirty="0"/>
            </a:br>
            <a:endParaRPr lang="zh-TW" altLang="en-US" dirty="0"/>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20282" y="1340768"/>
            <a:ext cx="7552647"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http://static.zongheng.com/upload/cover/2014/02/13928097835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4077072"/>
            <a:ext cx="180022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740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476672"/>
            <a:ext cx="7924800" cy="1143000"/>
          </a:xfrm>
        </p:spPr>
        <p:txBody>
          <a:bodyPr/>
          <a:lstStyle/>
          <a:p>
            <a:r>
              <a:rPr lang="zh-TW" altLang="en-US" dirty="0"/>
              <a:t>這就是用生命的力度在做事</a:t>
            </a:r>
            <a:r>
              <a:rPr lang="en-US" altLang="zh-TW" dirty="0"/>
              <a:t>~</a:t>
            </a:r>
            <a:r>
              <a:rPr lang="zh-TW" altLang="en-US" dirty="0"/>
              <a:t/>
            </a:r>
            <a:br>
              <a:rPr lang="zh-TW" altLang="en-US" dirty="0"/>
            </a:br>
            <a:r>
              <a:rPr lang="zh-TW" altLang="en-US" dirty="0" smtClean="0"/>
              <a:t>這</a:t>
            </a:r>
            <a:r>
              <a:rPr lang="zh-TW" altLang="en-US" dirty="0"/>
              <a:t>是一種叫做成就感的</a:t>
            </a:r>
            <a:r>
              <a:rPr lang="zh-TW" altLang="en-US" dirty="0" smtClean="0"/>
              <a:t>遊戲。</a:t>
            </a:r>
            <a:r>
              <a:rPr lang="en-US" altLang="zh-TW" dirty="0"/>
              <a:t/>
            </a:r>
            <a:br>
              <a:rPr lang="en-US" altLang="zh-TW" dirty="0"/>
            </a:br>
            <a:endParaRPr lang="zh-TW" altLang="en-US" dirty="0"/>
          </a:p>
        </p:txBody>
      </p:sp>
      <p:sp>
        <p:nvSpPr>
          <p:cNvPr id="3" name="內容版面配置區 2"/>
          <p:cNvSpPr>
            <a:spLocks noGrp="1"/>
          </p:cNvSpPr>
          <p:nvPr>
            <p:ph sz="quarter" idx="13"/>
          </p:nvPr>
        </p:nvSpPr>
        <p:spPr/>
        <p:txBody>
          <a:bodyPr/>
          <a:lstStyle/>
          <a:p>
            <a:r>
              <a:rPr lang="en-US" altLang="zh-TW" dirty="0" smtClean="0">
                <a:hlinkClick r:id="rId2"/>
              </a:rPr>
              <a:t>http</a:t>
            </a:r>
            <a:r>
              <a:rPr lang="en-US" altLang="zh-TW" dirty="0">
                <a:hlinkClick r:id="rId2"/>
              </a:rPr>
              <a:t>://</a:t>
            </a:r>
            <a:r>
              <a:rPr lang="en-US" altLang="zh-TW" dirty="0" smtClean="0">
                <a:hlinkClick r:id="rId2"/>
              </a:rPr>
              <a:t>www.buzzhand.com/post_808114.html?f=bottom-promote</a:t>
            </a:r>
            <a:endParaRPr lang="en-US" altLang="zh-TW" dirty="0" smtClean="0"/>
          </a:p>
          <a:p>
            <a:endParaRPr lang="zh-TW" altLang="en-US" dirty="0"/>
          </a:p>
        </p:txBody>
      </p:sp>
    </p:spTree>
    <p:extLst>
      <p:ext uri="{BB962C8B-B14F-4D97-AF65-F5344CB8AC3E}">
        <p14:creationId xmlns:p14="http://schemas.microsoft.com/office/powerpoint/2010/main" val="1935299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147048"/>
            <a:ext cx="7924800" cy="710952"/>
          </a:xfrm>
        </p:spPr>
        <p:txBody>
          <a:bodyPr/>
          <a:lstStyle/>
          <a:p>
            <a:r>
              <a:rPr lang="zh-TW" altLang="en-US" sz="2800" dirty="0"/>
              <a:t>我不是要正確答案，我要看的</a:t>
            </a:r>
            <a:r>
              <a:rPr lang="zh-TW" altLang="en-US" sz="2800" dirty="0" smtClean="0"/>
              <a:t>是化繁為簡</a:t>
            </a:r>
            <a:r>
              <a:rPr lang="zh-TW" altLang="en-US" sz="2800" dirty="0"/>
              <a:t>、推理思考的邏輯</a:t>
            </a:r>
          </a:p>
        </p:txBody>
      </p:sp>
      <p:pic>
        <p:nvPicPr>
          <p:cNvPr id="2050" name="Picture 2" descr="C:\Users\Apple\Documents\oCam\擷取_2015_09_17_11_57_14_248.p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403648" y="260648"/>
            <a:ext cx="5904656" cy="528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39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r>
              <a:rPr lang="zh-TW" altLang="en-US" dirty="0"/>
              <a:t>告知你</a:t>
            </a:r>
            <a:r>
              <a:rPr lang="zh-TW" altLang="en-US" dirty="0" smtClean="0"/>
              <a:t>認為的答案</a:t>
            </a:r>
            <a:endParaRPr lang="en-US" altLang="zh-TW" dirty="0" smtClean="0"/>
          </a:p>
          <a:p>
            <a:r>
              <a:rPr lang="zh-TW" altLang="en-US" dirty="0"/>
              <a:t>說明你得到</a:t>
            </a:r>
            <a:r>
              <a:rPr lang="zh-TW" altLang="en-US" dirty="0" smtClean="0"/>
              <a:t>此答案的過程？</a:t>
            </a:r>
            <a:endParaRPr lang="en-US" altLang="zh-TW" dirty="0" smtClean="0"/>
          </a:p>
          <a:p>
            <a:r>
              <a:rPr lang="zh-TW" altLang="en-US" dirty="0"/>
              <a:t>說明你的研究設計（資料分析的過程）</a:t>
            </a:r>
          </a:p>
        </p:txBody>
      </p:sp>
      <p:sp>
        <p:nvSpPr>
          <p:cNvPr id="4" name="標題 3"/>
          <p:cNvSpPr>
            <a:spLocks noGrp="1"/>
          </p:cNvSpPr>
          <p:nvPr>
            <p:ph type="ctrTitle"/>
          </p:nvPr>
        </p:nvSpPr>
        <p:spPr/>
        <p:txBody>
          <a:bodyPr/>
          <a:lstStyle/>
          <a:p>
            <a:r>
              <a:rPr lang="en-US" altLang="zh-TW" dirty="0" smtClean="0"/>
              <a:t>Homework</a:t>
            </a:r>
            <a:br>
              <a:rPr lang="en-US" altLang="zh-TW" dirty="0" smtClean="0"/>
            </a:br>
            <a:r>
              <a:rPr lang="zh-TW" altLang="en-US" dirty="0" smtClean="0"/>
              <a:t>金庸小說裡哪一套武功最強？</a:t>
            </a:r>
            <a:endParaRPr lang="zh-TW" altLang="en-US" dirty="0"/>
          </a:p>
        </p:txBody>
      </p:sp>
    </p:spTree>
    <p:extLst>
      <p:ext uri="{BB962C8B-B14F-4D97-AF65-F5344CB8AC3E}">
        <p14:creationId xmlns:p14="http://schemas.microsoft.com/office/powerpoint/2010/main" val="3016745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normAutofit/>
          </a:bodyPr>
          <a:lstStyle/>
          <a:p>
            <a:r>
              <a:rPr lang="zh-TW" altLang="en-US" sz="3200" dirty="0" smtClean="0">
                <a:solidFill>
                  <a:schemeClr val="tx1"/>
                </a:solidFill>
              </a:rPr>
              <a:t>我不要你的肝，我要你的腦</a:t>
            </a:r>
            <a:endParaRPr lang="zh-TW" altLang="en-US" sz="3200" dirty="0">
              <a:solidFill>
                <a:schemeClr val="tx1"/>
              </a:solidFill>
            </a:endParaRPr>
          </a:p>
        </p:txBody>
      </p:sp>
      <p:sp>
        <p:nvSpPr>
          <p:cNvPr id="4" name="標題 3"/>
          <p:cNvSpPr>
            <a:spLocks noGrp="1"/>
          </p:cNvSpPr>
          <p:nvPr>
            <p:ph type="ctrTitle"/>
          </p:nvPr>
        </p:nvSpPr>
        <p:spPr/>
        <p:txBody>
          <a:bodyPr/>
          <a:lstStyle/>
          <a:p>
            <a:r>
              <a:rPr lang="zh-TW" altLang="en-US" dirty="0"/>
              <a:t>金庸小說裡</a:t>
            </a:r>
            <a:r>
              <a:rPr lang="zh-TW" altLang="en-US" dirty="0" smtClean="0"/>
              <a:t>哪一個人武功最強？</a:t>
            </a:r>
            <a:endParaRPr lang="zh-TW" altLang="en-US" dirty="0"/>
          </a:p>
        </p:txBody>
      </p:sp>
    </p:spTree>
    <p:extLst>
      <p:ext uri="{BB962C8B-B14F-4D97-AF65-F5344CB8AC3E}">
        <p14:creationId xmlns:p14="http://schemas.microsoft.com/office/powerpoint/2010/main" val="1365979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type="subTitle" idx="1"/>
          </p:nvPr>
        </p:nvSpPr>
        <p:spPr/>
        <p:txBody>
          <a:bodyPr>
            <a:normAutofit/>
          </a:bodyPr>
          <a:lstStyle/>
          <a:p>
            <a:r>
              <a:rPr lang="zh-TW" altLang="en-US" sz="2000" dirty="0" smtClean="0"/>
              <a:t>修畢課程只是代表一個學習階段的短暫結束，</a:t>
            </a:r>
            <a:endParaRPr lang="en-US" altLang="zh-TW" sz="2000" dirty="0" smtClean="0"/>
          </a:p>
          <a:p>
            <a:r>
              <a:rPr lang="zh-TW" altLang="en-US" sz="2000" dirty="0" smtClean="0"/>
              <a:t>學習機器學習與其他課程是無止盡的。</a:t>
            </a:r>
            <a:endParaRPr lang="en-US" altLang="zh-TW" sz="2000" dirty="0" smtClean="0"/>
          </a:p>
          <a:p>
            <a:r>
              <a:rPr lang="zh-TW" altLang="en-US" sz="2000" dirty="0">
                <a:solidFill>
                  <a:srgbClr val="FFFF00"/>
                </a:solidFill>
              </a:rPr>
              <a:t>新的商業</a:t>
            </a:r>
            <a:r>
              <a:rPr lang="zh-TW" altLang="en-US" sz="2000" dirty="0" smtClean="0">
                <a:solidFill>
                  <a:srgbClr val="FFFF00"/>
                </a:solidFill>
              </a:rPr>
              <a:t>模式與演算法每天不斷變化中</a:t>
            </a:r>
            <a:r>
              <a:rPr lang="en-US" altLang="zh-TW" sz="2000" dirty="0" smtClean="0">
                <a:solidFill>
                  <a:srgbClr val="FFFF00"/>
                </a:solidFill>
              </a:rPr>
              <a:t>…..</a:t>
            </a:r>
            <a:endParaRPr lang="zh-TW" altLang="en-US" sz="2000" dirty="0">
              <a:solidFill>
                <a:srgbClr val="FFFF00"/>
              </a:solidFill>
            </a:endParaRPr>
          </a:p>
        </p:txBody>
      </p:sp>
      <p:sp>
        <p:nvSpPr>
          <p:cNvPr id="2" name="標題 1"/>
          <p:cNvSpPr>
            <a:spLocks noGrp="1"/>
          </p:cNvSpPr>
          <p:nvPr>
            <p:ph type="ctrTitle"/>
          </p:nvPr>
        </p:nvSpPr>
        <p:spPr/>
        <p:txBody>
          <a:bodyPr/>
          <a:lstStyle/>
          <a:p>
            <a:r>
              <a:rPr lang="zh-TW" altLang="en-US" dirty="0" smtClean="0"/>
              <a:t>結語</a:t>
            </a:r>
            <a:endParaRPr lang="zh-TW" altLang="en-US" dirty="0"/>
          </a:p>
        </p:txBody>
      </p:sp>
    </p:spTree>
    <p:extLst>
      <p:ext uri="{BB962C8B-B14F-4D97-AF65-F5344CB8AC3E}">
        <p14:creationId xmlns:p14="http://schemas.microsoft.com/office/powerpoint/2010/main" val="2178743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endParaRPr lang="zh-TW" altLang="en-US"/>
          </a:p>
        </p:txBody>
      </p:sp>
      <p:sp>
        <p:nvSpPr>
          <p:cNvPr id="4" name="標題 3"/>
          <p:cNvSpPr>
            <a:spLocks noGrp="1"/>
          </p:cNvSpPr>
          <p:nvPr>
            <p:ph type="ctrTitle"/>
          </p:nvPr>
        </p:nvSpPr>
        <p:spPr/>
        <p:txBody>
          <a:bodyPr/>
          <a:lstStyle/>
          <a:p>
            <a:r>
              <a:rPr lang="zh-TW" altLang="en-US" b="1" dirty="0">
                <a:solidFill>
                  <a:srgbClr val="FFFF00"/>
                </a:solidFill>
              </a:rPr>
              <a:t>為什麼要</a:t>
            </a:r>
            <a:r>
              <a:rPr lang="zh-TW" altLang="en-US" b="1" dirty="0" smtClean="0">
                <a:solidFill>
                  <a:srgbClr val="FFFF00"/>
                </a:solidFill>
              </a:rPr>
              <a:t>學機器學習？</a:t>
            </a:r>
            <a:endParaRPr lang="zh-TW" altLang="en-US" b="1" dirty="0">
              <a:solidFill>
                <a:srgbClr val="FFFF00"/>
              </a:solidFill>
            </a:endParaRPr>
          </a:p>
        </p:txBody>
      </p:sp>
    </p:spTree>
    <p:extLst>
      <p:ext uri="{BB962C8B-B14F-4D97-AF65-F5344CB8AC3E}">
        <p14:creationId xmlns:p14="http://schemas.microsoft.com/office/powerpoint/2010/main" val="1523427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endParaRPr lang="zh-TW" altLang="en-US"/>
          </a:p>
        </p:txBody>
      </p:sp>
      <p:sp>
        <p:nvSpPr>
          <p:cNvPr id="4" name="標題 3"/>
          <p:cNvSpPr>
            <a:spLocks noGrp="1"/>
          </p:cNvSpPr>
          <p:nvPr>
            <p:ph type="ctrTitle"/>
          </p:nvPr>
        </p:nvSpPr>
        <p:spPr/>
        <p:txBody>
          <a:bodyPr/>
          <a:lstStyle/>
          <a:p>
            <a:r>
              <a:rPr lang="zh-TW" altLang="en-US" dirty="0" smtClean="0"/>
              <a:t>是一門資料分析的技術</a:t>
            </a:r>
            <a:endParaRPr lang="zh-TW" altLang="en-US" dirty="0"/>
          </a:p>
        </p:txBody>
      </p:sp>
    </p:spTree>
    <p:extLst>
      <p:ext uri="{BB962C8B-B14F-4D97-AF65-F5344CB8AC3E}">
        <p14:creationId xmlns:p14="http://schemas.microsoft.com/office/powerpoint/2010/main" val="323566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p:txBody>
          <a:bodyPr/>
          <a:lstStyle/>
          <a:p>
            <a:endParaRPr lang="zh-TW" altLang="en-US"/>
          </a:p>
        </p:txBody>
      </p:sp>
      <p:sp>
        <p:nvSpPr>
          <p:cNvPr id="4" name="標題 3"/>
          <p:cNvSpPr>
            <a:spLocks noGrp="1"/>
          </p:cNvSpPr>
          <p:nvPr>
            <p:ph type="ctrTitle"/>
          </p:nvPr>
        </p:nvSpPr>
        <p:spPr/>
        <p:txBody>
          <a:bodyPr/>
          <a:lstStyle/>
          <a:p>
            <a:r>
              <a:rPr lang="zh-TW" altLang="en-US" dirty="0" smtClean="0"/>
              <a:t>把資料萃取出有價值的資訊</a:t>
            </a:r>
            <a:r>
              <a:rPr lang="en-US" altLang="zh-TW" dirty="0" smtClean="0"/>
              <a:t/>
            </a:r>
            <a:br>
              <a:rPr lang="en-US" altLang="zh-TW" dirty="0" smtClean="0"/>
            </a:br>
            <a:r>
              <a:rPr lang="zh-TW" altLang="en-US" dirty="0"/>
              <a:t>把資訊加值</a:t>
            </a:r>
          </a:p>
        </p:txBody>
      </p:sp>
    </p:spTree>
    <p:extLst>
      <p:ext uri="{BB962C8B-B14F-4D97-AF65-F5344CB8AC3E}">
        <p14:creationId xmlns:p14="http://schemas.microsoft.com/office/powerpoint/2010/main" val="162336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21</a:t>
            </a:r>
            <a:r>
              <a:rPr lang="zh-TW" altLang="en-US" b="1" dirty="0"/>
              <a:t>世紀資訊業最酷炫、最誘人的職業──資料科學家！</a:t>
            </a:r>
            <a:endParaRPr lang="zh-TW" altLang="en-US" dirty="0"/>
          </a:p>
        </p:txBody>
      </p:sp>
      <p:sp>
        <p:nvSpPr>
          <p:cNvPr id="3" name="內容版面配置區 2"/>
          <p:cNvSpPr>
            <a:spLocks noGrp="1"/>
          </p:cNvSpPr>
          <p:nvPr>
            <p:ph sz="quarter" idx="13"/>
          </p:nvPr>
        </p:nvSpPr>
        <p:spPr/>
        <p:txBody>
          <a:bodyPr>
            <a:normAutofit/>
          </a:bodyPr>
          <a:lstStyle/>
          <a:p>
            <a:r>
              <a:rPr lang="zh-TW" altLang="en-US" sz="2800" dirty="0"/>
              <a:t>巨量資料分析與企業智慧系統服務的人才需求，在</a:t>
            </a:r>
            <a:r>
              <a:rPr lang="en-US" altLang="zh-TW" sz="2800" dirty="0"/>
              <a:t>2015</a:t>
            </a:r>
            <a:r>
              <a:rPr lang="zh-TW" altLang="en-US" sz="2800" dirty="0"/>
              <a:t>年全球將創</a:t>
            </a:r>
            <a:r>
              <a:rPr lang="en-US" altLang="zh-TW" sz="2800" dirty="0"/>
              <a:t>440</a:t>
            </a:r>
            <a:r>
              <a:rPr lang="zh-TW" altLang="en-US" sz="2800" dirty="0"/>
              <a:t>萬份工作。</a:t>
            </a:r>
            <a:br>
              <a:rPr lang="zh-TW" altLang="en-US" sz="2800" dirty="0"/>
            </a:br>
            <a:r>
              <a:rPr lang="zh-TW" altLang="en-US" sz="2800" dirty="0"/>
              <a:t>根據</a:t>
            </a:r>
            <a:r>
              <a:rPr lang="en-US" altLang="zh-TW" sz="2800" dirty="0"/>
              <a:t>《</a:t>
            </a:r>
            <a:r>
              <a:rPr lang="zh-TW" altLang="en-US" sz="2800" dirty="0">
                <a:hlinkClick r:id="rId2"/>
              </a:rPr>
              <a:t>財訊雜誌 第</a:t>
            </a:r>
            <a:r>
              <a:rPr lang="en-US" altLang="zh-TW" sz="2800" dirty="0">
                <a:hlinkClick r:id="rId2"/>
              </a:rPr>
              <a:t>419</a:t>
            </a:r>
            <a:r>
              <a:rPr lang="zh-TW" altLang="en-US" sz="2800" dirty="0">
                <a:hlinkClick r:id="rId2"/>
              </a:rPr>
              <a:t>期</a:t>
            </a:r>
            <a:r>
              <a:rPr lang="en-US" altLang="zh-TW" sz="2800" dirty="0"/>
              <a:t>》</a:t>
            </a:r>
            <a:r>
              <a:rPr lang="zh-TW" altLang="en-US" sz="2800" dirty="0"/>
              <a:t>的文章報導，</a:t>
            </a:r>
            <a:r>
              <a:rPr lang="zh-TW" altLang="en-US" sz="2800" b="1" dirty="0"/>
              <a:t>「資料科學家入門就領</a:t>
            </a:r>
            <a:r>
              <a:rPr lang="en-US" altLang="zh-TW" sz="2800" b="1" dirty="0"/>
              <a:t>44</a:t>
            </a:r>
            <a:r>
              <a:rPr lang="zh-TW" altLang="en-US" sz="2800" b="1" dirty="0"/>
              <a:t>Ｋ」</a:t>
            </a:r>
            <a:r>
              <a:rPr lang="zh-TW" altLang="en-US" sz="2800" dirty="0"/>
              <a:t/>
            </a:r>
            <a:br>
              <a:rPr lang="zh-TW" altLang="en-US" sz="2800" dirty="0"/>
            </a:br>
            <a:r>
              <a:rPr lang="zh-TW" altLang="en-US" sz="2800" dirty="0"/>
              <a:t>要成為資料科學家，需具備軟體開發技術、資料處理分析和專業領域知識等技能，</a:t>
            </a:r>
            <a:br>
              <a:rPr lang="zh-TW" altLang="en-US" sz="2800" dirty="0"/>
            </a:br>
            <a:r>
              <a:rPr lang="zh-TW" altLang="en-US" sz="2800" b="1" dirty="0" smtClean="0"/>
              <a:t>這些全部</a:t>
            </a:r>
            <a:r>
              <a:rPr lang="zh-TW" altLang="en-US" sz="2800" b="1" dirty="0"/>
              <a:t>都會教給你！</a:t>
            </a:r>
            <a:r>
              <a:rPr lang="zh-TW" altLang="en-US" sz="2800" dirty="0"/>
              <a:t>讓你步入資料科學領域的大門，跟上時代的潮流！</a:t>
            </a:r>
          </a:p>
        </p:txBody>
      </p:sp>
    </p:spTree>
    <p:extLst>
      <p:ext uri="{BB962C8B-B14F-4D97-AF65-F5344CB8AC3E}">
        <p14:creationId xmlns:p14="http://schemas.microsoft.com/office/powerpoint/2010/main" val="56936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讓資料會說話，就是「資料科學家」的特色，也是巨量資料</a:t>
            </a:r>
            <a:r>
              <a:rPr lang="en-US" altLang="zh-TW" b="1" dirty="0"/>
              <a:t>BIG DATA</a:t>
            </a:r>
            <a:r>
              <a:rPr lang="zh-TW" altLang="en-US" b="1" dirty="0"/>
              <a:t>的精髓</a:t>
            </a:r>
            <a:r>
              <a:rPr lang="zh-TW" altLang="en-US" b="1" dirty="0" smtClean="0"/>
              <a:t>。</a:t>
            </a:r>
            <a:endParaRPr lang="zh-TW" altLang="en-US" dirty="0"/>
          </a:p>
        </p:txBody>
      </p:sp>
      <p:sp>
        <p:nvSpPr>
          <p:cNvPr id="3" name="內容版面配置區 2"/>
          <p:cNvSpPr>
            <a:spLocks noGrp="1"/>
          </p:cNvSpPr>
          <p:nvPr>
            <p:ph sz="quarter" idx="13"/>
          </p:nvPr>
        </p:nvSpPr>
        <p:spPr/>
        <p:txBody>
          <a:bodyPr/>
          <a:lstStyle/>
          <a:p>
            <a:r>
              <a:rPr lang="zh-TW" altLang="en-US" sz="2000" b="1" dirty="0" smtClean="0"/>
              <a:t>國際研究暨顧問機構</a:t>
            </a:r>
            <a:r>
              <a:rPr lang="en-US" altLang="zh-TW" sz="2000" b="1" dirty="0" smtClean="0"/>
              <a:t>Gartner</a:t>
            </a:r>
            <a:r>
              <a:rPr lang="zh-TW" altLang="en-US" sz="2000" b="1" dirty="0" smtClean="0"/>
              <a:t>表示：</a:t>
            </a:r>
            <a:r>
              <a:rPr lang="en-US" altLang="zh-TW" sz="2000" b="1" dirty="0" smtClean="0"/>
              <a:t>2013</a:t>
            </a:r>
            <a:r>
              <a:rPr lang="zh-TW" altLang="en-US" sz="2000" b="1" dirty="0" smtClean="0"/>
              <a:t>年，</a:t>
            </a:r>
            <a:r>
              <a:rPr lang="en-US" altLang="zh-TW" sz="2000" b="1" dirty="0" smtClean="0"/>
              <a:t>64%</a:t>
            </a:r>
            <a:r>
              <a:rPr lang="zh-TW" altLang="en-US" sz="2000" b="1" dirty="0" smtClean="0"/>
              <a:t>企業已經或計劃投資巨量資料！</a:t>
            </a:r>
            <a:endParaRPr lang="zh-TW" altLang="en-US" sz="2000" dirty="0" smtClean="0"/>
          </a:p>
          <a:p>
            <a:r>
              <a:rPr lang="zh-TW" altLang="en-US" sz="2000" b="1" dirty="0" smtClean="0"/>
              <a:t>根據</a:t>
            </a:r>
            <a:r>
              <a:rPr lang="en-US" altLang="zh-TW" sz="2000" b="1" dirty="0" smtClean="0"/>
              <a:t>《Information Week》</a:t>
            </a:r>
            <a:r>
              <a:rPr lang="zh-TW" altLang="en-US" sz="2000" b="1" dirty="0" smtClean="0"/>
              <a:t>所做的「巨量資料人才爭奪戰」趨勢報告預估到</a:t>
            </a:r>
            <a:r>
              <a:rPr lang="en-US" altLang="zh-TW" sz="2000" b="1" dirty="0" smtClean="0"/>
              <a:t>2018</a:t>
            </a:r>
            <a:r>
              <a:rPr lang="zh-TW" altLang="en-US" sz="2000" b="1" dirty="0" smtClean="0"/>
              <a:t>年資料分析專業人才將爆增</a:t>
            </a:r>
            <a:r>
              <a:rPr lang="en-US" altLang="zh-TW" sz="2000" b="1" dirty="0" smtClean="0"/>
              <a:t>170</a:t>
            </a:r>
            <a:r>
              <a:rPr lang="zh-TW" altLang="en-US" sz="2000" b="1" dirty="0" smtClean="0"/>
              <a:t>萬名的專業資料分析人才缺口！</a:t>
            </a:r>
            <a:endParaRPr lang="zh-TW" altLang="en-US" sz="2000" dirty="0" smtClean="0"/>
          </a:p>
          <a:p>
            <a:r>
              <a:rPr lang="en-US" altLang="zh-TW" sz="2000" b="1" dirty="0" smtClean="0"/>
              <a:t>81%</a:t>
            </a:r>
            <a:r>
              <a:rPr lang="zh-TW" altLang="en-US" sz="2000" b="1" dirty="0" smtClean="0"/>
              <a:t>台灣企業認同巨量資料有助做出更好決策，並且相信未來三年，資料中心自動化將是創新與快速反應的關鍵。</a:t>
            </a:r>
            <a:endParaRPr lang="zh-TW" altLang="en-US" sz="2000" dirty="0" smtClean="0"/>
          </a:p>
          <a:p>
            <a:endParaRPr lang="zh-TW" altLang="en-US" dirty="0"/>
          </a:p>
        </p:txBody>
      </p:sp>
    </p:spTree>
    <p:extLst>
      <p:ext uri="{BB962C8B-B14F-4D97-AF65-F5344CB8AC3E}">
        <p14:creationId xmlns:p14="http://schemas.microsoft.com/office/powerpoint/2010/main" val="2029115334"/>
      </p:ext>
    </p:extLst>
  </p:cSld>
  <p:clrMapOvr>
    <a:masterClrMapping/>
  </p:clrMapOvr>
</p:sld>
</file>

<file path=ppt/theme/theme1.xml><?xml version="1.0" encoding="utf-8"?>
<a:theme xmlns:a="http://schemas.openxmlformats.org/drawingml/2006/main" name="地平線">
  <a:themeElements>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地平線">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305</TotalTime>
  <Words>1137</Words>
  <Application>Microsoft Office PowerPoint</Application>
  <PresentationFormat>如螢幕大小 (4:3)</PresentationFormat>
  <Paragraphs>149</Paragraphs>
  <Slides>44</Slides>
  <Notes>0</Notes>
  <HiddenSlides>0</HiddenSlides>
  <MMClips>0</MMClips>
  <ScaleCrop>false</ScaleCrop>
  <HeadingPairs>
    <vt:vector size="4" baseType="variant">
      <vt:variant>
        <vt:lpstr>佈景主題</vt:lpstr>
      </vt:variant>
      <vt:variant>
        <vt:i4>1</vt:i4>
      </vt:variant>
      <vt:variant>
        <vt:lpstr>投影片標題</vt:lpstr>
      </vt:variant>
      <vt:variant>
        <vt:i4>44</vt:i4>
      </vt:variant>
    </vt:vector>
  </HeadingPairs>
  <TitlesOfParts>
    <vt:vector size="45" baseType="lpstr">
      <vt:lpstr>地平線</vt:lpstr>
      <vt:lpstr>機器學習Machine Learning 課程介紹</vt:lpstr>
      <vt:lpstr>教學網站  ALL YOU CAN EAT</vt:lpstr>
      <vt:lpstr>臉書社團 104 數位所機器學習https://www.facebook.com/groups/831958496895420/</vt:lpstr>
      <vt:lpstr>機器學習就像是武俠小說裡深厚的內功 </vt:lpstr>
      <vt:lpstr>為什麼要學機器學習？</vt:lpstr>
      <vt:lpstr>是一門資料分析的技術</vt:lpstr>
      <vt:lpstr>把資料萃取出有價值的資訊 把資訊加值</vt:lpstr>
      <vt:lpstr>21世紀資訊業最酷炫、最誘人的職業──資料科學家！</vt:lpstr>
      <vt:lpstr>讓資料會說話，就是「資料科學家」的特色，也是巨量資料BIG DATA的精髓。</vt:lpstr>
      <vt:lpstr>你知道嗎？</vt:lpstr>
      <vt:lpstr>巨量資料（大數據）</vt:lpstr>
      <vt:lpstr>機器學習與教育雲</vt:lpstr>
      <vt:lpstr>我不是資訊背景，所以我 不需要學習機器學習？</vt:lpstr>
      <vt:lpstr>機器學習有什麼好學的？</vt:lpstr>
      <vt:lpstr>在課程中所會學到的技術</vt:lpstr>
      <vt:lpstr>重要的機器學習軟體</vt:lpstr>
      <vt:lpstr>機器學習（Machine Learning)</vt:lpstr>
      <vt:lpstr>資料探勘（Data Mining)</vt:lpstr>
      <vt:lpstr>常用的資料探勘方法可以分為</vt:lpstr>
      <vt:lpstr>上課方式</vt:lpstr>
      <vt:lpstr>上課方式</vt:lpstr>
      <vt:lpstr>我要怎樣才能PASS？</vt:lpstr>
      <vt:lpstr>評量方式</vt:lpstr>
      <vt:lpstr>教科書</vt:lpstr>
      <vt:lpstr>教科書（參考書）</vt:lpstr>
      <vt:lpstr>教科書（參考書）</vt:lpstr>
      <vt:lpstr>你在研究所準備好了？</vt:lpstr>
      <vt:lpstr>兩岸、台灣與外國教育的差異 </vt:lpstr>
      <vt:lpstr>PowerPoint 簡報</vt:lpstr>
      <vt:lpstr>PowerPoint 簡報</vt:lpstr>
      <vt:lpstr>PowerPoint 簡報</vt:lpstr>
      <vt:lpstr>PowerPoint 簡報</vt:lpstr>
      <vt:lpstr>韋恩創作坊 WMstudio</vt:lpstr>
      <vt:lpstr>PowerPoint 簡報</vt:lpstr>
      <vt:lpstr>PowerPoint 簡報</vt:lpstr>
      <vt:lpstr>上課可不可以打電動？ 打LOL？</vt:lpstr>
      <vt:lpstr>什麼人可以打電動</vt:lpstr>
      <vt:lpstr>如果你要應徵一間有名的遊戲商， 你會如何準備你的履歷？</vt:lpstr>
      <vt:lpstr>PowerPoint 簡報</vt:lpstr>
      <vt:lpstr>這就是用生命的力度在做事~ 這是一種叫做成就感的遊戲。 </vt:lpstr>
      <vt:lpstr>我不是要正確答案，我要看的是化繁為簡、推理思考的邏輯</vt:lpstr>
      <vt:lpstr>Homework 金庸小說裡哪一套武功最強？</vt:lpstr>
      <vt:lpstr>金庸小說裡哪一個人武功最強？</vt:lpstr>
      <vt:lpstr>結語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計算機概論 課程介紹</dc:title>
  <dc:creator>Apple</dc:creator>
  <cp:lastModifiedBy>Apple</cp:lastModifiedBy>
  <cp:revision>32</cp:revision>
  <dcterms:created xsi:type="dcterms:W3CDTF">2015-09-13T02:23:34Z</dcterms:created>
  <dcterms:modified xsi:type="dcterms:W3CDTF">2015-10-15T01:51:56Z</dcterms:modified>
</cp:coreProperties>
</file>