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58" r:id="rId3"/>
    <p:sldId id="259" r:id="rId4"/>
    <p:sldId id="260" r:id="rId5"/>
    <p:sldId id="261" r:id="rId6"/>
    <p:sldId id="262" r:id="rId7"/>
    <p:sldId id="263" r:id="rId8"/>
    <p:sldId id="264" r:id="rId9"/>
    <p:sldId id="347"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8" r:id="rId24"/>
    <p:sldId id="289" r:id="rId25"/>
    <p:sldId id="290" r:id="rId26"/>
    <p:sldId id="372" r:id="rId27"/>
    <p:sldId id="357" r:id="rId28"/>
    <p:sldId id="348" r:id="rId29"/>
    <p:sldId id="349" r:id="rId30"/>
    <p:sldId id="350" r:id="rId31"/>
    <p:sldId id="351" r:id="rId32"/>
    <p:sldId id="352" r:id="rId33"/>
    <p:sldId id="353" r:id="rId34"/>
    <p:sldId id="354" r:id="rId35"/>
    <p:sldId id="355" r:id="rId36"/>
    <p:sldId id="356"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59" r:id="rId90"/>
    <p:sldId id="360" r:id="rId91"/>
    <p:sldId id="358" r:id="rId92"/>
    <p:sldId id="362" r:id="rId93"/>
    <p:sldId id="371" r:id="rId94"/>
    <p:sldId id="363" r:id="rId95"/>
    <p:sldId id="364" r:id="rId96"/>
    <p:sldId id="365" r:id="rId97"/>
    <p:sldId id="366" r:id="rId98"/>
    <p:sldId id="367" r:id="rId99"/>
    <p:sldId id="368" r:id="rId100"/>
    <p:sldId id="369" r:id="rId101"/>
    <p:sldId id="373" r:id="rId102"/>
    <p:sldId id="370" r:id="rId103"/>
    <p:sldId id="343" r:id="rId104"/>
    <p:sldId id="344" r:id="rId105"/>
    <p:sldId id="345" r:id="rId106"/>
    <p:sldId id="346" r:id="rId107"/>
    <p:sldId id="375" r:id="rId108"/>
    <p:sldId id="376" r:id="rId10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FFFF"/>
    <a:srgbClr val="FFCC66"/>
    <a:srgbClr val="9BBB59"/>
    <a:srgbClr val="F2F2F2"/>
    <a:srgbClr val="99B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0" autoAdjust="0"/>
    <p:restoredTop sz="94660"/>
  </p:normalViewPr>
  <p:slideViewPr>
    <p:cSldViewPr snapToObjects="1">
      <p:cViewPr varScale="1">
        <p:scale>
          <a:sx n="109" d="100"/>
          <a:sy n="109" d="100"/>
        </p:scale>
        <p:origin x="-1650" y="-84"/>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4C622-BE49-49D8-AAEE-1D5EA881C124}"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lang="zh-TW" altLang="en-US"/>
        </a:p>
      </dgm:t>
    </dgm:pt>
    <dgm:pt modelId="{3B511F0A-7F07-48A7-878A-C31309FF434F}">
      <dgm:prSet phldrT="[文字]"/>
      <dgm:spPr/>
      <dgm:t>
        <a:bodyPr/>
        <a:lstStyle/>
        <a:p>
          <a:pPr algn="ctr"/>
          <a:r>
            <a:rPr lang="zh-TW" altLang="en-US" dirty="0" smtClean="0">
              <a:latin typeface="微軟正黑體" pitchFamily="34" charset="-120"/>
              <a:ea typeface="微軟正黑體" pitchFamily="34" charset="-120"/>
            </a:rPr>
            <a:t>對稱式金鑰</a:t>
          </a:r>
          <a:endParaRPr lang="zh-TW" altLang="en-US" dirty="0">
            <a:latin typeface="微軟正黑體" pitchFamily="34" charset="-120"/>
            <a:ea typeface="微軟正黑體" pitchFamily="34" charset="-120"/>
          </a:endParaRPr>
        </a:p>
      </dgm:t>
    </dgm:pt>
    <dgm:pt modelId="{52A2ABB0-4C78-40F3-9964-32D37E4EE6A3}" type="parTrans" cxnId="{AB82D342-375B-466E-9AAB-FC87F31CD582}">
      <dgm:prSet/>
      <dgm:spPr/>
      <dgm:t>
        <a:bodyPr/>
        <a:lstStyle/>
        <a:p>
          <a:pPr algn="ctr"/>
          <a:endParaRPr lang="zh-TW" altLang="en-US">
            <a:latin typeface="微軟正黑體" pitchFamily="34" charset="-120"/>
            <a:ea typeface="微軟正黑體" pitchFamily="34" charset="-120"/>
          </a:endParaRPr>
        </a:p>
      </dgm:t>
    </dgm:pt>
    <dgm:pt modelId="{8E6472EF-B2A4-4FD3-BC56-712FDC7BBE9C}" type="sibTrans" cxnId="{AB82D342-375B-466E-9AAB-FC87F31CD582}">
      <dgm:prSet/>
      <dgm:spPr/>
      <dgm:t>
        <a:bodyPr/>
        <a:lstStyle/>
        <a:p>
          <a:pPr algn="ctr"/>
          <a:endParaRPr lang="zh-TW" altLang="en-US">
            <a:latin typeface="微軟正黑體" pitchFamily="34" charset="-120"/>
            <a:ea typeface="微軟正黑體" pitchFamily="34" charset="-120"/>
          </a:endParaRPr>
        </a:p>
      </dgm:t>
    </dgm:pt>
    <dgm:pt modelId="{4376DF19-1482-4605-B142-6BFB07EF7CE7}">
      <dgm:prSet phldrT="[文字]"/>
      <dgm:spPr/>
      <dgm:t>
        <a:bodyPr/>
        <a:lstStyle/>
        <a:p>
          <a:pPr algn="ctr"/>
          <a:r>
            <a:rPr lang="zh-TW" altLang="en-US" dirty="0" smtClean="0">
              <a:latin typeface="微軟正黑體" pitchFamily="34" charset="-120"/>
              <a:ea typeface="微軟正黑體" pitchFamily="34" charset="-120"/>
            </a:rPr>
            <a:t>非對稱式金鑰</a:t>
          </a:r>
          <a:endParaRPr lang="zh-TW" altLang="en-US" dirty="0">
            <a:latin typeface="微軟正黑體" pitchFamily="34" charset="-120"/>
            <a:ea typeface="微軟正黑體" pitchFamily="34" charset="-120"/>
          </a:endParaRPr>
        </a:p>
      </dgm:t>
    </dgm:pt>
    <dgm:pt modelId="{EE45186C-FAA5-4B90-A193-33ED507FFED1}" type="parTrans" cxnId="{F162853C-2D1F-4A7E-99D9-9D34715C7E3F}">
      <dgm:prSet/>
      <dgm:spPr/>
      <dgm:t>
        <a:bodyPr/>
        <a:lstStyle/>
        <a:p>
          <a:pPr algn="ctr"/>
          <a:endParaRPr lang="zh-TW" altLang="en-US">
            <a:latin typeface="微軟正黑體" pitchFamily="34" charset="-120"/>
            <a:ea typeface="微軟正黑體" pitchFamily="34" charset="-120"/>
          </a:endParaRPr>
        </a:p>
      </dgm:t>
    </dgm:pt>
    <dgm:pt modelId="{A31AE018-A6B8-4626-A39F-E9251832A62E}" type="sibTrans" cxnId="{F162853C-2D1F-4A7E-99D9-9D34715C7E3F}">
      <dgm:prSet/>
      <dgm:spPr/>
      <dgm:t>
        <a:bodyPr/>
        <a:lstStyle/>
        <a:p>
          <a:pPr algn="ctr"/>
          <a:endParaRPr lang="zh-TW" altLang="en-US">
            <a:latin typeface="微軟正黑體" pitchFamily="34" charset="-120"/>
            <a:ea typeface="微軟正黑體" pitchFamily="34" charset="-120"/>
          </a:endParaRPr>
        </a:p>
      </dgm:t>
    </dgm:pt>
    <dgm:pt modelId="{0C3FB5FB-889D-4858-B7AE-0CE5C10E37D9}" type="pres">
      <dgm:prSet presAssocID="{4FA4C622-BE49-49D8-AAEE-1D5EA881C124}" presName="linear" presStyleCnt="0">
        <dgm:presLayoutVars>
          <dgm:animLvl val="lvl"/>
          <dgm:resizeHandles val="exact"/>
        </dgm:presLayoutVars>
      </dgm:prSet>
      <dgm:spPr/>
      <dgm:t>
        <a:bodyPr/>
        <a:lstStyle/>
        <a:p>
          <a:endParaRPr lang="zh-TW" altLang="en-US"/>
        </a:p>
      </dgm:t>
    </dgm:pt>
    <dgm:pt modelId="{22669F06-DAC8-4C6A-ACAC-673A07D60A49}" type="pres">
      <dgm:prSet presAssocID="{3B511F0A-7F07-48A7-878A-C31309FF434F}" presName="parentText" presStyleLbl="node1" presStyleIdx="0" presStyleCnt="2">
        <dgm:presLayoutVars>
          <dgm:chMax val="0"/>
          <dgm:bulletEnabled val="1"/>
        </dgm:presLayoutVars>
      </dgm:prSet>
      <dgm:spPr/>
      <dgm:t>
        <a:bodyPr/>
        <a:lstStyle/>
        <a:p>
          <a:endParaRPr lang="zh-TW" altLang="en-US"/>
        </a:p>
      </dgm:t>
    </dgm:pt>
    <dgm:pt modelId="{D0BFF0E1-955E-44E7-B3C3-5459B7D15D48}" type="pres">
      <dgm:prSet presAssocID="{8E6472EF-B2A4-4FD3-BC56-712FDC7BBE9C}" presName="spacer" presStyleCnt="0"/>
      <dgm:spPr/>
    </dgm:pt>
    <dgm:pt modelId="{258FC40D-80EC-4B52-A395-7947E6CF5854}" type="pres">
      <dgm:prSet presAssocID="{4376DF19-1482-4605-B142-6BFB07EF7CE7}" presName="parentText" presStyleLbl="node1" presStyleIdx="1" presStyleCnt="2">
        <dgm:presLayoutVars>
          <dgm:chMax val="0"/>
          <dgm:bulletEnabled val="1"/>
        </dgm:presLayoutVars>
      </dgm:prSet>
      <dgm:spPr/>
      <dgm:t>
        <a:bodyPr/>
        <a:lstStyle/>
        <a:p>
          <a:endParaRPr lang="zh-TW" altLang="en-US"/>
        </a:p>
      </dgm:t>
    </dgm:pt>
  </dgm:ptLst>
  <dgm:cxnLst>
    <dgm:cxn modelId="{F162853C-2D1F-4A7E-99D9-9D34715C7E3F}" srcId="{4FA4C622-BE49-49D8-AAEE-1D5EA881C124}" destId="{4376DF19-1482-4605-B142-6BFB07EF7CE7}" srcOrd="1" destOrd="0" parTransId="{EE45186C-FAA5-4B90-A193-33ED507FFED1}" sibTransId="{A31AE018-A6B8-4626-A39F-E9251832A62E}"/>
    <dgm:cxn modelId="{1226A565-C2E3-4C3C-97BD-26D952024749}" type="presOf" srcId="{4FA4C622-BE49-49D8-AAEE-1D5EA881C124}" destId="{0C3FB5FB-889D-4858-B7AE-0CE5C10E37D9}" srcOrd="0" destOrd="0" presId="urn:microsoft.com/office/officeart/2005/8/layout/vList2"/>
    <dgm:cxn modelId="{B69D4118-8416-4A1F-BEA4-55314BD627B2}" type="presOf" srcId="{3B511F0A-7F07-48A7-878A-C31309FF434F}" destId="{22669F06-DAC8-4C6A-ACAC-673A07D60A49}" srcOrd="0" destOrd="0" presId="urn:microsoft.com/office/officeart/2005/8/layout/vList2"/>
    <dgm:cxn modelId="{AB82D342-375B-466E-9AAB-FC87F31CD582}" srcId="{4FA4C622-BE49-49D8-AAEE-1D5EA881C124}" destId="{3B511F0A-7F07-48A7-878A-C31309FF434F}" srcOrd="0" destOrd="0" parTransId="{52A2ABB0-4C78-40F3-9964-32D37E4EE6A3}" sibTransId="{8E6472EF-B2A4-4FD3-BC56-712FDC7BBE9C}"/>
    <dgm:cxn modelId="{B295D2A6-3BC5-48E7-9FE7-C353DA57CFB1}" type="presOf" srcId="{4376DF19-1482-4605-B142-6BFB07EF7CE7}" destId="{258FC40D-80EC-4B52-A395-7947E6CF5854}" srcOrd="0" destOrd="0" presId="urn:microsoft.com/office/officeart/2005/8/layout/vList2"/>
    <dgm:cxn modelId="{EFDD4F9A-7801-4DCD-A232-978571693082}" type="presParOf" srcId="{0C3FB5FB-889D-4858-B7AE-0CE5C10E37D9}" destId="{22669F06-DAC8-4C6A-ACAC-673A07D60A49}" srcOrd="0" destOrd="0" presId="urn:microsoft.com/office/officeart/2005/8/layout/vList2"/>
    <dgm:cxn modelId="{8631DA93-A4C9-489D-9861-9E18EBAA92DB}" type="presParOf" srcId="{0C3FB5FB-889D-4858-B7AE-0CE5C10E37D9}" destId="{D0BFF0E1-955E-44E7-B3C3-5459B7D15D48}" srcOrd="1" destOrd="0" presId="urn:microsoft.com/office/officeart/2005/8/layout/vList2"/>
    <dgm:cxn modelId="{7CB3D12E-622B-439B-86DC-AA53B3A467E2}" type="presParOf" srcId="{0C3FB5FB-889D-4858-B7AE-0CE5C10E37D9}" destId="{258FC40D-80EC-4B52-A395-7947E6CF585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472A8-D1EC-4DF3-9318-F74D8DE3CC8D}" type="doc">
      <dgm:prSet loTypeId="urn:microsoft.com/office/officeart/2005/8/layout/default#1" loCatId="list" qsTypeId="urn:microsoft.com/office/officeart/2005/8/quickstyle/3d3" qsCatId="3D" csTypeId="urn:microsoft.com/office/officeart/2005/8/colors/colorful1#1" csCatId="colorful" phldr="1"/>
      <dgm:spPr/>
      <dgm:t>
        <a:bodyPr/>
        <a:lstStyle/>
        <a:p>
          <a:endParaRPr lang="zh-TW" altLang="en-US"/>
        </a:p>
      </dgm:t>
    </dgm:pt>
    <dgm:pt modelId="{443E6A05-4D8C-4B22-8371-2B2F04B47E02}">
      <dgm:prSet phldrT="[文字]"/>
      <dgm:spPr/>
      <dgm:t>
        <a:bodyPr/>
        <a:lstStyle/>
        <a:p>
          <a:r>
            <a:rPr lang="zh-TW" altLang="en-US" dirty="0" smtClean="0">
              <a:latin typeface="微軟正黑體" pitchFamily="34" charset="-120"/>
              <a:ea typeface="微軟正黑體" pitchFamily="34" charset="-120"/>
            </a:rPr>
            <a:t>阻斷服務</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zh-TW" altLang="en-US" dirty="0" smtClean="0">
              <a:latin typeface="微軟正黑體" pitchFamily="34" charset="-120"/>
              <a:ea typeface="微軟正黑體" pitchFamily="34" charset="-120"/>
            </a:rPr>
            <a:t>攻擊</a:t>
          </a:r>
          <a:endParaRPr lang="zh-TW" altLang="en-US" dirty="0">
            <a:latin typeface="微軟正黑體" pitchFamily="34" charset="-120"/>
            <a:ea typeface="微軟正黑體" pitchFamily="34" charset="-120"/>
          </a:endParaRPr>
        </a:p>
      </dgm:t>
    </dgm:pt>
    <dgm:pt modelId="{1D29E172-D260-4AD8-BFC7-E10E632C35BE}" type="parTrans" cxnId="{13C322A5-0AAC-43FA-965E-685702D891CD}">
      <dgm:prSet/>
      <dgm:spPr/>
      <dgm:t>
        <a:bodyPr/>
        <a:lstStyle/>
        <a:p>
          <a:endParaRPr lang="zh-TW" altLang="en-US">
            <a:latin typeface="微軟正黑體" pitchFamily="34" charset="-120"/>
            <a:ea typeface="微軟正黑體" pitchFamily="34" charset="-120"/>
          </a:endParaRPr>
        </a:p>
      </dgm:t>
    </dgm:pt>
    <dgm:pt modelId="{B80D2FEE-C75F-49F2-B466-9F3A917075F2}" type="sibTrans" cxnId="{13C322A5-0AAC-43FA-965E-685702D891CD}">
      <dgm:prSet/>
      <dgm:spPr/>
      <dgm:t>
        <a:bodyPr/>
        <a:lstStyle/>
        <a:p>
          <a:endParaRPr lang="zh-TW" altLang="en-US">
            <a:latin typeface="微軟正黑體" pitchFamily="34" charset="-120"/>
            <a:ea typeface="微軟正黑體" pitchFamily="34" charset="-120"/>
          </a:endParaRPr>
        </a:p>
      </dgm:t>
    </dgm:pt>
    <dgm:pt modelId="{AC2DB686-3F27-419B-AF4B-5FCC8A48767B}">
      <dgm:prSet phldrT="[文字]"/>
      <dgm:spPr/>
      <dgm:t>
        <a:bodyPr/>
        <a:lstStyle/>
        <a:p>
          <a:r>
            <a:rPr lang="zh-TW" altLang="en-US" dirty="0" smtClean="0">
              <a:latin typeface="微軟正黑體" pitchFamily="34" charset="-120"/>
              <a:ea typeface="微軟正黑體" pitchFamily="34" charset="-120"/>
            </a:rPr>
            <a:t>主機入侵</a:t>
          </a:r>
          <a:endParaRPr lang="zh-TW" altLang="en-US" dirty="0">
            <a:latin typeface="微軟正黑體" pitchFamily="34" charset="-120"/>
            <a:ea typeface="微軟正黑體" pitchFamily="34" charset="-120"/>
          </a:endParaRPr>
        </a:p>
      </dgm:t>
    </dgm:pt>
    <dgm:pt modelId="{2981366A-12D5-4D21-B624-9EC6A3A26F15}" type="parTrans" cxnId="{84ABB1B1-339D-40B6-89E2-3EA7415E97AB}">
      <dgm:prSet/>
      <dgm:spPr/>
      <dgm:t>
        <a:bodyPr/>
        <a:lstStyle/>
        <a:p>
          <a:endParaRPr lang="zh-TW" altLang="en-US">
            <a:latin typeface="微軟正黑體" pitchFamily="34" charset="-120"/>
            <a:ea typeface="微軟正黑體" pitchFamily="34" charset="-120"/>
          </a:endParaRPr>
        </a:p>
      </dgm:t>
    </dgm:pt>
    <dgm:pt modelId="{549109D3-46D7-431B-9D36-5D2D1A9079AE}" type="sibTrans" cxnId="{84ABB1B1-339D-40B6-89E2-3EA7415E97AB}">
      <dgm:prSet/>
      <dgm:spPr/>
      <dgm:t>
        <a:bodyPr/>
        <a:lstStyle/>
        <a:p>
          <a:endParaRPr lang="zh-TW" altLang="en-US">
            <a:latin typeface="微軟正黑體" pitchFamily="34" charset="-120"/>
            <a:ea typeface="微軟正黑體" pitchFamily="34" charset="-120"/>
          </a:endParaRPr>
        </a:p>
      </dgm:t>
    </dgm:pt>
    <dgm:pt modelId="{FF87F40D-F0E1-4F7F-9641-75282174ECAD}">
      <dgm:prSet phldrT="[文字]"/>
      <dgm:spPr/>
      <dgm:t>
        <a:bodyPr/>
        <a:lstStyle/>
        <a:p>
          <a:r>
            <a:rPr lang="zh-TW" altLang="en-US" dirty="0" smtClean="0">
              <a:latin typeface="微軟正黑體" pitchFamily="34" charset="-120"/>
              <a:ea typeface="微軟正黑體" pitchFamily="34" charset="-120"/>
            </a:rPr>
            <a:t>電腦病毒</a:t>
          </a:r>
          <a:endParaRPr lang="zh-TW" altLang="en-US" dirty="0">
            <a:latin typeface="微軟正黑體" pitchFamily="34" charset="-120"/>
            <a:ea typeface="微軟正黑體" pitchFamily="34" charset="-120"/>
          </a:endParaRPr>
        </a:p>
      </dgm:t>
    </dgm:pt>
    <dgm:pt modelId="{B8DA11A4-200C-4DE4-8925-5BAC90A26646}" type="parTrans" cxnId="{6898C6F0-3404-43DA-BAE3-735D0D36B7CE}">
      <dgm:prSet/>
      <dgm:spPr/>
      <dgm:t>
        <a:bodyPr/>
        <a:lstStyle/>
        <a:p>
          <a:endParaRPr lang="zh-TW" altLang="en-US">
            <a:latin typeface="微軟正黑體" pitchFamily="34" charset="-120"/>
            <a:ea typeface="微軟正黑體" pitchFamily="34" charset="-120"/>
          </a:endParaRPr>
        </a:p>
      </dgm:t>
    </dgm:pt>
    <dgm:pt modelId="{69258AA8-B725-43F7-83CF-1A282A32B542}" type="sibTrans" cxnId="{6898C6F0-3404-43DA-BAE3-735D0D36B7CE}">
      <dgm:prSet/>
      <dgm:spPr/>
      <dgm:t>
        <a:bodyPr/>
        <a:lstStyle/>
        <a:p>
          <a:endParaRPr lang="zh-TW" altLang="en-US">
            <a:latin typeface="微軟正黑體" pitchFamily="34" charset="-120"/>
            <a:ea typeface="微軟正黑體" pitchFamily="34" charset="-120"/>
          </a:endParaRPr>
        </a:p>
      </dgm:t>
    </dgm:pt>
    <dgm:pt modelId="{78575A7A-CB9C-47F9-A0C4-0EF43AD0674E}">
      <dgm:prSet phldrT="[文字]"/>
      <dgm:spPr/>
      <dgm:t>
        <a:bodyPr/>
        <a:lstStyle/>
        <a:p>
          <a:r>
            <a:rPr lang="zh-TW" altLang="en-US" dirty="0" smtClean="0">
              <a:latin typeface="微軟正黑體" pitchFamily="34" charset="-120"/>
              <a:ea typeface="微軟正黑體" pitchFamily="34" charset="-120"/>
            </a:rPr>
            <a:t>網路監聽</a:t>
          </a:r>
          <a:endParaRPr lang="zh-TW" altLang="en-US" dirty="0">
            <a:latin typeface="微軟正黑體" pitchFamily="34" charset="-120"/>
            <a:ea typeface="微軟正黑體" pitchFamily="34" charset="-120"/>
          </a:endParaRPr>
        </a:p>
      </dgm:t>
    </dgm:pt>
    <dgm:pt modelId="{B0139CB9-ED34-4853-8592-E26AE9BD2F76}" type="parTrans" cxnId="{F702825E-D6EA-4EA7-9949-B514A659E2EF}">
      <dgm:prSet/>
      <dgm:spPr/>
      <dgm:t>
        <a:bodyPr/>
        <a:lstStyle/>
        <a:p>
          <a:endParaRPr lang="zh-TW" altLang="en-US">
            <a:latin typeface="微軟正黑體" pitchFamily="34" charset="-120"/>
            <a:ea typeface="微軟正黑體" pitchFamily="34" charset="-120"/>
          </a:endParaRPr>
        </a:p>
      </dgm:t>
    </dgm:pt>
    <dgm:pt modelId="{E208533E-A1E9-47CC-8D0A-CECEFF2A2037}" type="sibTrans" cxnId="{F702825E-D6EA-4EA7-9949-B514A659E2EF}">
      <dgm:prSet/>
      <dgm:spPr/>
      <dgm:t>
        <a:bodyPr/>
        <a:lstStyle/>
        <a:p>
          <a:endParaRPr lang="zh-TW" altLang="en-US">
            <a:latin typeface="微軟正黑體" pitchFamily="34" charset="-120"/>
            <a:ea typeface="微軟正黑體" pitchFamily="34" charset="-120"/>
          </a:endParaRPr>
        </a:p>
      </dgm:t>
    </dgm:pt>
    <dgm:pt modelId="{5763E54E-182E-4262-AE37-B2454B900153}" type="pres">
      <dgm:prSet presAssocID="{16F472A8-D1EC-4DF3-9318-F74D8DE3CC8D}" presName="diagram" presStyleCnt="0">
        <dgm:presLayoutVars>
          <dgm:dir/>
          <dgm:resizeHandles val="exact"/>
        </dgm:presLayoutVars>
      </dgm:prSet>
      <dgm:spPr/>
      <dgm:t>
        <a:bodyPr/>
        <a:lstStyle/>
        <a:p>
          <a:endParaRPr lang="zh-TW" altLang="en-US"/>
        </a:p>
      </dgm:t>
    </dgm:pt>
    <dgm:pt modelId="{377AD485-222E-4785-85D2-5532C539DADD}" type="pres">
      <dgm:prSet presAssocID="{443E6A05-4D8C-4B22-8371-2B2F04B47E02}" presName="node" presStyleLbl="node1" presStyleIdx="0" presStyleCnt="4">
        <dgm:presLayoutVars>
          <dgm:bulletEnabled val="1"/>
        </dgm:presLayoutVars>
      </dgm:prSet>
      <dgm:spPr/>
      <dgm:t>
        <a:bodyPr/>
        <a:lstStyle/>
        <a:p>
          <a:endParaRPr lang="zh-TW" altLang="en-US"/>
        </a:p>
      </dgm:t>
    </dgm:pt>
    <dgm:pt modelId="{4E23CEFE-C716-4B52-B722-40485E470572}" type="pres">
      <dgm:prSet presAssocID="{B80D2FEE-C75F-49F2-B466-9F3A917075F2}" presName="sibTrans" presStyleCnt="0"/>
      <dgm:spPr/>
    </dgm:pt>
    <dgm:pt modelId="{0249AAA3-F465-4686-B993-0FB67AF51689}" type="pres">
      <dgm:prSet presAssocID="{AC2DB686-3F27-419B-AF4B-5FCC8A48767B}" presName="node" presStyleLbl="node1" presStyleIdx="1" presStyleCnt="4">
        <dgm:presLayoutVars>
          <dgm:bulletEnabled val="1"/>
        </dgm:presLayoutVars>
      </dgm:prSet>
      <dgm:spPr/>
      <dgm:t>
        <a:bodyPr/>
        <a:lstStyle/>
        <a:p>
          <a:endParaRPr lang="zh-TW" altLang="en-US"/>
        </a:p>
      </dgm:t>
    </dgm:pt>
    <dgm:pt modelId="{8CC20E71-BD10-48CF-823D-A9C0CE75CCC9}" type="pres">
      <dgm:prSet presAssocID="{549109D3-46D7-431B-9D36-5D2D1A9079AE}" presName="sibTrans" presStyleCnt="0"/>
      <dgm:spPr/>
    </dgm:pt>
    <dgm:pt modelId="{71EE791B-DB3D-4306-8FDD-3F0556D8E29A}" type="pres">
      <dgm:prSet presAssocID="{FF87F40D-F0E1-4F7F-9641-75282174ECAD}" presName="node" presStyleLbl="node1" presStyleIdx="2" presStyleCnt="4">
        <dgm:presLayoutVars>
          <dgm:bulletEnabled val="1"/>
        </dgm:presLayoutVars>
      </dgm:prSet>
      <dgm:spPr/>
      <dgm:t>
        <a:bodyPr/>
        <a:lstStyle/>
        <a:p>
          <a:endParaRPr lang="zh-TW" altLang="en-US"/>
        </a:p>
      </dgm:t>
    </dgm:pt>
    <dgm:pt modelId="{C48B073E-9105-4B59-94E7-32BACE3ED402}" type="pres">
      <dgm:prSet presAssocID="{69258AA8-B725-43F7-83CF-1A282A32B542}" presName="sibTrans" presStyleCnt="0"/>
      <dgm:spPr/>
    </dgm:pt>
    <dgm:pt modelId="{AD1F3A28-B1C3-48EE-827F-B3077A033445}" type="pres">
      <dgm:prSet presAssocID="{78575A7A-CB9C-47F9-A0C4-0EF43AD0674E}" presName="node" presStyleLbl="node1" presStyleIdx="3" presStyleCnt="4">
        <dgm:presLayoutVars>
          <dgm:bulletEnabled val="1"/>
        </dgm:presLayoutVars>
      </dgm:prSet>
      <dgm:spPr/>
      <dgm:t>
        <a:bodyPr/>
        <a:lstStyle/>
        <a:p>
          <a:endParaRPr lang="zh-TW" altLang="en-US"/>
        </a:p>
      </dgm:t>
    </dgm:pt>
  </dgm:ptLst>
  <dgm:cxnLst>
    <dgm:cxn modelId="{84ABB1B1-339D-40B6-89E2-3EA7415E97AB}" srcId="{16F472A8-D1EC-4DF3-9318-F74D8DE3CC8D}" destId="{AC2DB686-3F27-419B-AF4B-5FCC8A48767B}" srcOrd="1" destOrd="0" parTransId="{2981366A-12D5-4D21-B624-9EC6A3A26F15}" sibTransId="{549109D3-46D7-431B-9D36-5D2D1A9079AE}"/>
    <dgm:cxn modelId="{13C322A5-0AAC-43FA-965E-685702D891CD}" srcId="{16F472A8-D1EC-4DF3-9318-F74D8DE3CC8D}" destId="{443E6A05-4D8C-4B22-8371-2B2F04B47E02}" srcOrd="0" destOrd="0" parTransId="{1D29E172-D260-4AD8-BFC7-E10E632C35BE}" sibTransId="{B80D2FEE-C75F-49F2-B466-9F3A917075F2}"/>
    <dgm:cxn modelId="{87B935E8-5284-4F26-805A-B3F1E6F355DD}" type="presOf" srcId="{443E6A05-4D8C-4B22-8371-2B2F04B47E02}" destId="{377AD485-222E-4785-85D2-5532C539DADD}" srcOrd="0" destOrd="0" presId="urn:microsoft.com/office/officeart/2005/8/layout/default#1"/>
    <dgm:cxn modelId="{83F75DF6-233C-4A1B-8D03-D94BC3773A01}" type="presOf" srcId="{78575A7A-CB9C-47F9-A0C4-0EF43AD0674E}" destId="{AD1F3A28-B1C3-48EE-827F-B3077A033445}" srcOrd="0" destOrd="0" presId="urn:microsoft.com/office/officeart/2005/8/layout/default#1"/>
    <dgm:cxn modelId="{190D42E2-42CF-447E-AC90-54C9F628143A}" type="presOf" srcId="{FF87F40D-F0E1-4F7F-9641-75282174ECAD}" destId="{71EE791B-DB3D-4306-8FDD-3F0556D8E29A}" srcOrd="0" destOrd="0" presId="urn:microsoft.com/office/officeart/2005/8/layout/default#1"/>
    <dgm:cxn modelId="{7DB393E0-B99E-42BA-8FFE-67411D8F9079}" type="presOf" srcId="{AC2DB686-3F27-419B-AF4B-5FCC8A48767B}" destId="{0249AAA3-F465-4686-B993-0FB67AF51689}" srcOrd="0" destOrd="0" presId="urn:microsoft.com/office/officeart/2005/8/layout/default#1"/>
    <dgm:cxn modelId="{6898C6F0-3404-43DA-BAE3-735D0D36B7CE}" srcId="{16F472A8-D1EC-4DF3-9318-F74D8DE3CC8D}" destId="{FF87F40D-F0E1-4F7F-9641-75282174ECAD}" srcOrd="2" destOrd="0" parTransId="{B8DA11A4-200C-4DE4-8925-5BAC90A26646}" sibTransId="{69258AA8-B725-43F7-83CF-1A282A32B542}"/>
    <dgm:cxn modelId="{F702825E-D6EA-4EA7-9949-B514A659E2EF}" srcId="{16F472A8-D1EC-4DF3-9318-F74D8DE3CC8D}" destId="{78575A7A-CB9C-47F9-A0C4-0EF43AD0674E}" srcOrd="3" destOrd="0" parTransId="{B0139CB9-ED34-4853-8592-E26AE9BD2F76}" sibTransId="{E208533E-A1E9-47CC-8D0A-CECEFF2A2037}"/>
    <dgm:cxn modelId="{9F284BC4-F85E-4A0B-A7C3-3BB73F52375E}" type="presOf" srcId="{16F472A8-D1EC-4DF3-9318-F74D8DE3CC8D}" destId="{5763E54E-182E-4262-AE37-B2454B900153}" srcOrd="0" destOrd="0" presId="urn:microsoft.com/office/officeart/2005/8/layout/default#1"/>
    <dgm:cxn modelId="{213FE27E-B9BC-4E65-9ACF-B7B737E5436E}" type="presParOf" srcId="{5763E54E-182E-4262-AE37-B2454B900153}" destId="{377AD485-222E-4785-85D2-5532C539DADD}" srcOrd="0" destOrd="0" presId="urn:microsoft.com/office/officeart/2005/8/layout/default#1"/>
    <dgm:cxn modelId="{B6A5DAF0-39F6-40E4-94E6-11E2F373274E}" type="presParOf" srcId="{5763E54E-182E-4262-AE37-B2454B900153}" destId="{4E23CEFE-C716-4B52-B722-40485E470572}" srcOrd="1" destOrd="0" presId="urn:microsoft.com/office/officeart/2005/8/layout/default#1"/>
    <dgm:cxn modelId="{A3CDF813-D14D-4E9E-A4EE-F7FC63514700}" type="presParOf" srcId="{5763E54E-182E-4262-AE37-B2454B900153}" destId="{0249AAA3-F465-4686-B993-0FB67AF51689}" srcOrd="2" destOrd="0" presId="urn:microsoft.com/office/officeart/2005/8/layout/default#1"/>
    <dgm:cxn modelId="{1FC7A133-8A39-4E6E-9F84-97CA9269677A}" type="presParOf" srcId="{5763E54E-182E-4262-AE37-B2454B900153}" destId="{8CC20E71-BD10-48CF-823D-A9C0CE75CCC9}" srcOrd="3" destOrd="0" presId="urn:microsoft.com/office/officeart/2005/8/layout/default#1"/>
    <dgm:cxn modelId="{2E2DA754-DA5E-4321-BA2E-4391253E3232}" type="presParOf" srcId="{5763E54E-182E-4262-AE37-B2454B900153}" destId="{71EE791B-DB3D-4306-8FDD-3F0556D8E29A}" srcOrd="4" destOrd="0" presId="urn:microsoft.com/office/officeart/2005/8/layout/default#1"/>
    <dgm:cxn modelId="{92E10394-D09D-430D-96ED-B75A19FE62C0}" type="presParOf" srcId="{5763E54E-182E-4262-AE37-B2454B900153}" destId="{C48B073E-9105-4B59-94E7-32BACE3ED402}" srcOrd="5" destOrd="0" presId="urn:microsoft.com/office/officeart/2005/8/layout/default#1"/>
    <dgm:cxn modelId="{0822B239-0777-4EFC-85BD-EDD1F184F885}" type="presParOf" srcId="{5763E54E-182E-4262-AE37-B2454B900153}" destId="{AD1F3A28-B1C3-48EE-827F-B3077A033445}"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1C945A-C6ED-41B9-B5D6-3F3F5C2F5E06}" type="doc">
      <dgm:prSet loTypeId="urn:microsoft.com/office/officeart/2005/8/layout/default#2" loCatId="list" qsTypeId="urn:microsoft.com/office/officeart/2005/8/quickstyle/3d3" qsCatId="3D" csTypeId="urn:microsoft.com/office/officeart/2005/8/colors/colorful1#2" csCatId="colorful" phldr="1"/>
      <dgm:spPr/>
      <dgm:t>
        <a:bodyPr/>
        <a:lstStyle/>
        <a:p>
          <a:endParaRPr lang="zh-TW" altLang="en-US"/>
        </a:p>
      </dgm:t>
    </dgm:pt>
    <dgm:pt modelId="{82D6941B-82AC-401C-9AF1-2F79AB2E9C5C}">
      <dgm:prSet phldrT="[文字]"/>
      <dgm:spPr/>
      <dgm:t>
        <a:bodyPr/>
        <a:lstStyle/>
        <a:p>
          <a:pPr algn="ctr"/>
          <a:r>
            <a:rPr lang="zh-TW" altLang="en-US" dirty="0" smtClean="0">
              <a:latin typeface="微軟正黑體" pitchFamily="34" charset="-120"/>
              <a:ea typeface="微軟正黑體" pitchFamily="34" charset="-120"/>
            </a:rPr>
            <a:t>防毒軟體</a:t>
          </a:r>
          <a:endParaRPr lang="zh-TW" altLang="en-US" dirty="0">
            <a:latin typeface="微軟正黑體" pitchFamily="34" charset="-120"/>
            <a:ea typeface="微軟正黑體" pitchFamily="34" charset="-120"/>
          </a:endParaRPr>
        </a:p>
      </dgm:t>
    </dgm:pt>
    <dgm:pt modelId="{9942A460-1306-4494-91B1-D0E3765E5A8B}" type="parTrans" cxnId="{6B171B52-D587-4FA2-B321-19222FBF318B}">
      <dgm:prSet/>
      <dgm:spPr/>
      <dgm:t>
        <a:bodyPr/>
        <a:lstStyle/>
        <a:p>
          <a:pPr algn="ctr"/>
          <a:endParaRPr lang="zh-TW" altLang="en-US">
            <a:latin typeface="微軟正黑體" pitchFamily="34" charset="-120"/>
            <a:ea typeface="微軟正黑體" pitchFamily="34" charset="-120"/>
          </a:endParaRPr>
        </a:p>
      </dgm:t>
    </dgm:pt>
    <dgm:pt modelId="{025F7563-0BFB-44D0-9850-9E20723323A2}" type="sibTrans" cxnId="{6B171B52-D587-4FA2-B321-19222FBF318B}">
      <dgm:prSet/>
      <dgm:spPr/>
      <dgm:t>
        <a:bodyPr/>
        <a:lstStyle/>
        <a:p>
          <a:pPr algn="ctr"/>
          <a:endParaRPr lang="zh-TW" altLang="en-US">
            <a:latin typeface="微軟正黑體" pitchFamily="34" charset="-120"/>
            <a:ea typeface="微軟正黑體" pitchFamily="34" charset="-120"/>
          </a:endParaRPr>
        </a:p>
      </dgm:t>
    </dgm:pt>
    <dgm:pt modelId="{D2F0755C-F471-4780-B0C8-0A6FAE6E6B1B}">
      <dgm:prSet phldrT="[文字]"/>
      <dgm:spPr/>
      <dgm:t>
        <a:bodyPr/>
        <a:lstStyle/>
        <a:p>
          <a:pPr algn="ctr"/>
          <a:r>
            <a:rPr lang="zh-TW" altLang="en-US" dirty="0" smtClean="0">
              <a:latin typeface="微軟正黑體" pitchFamily="34" charset="-120"/>
              <a:ea typeface="微軟正黑體" pitchFamily="34" charset="-120"/>
            </a:rPr>
            <a:t>網路加密</a:t>
          </a:r>
          <a:endParaRPr lang="zh-TW" altLang="en-US" dirty="0">
            <a:latin typeface="微軟正黑體" pitchFamily="34" charset="-120"/>
            <a:ea typeface="微軟正黑體" pitchFamily="34" charset="-120"/>
          </a:endParaRPr>
        </a:p>
      </dgm:t>
    </dgm:pt>
    <dgm:pt modelId="{5021DF18-AF6E-4460-B66B-369396B6E4EA}" type="parTrans" cxnId="{53B41C7E-293D-457A-9E1A-1BF42110AA47}">
      <dgm:prSet/>
      <dgm:spPr/>
      <dgm:t>
        <a:bodyPr/>
        <a:lstStyle/>
        <a:p>
          <a:pPr algn="ctr"/>
          <a:endParaRPr lang="zh-TW" altLang="en-US">
            <a:latin typeface="微軟正黑體" pitchFamily="34" charset="-120"/>
            <a:ea typeface="微軟正黑體" pitchFamily="34" charset="-120"/>
          </a:endParaRPr>
        </a:p>
      </dgm:t>
    </dgm:pt>
    <dgm:pt modelId="{8123780F-8B05-4263-B2B3-CD35F8C655E5}" type="sibTrans" cxnId="{53B41C7E-293D-457A-9E1A-1BF42110AA47}">
      <dgm:prSet/>
      <dgm:spPr/>
      <dgm:t>
        <a:bodyPr/>
        <a:lstStyle/>
        <a:p>
          <a:pPr algn="ctr"/>
          <a:endParaRPr lang="zh-TW" altLang="en-US">
            <a:latin typeface="微軟正黑體" pitchFamily="34" charset="-120"/>
            <a:ea typeface="微軟正黑體" pitchFamily="34" charset="-120"/>
          </a:endParaRPr>
        </a:p>
      </dgm:t>
    </dgm:pt>
    <dgm:pt modelId="{AB0E1AF9-BEC9-46BE-ADF2-920A6A105AF1}">
      <dgm:prSet phldrT="[文字]"/>
      <dgm:spPr/>
      <dgm:t>
        <a:bodyPr/>
        <a:lstStyle/>
        <a:p>
          <a:pPr algn="ctr"/>
          <a:r>
            <a:rPr lang="zh-TW" altLang="en-US" dirty="0" smtClean="0">
              <a:latin typeface="微軟正黑體" pitchFamily="34" charset="-120"/>
              <a:ea typeface="微軟正黑體" pitchFamily="34" charset="-120"/>
            </a:rPr>
            <a:t>防火牆與入侵偵測系統</a:t>
          </a:r>
          <a:endParaRPr lang="zh-TW" altLang="en-US" dirty="0">
            <a:latin typeface="微軟正黑體" pitchFamily="34" charset="-120"/>
            <a:ea typeface="微軟正黑體" pitchFamily="34" charset="-120"/>
          </a:endParaRPr>
        </a:p>
      </dgm:t>
    </dgm:pt>
    <dgm:pt modelId="{2EFB927B-D1F6-4D03-8DA8-9A6121AF999D}" type="parTrans" cxnId="{46255C62-5724-4A23-9F47-A45F5007A7B1}">
      <dgm:prSet/>
      <dgm:spPr/>
      <dgm:t>
        <a:bodyPr/>
        <a:lstStyle/>
        <a:p>
          <a:pPr algn="ctr"/>
          <a:endParaRPr lang="zh-TW" altLang="en-US">
            <a:latin typeface="微軟正黑體" pitchFamily="34" charset="-120"/>
            <a:ea typeface="微軟正黑體" pitchFamily="34" charset="-120"/>
          </a:endParaRPr>
        </a:p>
      </dgm:t>
    </dgm:pt>
    <dgm:pt modelId="{66533A07-5DD9-45BA-9D0D-372C4F6274EF}" type="sibTrans" cxnId="{46255C62-5724-4A23-9F47-A45F5007A7B1}">
      <dgm:prSet/>
      <dgm:spPr/>
      <dgm:t>
        <a:bodyPr/>
        <a:lstStyle/>
        <a:p>
          <a:pPr algn="ctr"/>
          <a:endParaRPr lang="zh-TW" altLang="en-US">
            <a:latin typeface="微軟正黑體" pitchFamily="34" charset="-120"/>
            <a:ea typeface="微軟正黑體" pitchFamily="34" charset="-120"/>
          </a:endParaRPr>
        </a:p>
      </dgm:t>
    </dgm:pt>
    <dgm:pt modelId="{73A19FDA-02B1-4772-9C02-5D230F8CA32E}">
      <dgm:prSet phldrT="[文字]"/>
      <dgm:spPr/>
      <dgm:t>
        <a:bodyPr/>
        <a:lstStyle/>
        <a:p>
          <a:pPr algn="ctr"/>
          <a:r>
            <a:rPr lang="zh-TW" altLang="en-US" dirty="0" smtClean="0">
              <a:latin typeface="微軟正黑體" pitchFamily="34" charset="-120"/>
              <a:ea typeface="微軟正黑體" pitchFamily="34" charset="-120"/>
            </a:rPr>
            <a:t>無線網路</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zh-TW" altLang="en-US" dirty="0" smtClean="0">
              <a:latin typeface="微軟正黑體" pitchFamily="34" charset="-120"/>
              <a:ea typeface="微軟正黑體" pitchFamily="34" charset="-120"/>
            </a:rPr>
            <a:t>安全</a:t>
          </a:r>
          <a:endParaRPr lang="zh-TW" altLang="en-US" dirty="0">
            <a:latin typeface="微軟正黑體" pitchFamily="34" charset="-120"/>
            <a:ea typeface="微軟正黑體" pitchFamily="34" charset="-120"/>
          </a:endParaRPr>
        </a:p>
      </dgm:t>
    </dgm:pt>
    <dgm:pt modelId="{DFECB51B-6848-4F01-9722-9C3C2CEC7123}" type="parTrans" cxnId="{78C92798-9E18-4BC9-8F84-9898D7C3A8EC}">
      <dgm:prSet/>
      <dgm:spPr/>
      <dgm:t>
        <a:bodyPr/>
        <a:lstStyle/>
        <a:p>
          <a:pPr algn="ctr"/>
          <a:endParaRPr lang="zh-TW" altLang="en-US">
            <a:latin typeface="微軟正黑體" pitchFamily="34" charset="-120"/>
            <a:ea typeface="微軟正黑體" pitchFamily="34" charset="-120"/>
          </a:endParaRPr>
        </a:p>
      </dgm:t>
    </dgm:pt>
    <dgm:pt modelId="{5A8005EE-8883-47AC-892E-9D6BE163F53A}" type="sibTrans" cxnId="{78C92798-9E18-4BC9-8F84-9898D7C3A8EC}">
      <dgm:prSet/>
      <dgm:spPr/>
      <dgm:t>
        <a:bodyPr/>
        <a:lstStyle/>
        <a:p>
          <a:pPr algn="ctr"/>
          <a:endParaRPr lang="zh-TW" altLang="en-US">
            <a:latin typeface="微軟正黑體" pitchFamily="34" charset="-120"/>
            <a:ea typeface="微軟正黑體" pitchFamily="34" charset="-120"/>
          </a:endParaRPr>
        </a:p>
      </dgm:t>
    </dgm:pt>
    <dgm:pt modelId="{D1CD8C41-C0E2-4025-A055-155B0FBFEE58}" type="pres">
      <dgm:prSet presAssocID="{AC1C945A-C6ED-41B9-B5D6-3F3F5C2F5E06}" presName="diagram" presStyleCnt="0">
        <dgm:presLayoutVars>
          <dgm:dir/>
          <dgm:resizeHandles val="exact"/>
        </dgm:presLayoutVars>
      </dgm:prSet>
      <dgm:spPr/>
      <dgm:t>
        <a:bodyPr/>
        <a:lstStyle/>
        <a:p>
          <a:endParaRPr lang="zh-TW" altLang="en-US"/>
        </a:p>
      </dgm:t>
    </dgm:pt>
    <dgm:pt modelId="{77690F9A-D7A5-4693-A9FE-60DA060A3949}" type="pres">
      <dgm:prSet presAssocID="{82D6941B-82AC-401C-9AF1-2F79AB2E9C5C}" presName="node" presStyleLbl="node1" presStyleIdx="0" presStyleCnt="4">
        <dgm:presLayoutVars>
          <dgm:bulletEnabled val="1"/>
        </dgm:presLayoutVars>
      </dgm:prSet>
      <dgm:spPr/>
      <dgm:t>
        <a:bodyPr/>
        <a:lstStyle/>
        <a:p>
          <a:endParaRPr lang="zh-TW" altLang="en-US"/>
        </a:p>
      </dgm:t>
    </dgm:pt>
    <dgm:pt modelId="{DFD0AF47-9D10-417A-8266-F0C8D5F1BA17}" type="pres">
      <dgm:prSet presAssocID="{025F7563-0BFB-44D0-9850-9E20723323A2}" presName="sibTrans" presStyleCnt="0"/>
      <dgm:spPr/>
    </dgm:pt>
    <dgm:pt modelId="{6FCD2333-6B43-4D77-81A6-62F4DA4D2095}" type="pres">
      <dgm:prSet presAssocID="{D2F0755C-F471-4780-B0C8-0A6FAE6E6B1B}" presName="node" presStyleLbl="node1" presStyleIdx="1" presStyleCnt="4">
        <dgm:presLayoutVars>
          <dgm:bulletEnabled val="1"/>
        </dgm:presLayoutVars>
      </dgm:prSet>
      <dgm:spPr/>
      <dgm:t>
        <a:bodyPr/>
        <a:lstStyle/>
        <a:p>
          <a:endParaRPr lang="zh-TW" altLang="en-US"/>
        </a:p>
      </dgm:t>
    </dgm:pt>
    <dgm:pt modelId="{1249C281-5A23-4472-AB04-3A49F324419A}" type="pres">
      <dgm:prSet presAssocID="{8123780F-8B05-4263-B2B3-CD35F8C655E5}" presName="sibTrans" presStyleCnt="0"/>
      <dgm:spPr/>
    </dgm:pt>
    <dgm:pt modelId="{6FF42453-F3AB-4643-974F-F936AF42FF41}" type="pres">
      <dgm:prSet presAssocID="{AB0E1AF9-BEC9-46BE-ADF2-920A6A105AF1}" presName="node" presStyleLbl="node1" presStyleIdx="2" presStyleCnt="4">
        <dgm:presLayoutVars>
          <dgm:bulletEnabled val="1"/>
        </dgm:presLayoutVars>
      </dgm:prSet>
      <dgm:spPr/>
      <dgm:t>
        <a:bodyPr/>
        <a:lstStyle/>
        <a:p>
          <a:endParaRPr lang="zh-TW" altLang="en-US"/>
        </a:p>
      </dgm:t>
    </dgm:pt>
    <dgm:pt modelId="{36010EC4-B229-4C67-9F09-AB27077D5AB5}" type="pres">
      <dgm:prSet presAssocID="{66533A07-5DD9-45BA-9D0D-372C4F6274EF}" presName="sibTrans" presStyleCnt="0"/>
      <dgm:spPr/>
    </dgm:pt>
    <dgm:pt modelId="{B0172C7E-B84A-4F33-83DB-29741ECB31F9}" type="pres">
      <dgm:prSet presAssocID="{73A19FDA-02B1-4772-9C02-5D230F8CA32E}" presName="node" presStyleLbl="node1" presStyleIdx="3" presStyleCnt="4">
        <dgm:presLayoutVars>
          <dgm:bulletEnabled val="1"/>
        </dgm:presLayoutVars>
      </dgm:prSet>
      <dgm:spPr/>
      <dgm:t>
        <a:bodyPr/>
        <a:lstStyle/>
        <a:p>
          <a:endParaRPr lang="zh-TW" altLang="en-US"/>
        </a:p>
      </dgm:t>
    </dgm:pt>
  </dgm:ptLst>
  <dgm:cxnLst>
    <dgm:cxn modelId="{AE4AB6C0-3C5A-4B06-8B4F-2FAD6E382456}" type="presOf" srcId="{AB0E1AF9-BEC9-46BE-ADF2-920A6A105AF1}" destId="{6FF42453-F3AB-4643-974F-F936AF42FF41}" srcOrd="0" destOrd="0" presId="urn:microsoft.com/office/officeart/2005/8/layout/default#2"/>
    <dgm:cxn modelId="{B9F7A856-CD81-4539-A3B9-9B51E4C3D464}" type="presOf" srcId="{73A19FDA-02B1-4772-9C02-5D230F8CA32E}" destId="{B0172C7E-B84A-4F33-83DB-29741ECB31F9}" srcOrd="0" destOrd="0" presId="urn:microsoft.com/office/officeart/2005/8/layout/default#2"/>
    <dgm:cxn modelId="{78C92798-9E18-4BC9-8F84-9898D7C3A8EC}" srcId="{AC1C945A-C6ED-41B9-B5D6-3F3F5C2F5E06}" destId="{73A19FDA-02B1-4772-9C02-5D230F8CA32E}" srcOrd="3" destOrd="0" parTransId="{DFECB51B-6848-4F01-9722-9C3C2CEC7123}" sibTransId="{5A8005EE-8883-47AC-892E-9D6BE163F53A}"/>
    <dgm:cxn modelId="{C67EB3F2-DCA4-41EC-97A9-561F646F1FBD}" type="presOf" srcId="{AC1C945A-C6ED-41B9-B5D6-3F3F5C2F5E06}" destId="{D1CD8C41-C0E2-4025-A055-155B0FBFEE58}" srcOrd="0" destOrd="0" presId="urn:microsoft.com/office/officeart/2005/8/layout/default#2"/>
    <dgm:cxn modelId="{46255C62-5724-4A23-9F47-A45F5007A7B1}" srcId="{AC1C945A-C6ED-41B9-B5D6-3F3F5C2F5E06}" destId="{AB0E1AF9-BEC9-46BE-ADF2-920A6A105AF1}" srcOrd="2" destOrd="0" parTransId="{2EFB927B-D1F6-4D03-8DA8-9A6121AF999D}" sibTransId="{66533A07-5DD9-45BA-9D0D-372C4F6274EF}"/>
    <dgm:cxn modelId="{4D860387-910C-4133-92FF-F991C0241B7C}" type="presOf" srcId="{82D6941B-82AC-401C-9AF1-2F79AB2E9C5C}" destId="{77690F9A-D7A5-4693-A9FE-60DA060A3949}" srcOrd="0" destOrd="0" presId="urn:microsoft.com/office/officeart/2005/8/layout/default#2"/>
    <dgm:cxn modelId="{6B171B52-D587-4FA2-B321-19222FBF318B}" srcId="{AC1C945A-C6ED-41B9-B5D6-3F3F5C2F5E06}" destId="{82D6941B-82AC-401C-9AF1-2F79AB2E9C5C}" srcOrd="0" destOrd="0" parTransId="{9942A460-1306-4494-91B1-D0E3765E5A8B}" sibTransId="{025F7563-0BFB-44D0-9850-9E20723323A2}"/>
    <dgm:cxn modelId="{DDB9FBB4-775D-4360-9A77-9D9C584E9D61}" type="presOf" srcId="{D2F0755C-F471-4780-B0C8-0A6FAE6E6B1B}" destId="{6FCD2333-6B43-4D77-81A6-62F4DA4D2095}" srcOrd="0" destOrd="0" presId="urn:microsoft.com/office/officeart/2005/8/layout/default#2"/>
    <dgm:cxn modelId="{53B41C7E-293D-457A-9E1A-1BF42110AA47}" srcId="{AC1C945A-C6ED-41B9-B5D6-3F3F5C2F5E06}" destId="{D2F0755C-F471-4780-B0C8-0A6FAE6E6B1B}" srcOrd="1" destOrd="0" parTransId="{5021DF18-AF6E-4460-B66B-369396B6E4EA}" sibTransId="{8123780F-8B05-4263-B2B3-CD35F8C655E5}"/>
    <dgm:cxn modelId="{D55B1CF6-9CD0-440B-B4CA-83636930615D}" type="presParOf" srcId="{D1CD8C41-C0E2-4025-A055-155B0FBFEE58}" destId="{77690F9A-D7A5-4693-A9FE-60DA060A3949}" srcOrd="0" destOrd="0" presId="urn:microsoft.com/office/officeart/2005/8/layout/default#2"/>
    <dgm:cxn modelId="{A6BD114C-5F2D-4C83-96EE-8F55E4F188D8}" type="presParOf" srcId="{D1CD8C41-C0E2-4025-A055-155B0FBFEE58}" destId="{DFD0AF47-9D10-417A-8266-F0C8D5F1BA17}" srcOrd="1" destOrd="0" presId="urn:microsoft.com/office/officeart/2005/8/layout/default#2"/>
    <dgm:cxn modelId="{308ADEC4-9972-4057-8CDE-87A40EA2EE6D}" type="presParOf" srcId="{D1CD8C41-C0E2-4025-A055-155B0FBFEE58}" destId="{6FCD2333-6B43-4D77-81A6-62F4DA4D2095}" srcOrd="2" destOrd="0" presId="urn:microsoft.com/office/officeart/2005/8/layout/default#2"/>
    <dgm:cxn modelId="{334DDD2C-8682-472B-B4FD-55D076B2405B}" type="presParOf" srcId="{D1CD8C41-C0E2-4025-A055-155B0FBFEE58}" destId="{1249C281-5A23-4472-AB04-3A49F324419A}" srcOrd="3" destOrd="0" presId="urn:microsoft.com/office/officeart/2005/8/layout/default#2"/>
    <dgm:cxn modelId="{A5AFA00D-51F8-4DED-9B82-706307BE773F}" type="presParOf" srcId="{D1CD8C41-C0E2-4025-A055-155B0FBFEE58}" destId="{6FF42453-F3AB-4643-974F-F936AF42FF41}" srcOrd="4" destOrd="0" presId="urn:microsoft.com/office/officeart/2005/8/layout/default#2"/>
    <dgm:cxn modelId="{4AD3C41D-302B-4B5A-A161-C353CE387564}" type="presParOf" srcId="{D1CD8C41-C0E2-4025-A055-155B0FBFEE58}" destId="{36010EC4-B229-4C67-9F09-AB27077D5AB5}" srcOrd="5" destOrd="0" presId="urn:microsoft.com/office/officeart/2005/8/layout/default#2"/>
    <dgm:cxn modelId="{9CF2DD82-6532-4F7D-88C2-4DCD8B85AB92}" type="presParOf" srcId="{D1CD8C41-C0E2-4025-A055-155B0FBFEE58}" destId="{B0172C7E-B84A-4F33-83DB-29741ECB31F9}"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9F06-DAC8-4C6A-ACAC-673A07D60A49}">
      <dsp:nvSpPr>
        <dsp:cNvPr id="0" name=""/>
        <dsp:cNvSpPr/>
      </dsp:nvSpPr>
      <dsp:spPr>
        <a:xfrm>
          <a:off x="0" y="10870"/>
          <a:ext cx="2493277" cy="878377"/>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對稱式金鑰</a:t>
          </a:r>
          <a:endParaRPr lang="zh-TW" altLang="en-US" sz="2800" kern="1200" dirty="0">
            <a:latin typeface="微軟正黑體" pitchFamily="34" charset="-120"/>
            <a:ea typeface="微軟正黑體" pitchFamily="34" charset="-120"/>
          </a:endParaRPr>
        </a:p>
      </dsp:txBody>
      <dsp:txXfrm>
        <a:off x="42879" y="53749"/>
        <a:ext cx="2407519" cy="792619"/>
      </dsp:txXfrm>
    </dsp:sp>
    <dsp:sp modelId="{258FC40D-80EC-4B52-A395-7947E6CF5854}">
      <dsp:nvSpPr>
        <dsp:cNvPr id="0" name=""/>
        <dsp:cNvSpPr/>
      </dsp:nvSpPr>
      <dsp:spPr>
        <a:xfrm>
          <a:off x="0" y="969887"/>
          <a:ext cx="2493277" cy="878377"/>
        </a:xfrm>
        <a:prstGeom prst="round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非對稱式金鑰</a:t>
          </a:r>
          <a:endParaRPr lang="zh-TW" altLang="en-US" sz="2800" kern="1200" dirty="0">
            <a:latin typeface="微軟正黑體" pitchFamily="34" charset="-120"/>
            <a:ea typeface="微軟正黑體" pitchFamily="34" charset="-120"/>
          </a:endParaRPr>
        </a:p>
      </dsp:txBody>
      <dsp:txXfrm>
        <a:off x="42879" y="1012766"/>
        <a:ext cx="2407519" cy="792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B12AB-0481-4543-9448-EE76391C4D02}" type="datetimeFigureOut">
              <a:rPr lang="zh-TW" altLang="en-US" smtClean="0"/>
              <a:pPr/>
              <a:t>2023/5/3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245B1-C9B5-4CB2-8096-E56E4F101A5F}" type="slidenum">
              <a:rPr lang="zh-TW" altLang="en-US" smtClean="0"/>
              <a:pPr/>
              <a:t>‹#›</a:t>
            </a:fld>
            <a:endParaRPr lang="zh-TW" altLang="en-US"/>
          </a:p>
        </p:txBody>
      </p:sp>
    </p:spTree>
    <p:extLst>
      <p:ext uri="{BB962C8B-B14F-4D97-AF65-F5344CB8AC3E}">
        <p14:creationId xmlns:p14="http://schemas.microsoft.com/office/powerpoint/2010/main" val="3557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8BF6C9DC-3005-4159-8BC2-9590A95D6D7A}" type="slidenum">
              <a:rPr lang="zh-TW" altLang="en-US" smtClean="0">
                <a:latin typeface="Times New Roman" pitchFamily="18" charset="0"/>
              </a:rPr>
              <a:pPr/>
              <a:t>72</a:t>
            </a:fld>
            <a:endParaRPr lang="en-US" altLang="zh-TW" smtClean="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矩形 6"/>
          <p:cNvSpPr/>
          <p:nvPr userDrawn="1"/>
        </p:nvSpPr>
        <p:spPr>
          <a:xfrm>
            <a:off x="-26078" y="502812"/>
            <a:ext cx="9170078" cy="6352105"/>
          </a:xfrm>
          <a:prstGeom prst="rect">
            <a:avLst/>
          </a:prstGeom>
          <a:solidFill>
            <a:schemeClr val="accent6">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8" name="圓角矩形圖說文字 277"/>
          <p:cNvSpPr/>
          <p:nvPr userDrawn="1"/>
        </p:nvSpPr>
        <p:spPr>
          <a:xfrm>
            <a:off x="272957" y="953725"/>
            <a:ext cx="2737212" cy="990044"/>
          </a:xfrm>
          <a:prstGeom prst="wedgeRoundRectCallout">
            <a:avLst>
              <a:gd name="adj1" fmla="val 34844"/>
              <a:gd name="adj2" fmla="val 81478"/>
              <a:gd name="adj3" fmla="val 16667"/>
            </a:avLst>
          </a:prstGeom>
          <a:solidFill>
            <a:srgbClr val="F2F2F2">
              <a:alpha val="20000"/>
            </a:srgbClr>
          </a:solidFill>
          <a:ln w="28575">
            <a:solidFill>
              <a:srgbClr val="000000">
                <a:alpha val="2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hasCustomPrompt="1"/>
          </p:nvPr>
        </p:nvSpPr>
        <p:spPr>
          <a:xfrm>
            <a:off x="3157953" y="1043735"/>
            <a:ext cx="5476465" cy="966748"/>
          </a:xfrm>
        </p:spPr>
        <p:txBody>
          <a:bodyPr>
            <a:noAutofit/>
          </a:bodyPr>
          <a:lstStyle>
            <a:lvl1pPr algn="l">
              <a:defRPr sz="4800" b="1">
                <a:solidFill>
                  <a:schemeClr val="bg1"/>
                </a:solidFill>
                <a:latin typeface="微軟正黑體" pitchFamily="34" charset="-120"/>
                <a:ea typeface="微軟正黑體" pitchFamily="34" charset="-120"/>
              </a:defRPr>
            </a:lvl1pPr>
          </a:lstStyle>
          <a:p>
            <a:r>
              <a:rPr lang="zh-TW" altLang="en-US" dirty="0" smtClean="0"/>
              <a:t>計算機簡介</a:t>
            </a:r>
            <a:endParaRPr lang="zh-TW" altLang="en-US" dirty="0"/>
          </a:p>
        </p:txBody>
      </p:sp>
      <p:sp>
        <p:nvSpPr>
          <p:cNvPr id="3" name="副標題 2"/>
          <p:cNvSpPr>
            <a:spLocks noGrp="1"/>
          </p:cNvSpPr>
          <p:nvPr>
            <p:ph type="subTitle" idx="1"/>
          </p:nvPr>
        </p:nvSpPr>
        <p:spPr>
          <a:xfrm>
            <a:off x="4622799" y="2393950"/>
            <a:ext cx="4194429" cy="3735388"/>
          </a:xfrm>
        </p:spPr>
        <p:txBody>
          <a:bodyPr/>
          <a:lstStyle>
            <a:lvl1pPr marL="0" indent="0" algn="l">
              <a:buNone/>
              <a:defRPr b="0">
                <a:solidFill>
                  <a:schemeClr val="tx1"/>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29" name="矩形 28"/>
          <p:cNvSpPr/>
          <p:nvPr userDrawn="1"/>
        </p:nvSpPr>
        <p:spPr>
          <a:xfrm>
            <a:off x="11650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userDrawn="1"/>
        </p:nvSpPr>
        <p:spPr>
          <a:xfrm>
            <a:off x="389693"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userDrawn="1"/>
        </p:nvSpPr>
        <p:spPr>
          <a:xfrm>
            <a:off x="258070"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userDrawn="1"/>
        </p:nvSpPr>
        <p:spPr>
          <a:xfrm>
            <a:off x="542093"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userDrawn="1"/>
        </p:nvSpPr>
        <p:spPr>
          <a:xfrm>
            <a:off x="694493"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userDrawn="1"/>
        </p:nvSpPr>
        <p:spPr>
          <a:xfrm>
            <a:off x="899696"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userDrawn="1"/>
        </p:nvSpPr>
        <p:spPr>
          <a:xfrm>
            <a:off x="1172884"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userDrawn="1"/>
        </p:nvSpPr>
        <p:spPr>
          <a:xfrm>
            <a:off x="1041261"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userDrawn="1"/>
        </p:nvSpPr>
        <p:spPr>
          <a:xfrm>
            <a:off x="1325284"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userDrawn="1"/>
        </p:nvSpPr>
        <p:spPr>
          <a:xfrm>
            <a:off x="1477684"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userDrawn="1"/>
        </p:nvSpPr>
        <p:spPr>
          <a:xfrm>
            <a:off x="1698757"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userDrawn="1"/>
        </p:nvSpPr>
        <p:spPr>
          <a:xfrm>
            <a:off x="197194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userDrawn="1"/>
        </p:nvSpPr>
        <p:spPr>
          <a:xfrm>
            <a:off x="184032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userDrawn="1"/>
        </p:nvSpPr>
        <p:spPr>
          <a:xfrm>
            <a:off x="212434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userDrawn="1"/>
        </p:nvSpPr>
        <p:spPr>
          <a:xfrm>
            <a:off x="227674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userDrawn="1"/>
        </p:nvSpPr>
        <p:spPr>
          <a:xfrm>
            <a:off x="2512458"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userDrawn="1"/>
        </p:nvSpPr>
        <p:spPr>
          <a:xfrm>
            <a:off x="2785646"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userDrawn="1"/>
        </p:nvSpPr>
        <p:spPr>
          <a:xfrm>
            <a:off x="2654023"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userDrawn="1"/>
        </p:nvSpPr>
        <p:spPr>
          <a:xfrm>
            <a:off x="2938046"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userDrawn="1"/>
        </p:nvSpPr>
        <p:spPr>
          <a:xfrm>
            <a:off x="3090446"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p:cNvSpPr/>
          <p:nvPr userDrawn="1"/>
        </p:nvSpPr>
        <p:spPr>
          <a:xfrm>
            <a:off x="3318937"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userDrawn="1"/>
        </p:nvSpPr>
        <p:spPr>
          <a:xfrm>
            <a:off x="359212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userDrawn="1"/>
        </p:nvSpPr>
        <p:spPr>
          <a:xfrm>
            <a:off x="346050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userDrawn="1"/>
        </p:nvSpPr>
        <p:spPr>
          <a:xfrm>
            <a:off x="374452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userDrawn="1"/>
        </p:nvSpPr>
        <p:spPr>
          <a:xfrm>
            <a:off x="389692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userDrawn="1"/>
        </p:nvSpPr>
        <p:spPr>
          <a:xfrm>
            <a:off x="4129027"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userDrawn="1"/>
        </p:nvSpPr>
        <p:spPr>
          <a:xfrm>
            <a:off x="440221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userDrawn="1"/>
        </p:nvSpPr>
        <p:spPr>
          <a:xfrm>
            <a:off x="427059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userDrawn="1"/>
        </p:nvSpPr>
        <p:spPr>
          <a:xfrm>
            <a:off x="455461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userDrawn="1"/>
        </p:nvSpPr>
        <p:spPr>
          <a:xfrm>
            <a:off x="470701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userDrawn="1"/>
        </p:nvSpPr>
        <p:spPr>
          <a:xfrm>
            <a:off x="4939117"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userDrawn="1"/>
        </p:nvSpPr>
        <p:spPr>
          <a:xfrm>
            <a:off x="521230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userDrawn="1"/>
        </p:nvSpPr>
        <p:spPr>
          <a:xfrm>
            <a:off x="508068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userDrawn="1"/>
        </p:nvSpPr>
        <p:spPr>
          <a:xfrm>
            <a:off x="536470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userDrawn="1"/>
        </p:nvSpPr>
        <p:spPr>
          <a:xfrm>
            <a:off x="5517105"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p:cNvSpPr/>
          <p:nvPr userDrawn="1"/>
        </p:nvSpPr>
        <p:spPr>
          <a:xfrm>
            <a:off x="5749207"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userDrawn="1"/>
        </p:nvSpPr>
        <p:spPr>
          <a:xfrm>
            <a:off x="602239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userDrawn="1"/>
        </p:nvSpPr>
        <p:spPr>
          <a:xfrm>
            <a:off x="5890772"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userDrawn="1"/>
        </p:nvSpPr>
        <p:spPr>
          <a:xfrm>
            <a:off x="617479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userDrawn="1"/>
        </p:nvSpPr>
        <p:spPr>
          <a:xfrm>
            <a:off x="632719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userDrawn="1"/>
        </p:nvSpPr>
        <p:spPr>
          <a:xfrm>
            <a:off x="6563896"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userDrawn="1"/>
        </p:nvSpPr>
        <p:spPr>
          <a:xfrm>
            <a:off x="6837084"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userDrawn="1"/>
        </p:nvSpPr>
        <p:spPr>
          <a:xfrm>
            <a:off x="6705461"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userDrawn="1"/>
        </p:nvSpPr>
        <p:spPr>
          <a:xfrm>
            <a:off x="6989484"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userDrawn="1"/>
        </p:nvSpPr>
        <p:spPr>
          <a:xfrm>
            <a:off x="7141884"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userDrawn="1"/>
        </p:nvSpPr>
        <p:spPr>
          <a:xfrm>
            <a:off x="7369387"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userDrawn="1"/>
        </p:nvSpPr>
        <p:spPr>
          <a:xfrm>
            <a:off x="764257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userDrawn="1"/>
        </p:nvSpPr>
        <p:spPr>
          <a:xfrm>
            <a:off x="7510952"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userDrawn="1"/>
        </p:nvSpPr>
        <p:spPr>
          <a:xfrm>
            <a:off x="779497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userDrawn="1"/>
        </p:nvSpPr>
        <p:spPr>
          <a:xfrm>
            <a:off x="7947375" y="-1051"/>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userDrawn="1"/>
        </p:nvSpPr>
        <p:spPr>
          <a:xfrm>
            <a:off x="8171734"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p:cNvSpPr/>
          <p:nvPr userDrawn="1"/>
        </p:nvSpPr>
        <p:spPr>
          <a:xfrm>
            <a:off x="844492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userDrawn="1"/>
        </p:nvSpPr>
        <p:spPr>
          <a:xfrm>
            <a:off x="8313299"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userDrawn="1"/>
        </p:nvSpPr>
        <p:spPr>
          <a:xfrm>
            <a:off x="859732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p:cNvSpPr/>
          <p:nvPr userDrawn="1"/>
        </p:nvSpPr>
        <p:spPr>
          <a:xfrm>
            <a:off x="8749722"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userDrawn="1"/>
        </p:nvSpPr>
        <p:spPr>
          <a:xfrm>
            <a:off x="8969629" y="0"/>
            <a:ext cx="67507" cy="6300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圖片版面配置區 274"/>
          <p:cNvSpPr>
            <a:spLocks noGrp="1"/>
          </p:cNvSpPr>
          <p:nvPr>
            <p:ph type="pic" sz="quarter" idx="13"/>
          </p:nvPr>
        </p:nvSpPr>
        <p:spPr>
          <a:xfrm>
            <a:off x="0" y="2393950"/>
            <a:ext cx="4622800" cy="3735388"/>
          </a:xfrm>
        </p:spPr>
        <p:txBody>
          <a:bodyPr/>
          <a:lstStyle/>
          <a:p>
            <a:endParaRPr lang="zh-TW" altLang="en-US" dirty="0"/>
          </a:p>
        </p:txBody>
      </p:sp>
      <p:sp>
        <p:nvSpPr>
          <p:cNvPr id="276" name="文字方塊 275"/>
          <p:cNvSpPr txBox="1"/>
          <p:nvPr userDrawn="1"/>
        </p:nvSpPr>
        <p:spPr>
          <a:xfrm>
            <a:off x="264913" y="975500"/>
            <a:ext cx="2768260" cy="923330"/>
          </a:xfrm>
          <a:prstGeom prst="rect">
            <a:avLst/>
          </a:prstGeom>
          <a:noFill/>
        </p:spPr>
        <p:txBody>
          <a:bodyPr wrap="square" rtlCol="0">
            <a:spAutoFit/>
          </a:bodyPr>
          <a:lstStyle/>
          <a:p>
            <a:r>
              <a:rPr lang="en-US" altLang="zh-TW" sz="3600" b="1" dirty="0" smtClean="0">
                <a:solidFill>
                  <a:schemeClr val="bg1"/>
                </a:solidFill>
              </a:rPr>
              <a:t>CHAPTER</a:t>
            </a:r>
            <a:r>
              <a:rPr lang="zh-TW" altLang="en-US" sz="3600" b="1" dirty="0" smtClean="0">
                <a:solidFill>
                  <a:schemeClr val="bg1"/>
                </a:solidFill>
              </a:rPr>
              <a:t> </a:t>
            </a:r>
            <a:r>
              <a:rPr lang="en-US" altLang="zh-TW" sz="5400" b="1" dirty="0" smtClean="0">
                <a:solidFill>
                  <a:schemeClr val="accent6">
                    <a:lumMod val="50000"/>
                  </a:schemeClr>
                </a:solidFill>
              </a:rPr>
              <a:t>08</a:t>
            </a:r>
            <a:endParaRPr lang="zh-TW" altLang="en-US" sz="5400" b="1" dirty="0">
              <a:solidFill>
                <a:schemeClr val="accent6">
                  <a:lumMod val="50000"/>
                </a:schemeClr>
              </a:solidFill>
            </a:endParaRPr>
          </a:p>
        </p:txBody>
      </p:sp>
    </p:spTree>
    <p:extLst>
      <p:ext uri="{BB962C8B-B14F-4D97-AF65-F5344CB8AC3E}">
        <p14:creationId xmlns:p14="http://schemas.microsoft.com/office/powerpoint/2010/main" val="150881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2524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10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324899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12122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1466351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752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8"/>
            <a:ext cx="8229600" cy="1143000"/>
          </a:xfrm>
        </p:spPr>
        <p:txBody>
          <a:bodyPr/>
          <a:lstStyle>
            <a:lvl1pPr>
              <a:defRPr b="1">
                <a:solidFill>
                  <a:srgbClr val="C00000"/>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2213865"/>
            <a:ext cx="8229600" cy="3912298"/>
          </a:xfrm>
        </p:spPr>
        <p:txBody>
          <a:bodyPr/>
          <a:lstStyle>
            <a:lvl1pPr marL="457200" indent="-457200" algn="just" hangingPunct="0">
              <a:buFontTx/>
              <a:buBlip>
                <a:blip r:embed="rId2"/>
              </a:buBlip>
              <a:defRPr sz="2800" b="1">
                <a:latin typeface="微軟正黑體" pitchFamily="34" charset="-120"/>
                <a:ea typeface="微軟正黑體" pitchFamily="34" charset="-120"/>
              </a:defRPr>
            </a:lvl1pPr>
            <a:lvl2pPr marL="914400" indent="-457200" algn="just" hangingPunct="0">
              <a:buClr>
                <a:schemeClr val="tx2"/>
              </a:buClr>
              <a:buFont typeface="Wingdings 3" panose="05040102010807070707" pitchFamily="18" charset="2"/>
              <a:buChar char=""/>
              <a:defRPr sz="2600" b="1">
                <a:latin typeface="微軟正黑體" pitchFamily="34" charset="-120"/>
                <a:ea typeface="微軟正黑體" pitchFamily="34" charset="-120"/>
              </a:defRPr>
            </a:lvl2pPr>
            <a:lvl3pPr marL="1257300" indent="-342900" algn="just" hangingPunct="0">
              <a:buClr>
                <a:schemeClr val="accent1"/>
              </a:buClr>
              <a:buFont typeface="微軟正黑體" panose="020B0604030504040204" pitchFamily="34" charset="-120"/>
              <a:buChar char="■"/>
              <a:defRPr b="1">
                <a:latin typeface="微軟正黑體" pitchFamily="34" charset="-120"/>
                <a:ea typeface="微軟正黑體" pitchFamily="34" charset="-120"/>
              </a:defRPr>
            </a:lvl3pPr>
            <a:lvl4pPr marL="1371600" indent="0" algn="just" hangingPunct="0">
              <a:buNone/>
              <a:defRPr b="1">
                <a:latin typeface="微軟正黑體" pitchFamily="34" charset="-120"/>
                <a:ea typeface="微軟正黑體" pitchFamily="34" charset="-120"/>
              </a:defRPr>
            </a:lvl4pPr>
            <a:lvl5pPr marL="1828800" indent="0" algn="just" hangingPunct="0">
              <a:buNone/>
              <a:defRPr b="1">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6">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6">
                    <a:lumMod val="40000"/>
                    <a:lumOff val="60000"/>
                  </a:schemeClr>
                </a:solidFill>
                <a:latin typeface="+mn-lt"/>
                <a:ea typeface="+mn-ea"/>
                <a:cs typeface="+mn-cs"/>
              </a:rPr>
              <a:t>An Introduction to Computer Science</a:t>
            </a:r>
            <a:endParaRPr lang="zh-TW" altLang="en-US" dirty="0">
              <a:solidFill>
                <a:schemeClr val="accent6">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6">
                    <a:lumMod val="40000"/>
                    <a:lumOff val="60000"/>
                  </a:schemeClr>
                </a:solidFill>
              </a:rPr>
              <a:t>Chapter</a:t>
            </a:r>
          </a:p>
          <a:p>
            <a:pPr algn="ctr"/>
            <a:r>
              <a:rPr lang="en-US" altLang="zh-TW" sz="2400" dirty="0" smtClean="0">
                <a:solidFill>
                  <a:schemeClr val="accent6">
                    <a:lumMod val="40000"/>
                    <a:lumOff val="60000"/>
                  </a:schemeClr>
                </a:solidFill>
              </a:rPr>
              <a:t>08</a:t>
            </a:r>
            <a:endParaRPr lang="zh-TW" altLang="en-US" sz="2400" dirty="0">
              <a:solidFill>
                <a:schemeClr val="accent6">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91305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78750"/>
            <a:ext cx="8229600" cy="494741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6">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6">
                    <a:lumMod val="40000"/>
                    <a:lumOff val="60000"/>
                  </a:schemeClr>
                </a:solidFill>
                <a:latin typeface="+mn-lt"/>
                <a:ea typeface="+mn-ea"/>
                <a:cs typeface="+mn-cs"/>
              </a:rPr>
              <a:t>An Introduction to Computer Science</a:t>
            </a:r>
            <a:endParaRPr lang="zh-TW" altLang="en-US" dirty="0">
              <a:solidFill>
                <a:schemeClr val="accent6">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6">
                    <a:lumMod val="40000"/>
                    <a:lumOff val="60000"/>
                  </a:schemeClr>
                </a:solidFill>
              </a:rPr>
              <a:t>Chapter</a:t>
            </a:r>
          </a:p>
          <a:p>
            <a:pPr algn="ctr"/>
            <a:r>
              <a:rPr lang="en-US" altLang="zh-TW" sz="2400" dirty="0" smtClean="0">
                <a:solidFill>
                  <a:schemeClr val="accent6">
                    <a:lumMod val="40000"/>
                    <a:lumOff val="60000"/>
                  </a:schemeClr>
                </a:solidFill>
              </a:rPr>
              <a:t>08</a:t>
            </a:r>
            <a:endParaRPr lang="zh-TW" altLang="en-US" sz="2400" dirty="0">
              <a:solidFill>
                <a:schemeClr val="accent6">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575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7" name="矩形 6"/>
          <p:cNvSpPr/>
          <p:nvPr userDrawn="1"/>
        </p:nvSpPr>
        <p:spPr>
          <a:xfrm>
            <a:off x="0" y="0"/>
            <a:ext cx="9144000" cy="728700"/>
          </a:xfrm>
          <a:prstGeom prst="rect">
            <a:avLst/>
          </a:prstGeom>
          <a:solidFill>
            <a:schemeClr val="accent6">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6">
                    <a:lumMod val="40000"/>
                    <a:lumOff val="60000"/>
                  </a:schemeClr>
                </a:solidFill>
                <a:latin typeface="+mn-lt"/>
                <a:ea typeface="+mn-ea"/>
                <a:cs typeface="+mn-cs"/>
              </a:rPr>
              <a:t>An Introduction to Computer Science</a:t>
            </a:r>
            <a:endParaRPr lang="zh-TW" altLang="en-US" dirty="0">
              <a:solidFill>
                <a:schemeClr val="accent6">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6">
                    <a:lumMod val="40000"/>
                    <a:lumOff val="60000"/>
                  </a:schemeClr>
                </a:solidFill>
              </a:rPr>
              <a:t>Chapter</a:t>
            </a:r>
          </a:p>
          <a:p>
            <a:pPr algn="ctr"/>
            <a:r>
              <a:rPr lang="en-US" altLang="zh-TW" sz="2400" dirty="0" smtClean="0">
                <a:solidFill>
                  <a:schemeClr val="accent6">
                    <a:lumMod val="40000"/>
                    <a:lumOff val="60000"/>
                  </a:schemeClr>
                </a:solidFill>
              </a:rPr>
              <a:t>08</a:t>
            </a:r>
            <a:endParaRPr lang="zh-TW" altLang="en-US" sz="2400" dirty="0">
              <a:solidFill>
                <a:schemeClr val="accent6">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a:spLocks noGrp="1"/>
          </p:cNvSpPr>
          <p:nvPr>
            <p:ph idx="1"/>
          </p:nvPr>
        </p:nvSpPr>
        <p:spPr>
          <a:xfrm>
            <a:off x="457200" y="1133745"/>
            <a:ext cx="8229600" cy="4992418"/>
          </a:xfrm>
        </p:spPr>
        <p:txBody>
          <a:bodyPr/>
          <a:lstStyle>
            <a:lvl1pPr marL="457200" indent="-457200">
              <a:buFontTx/>
              <a:buBlip>
                <a:blip r:embed="rId4"/>
              </a:buBlip>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25720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6">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6">
                    <a:lumMod val="40000"/>
                    <a:lumOff val="60000"/>
                  </a:schemeClr>
                </a:solidFill>
                <a:latin typeface="+mn-lt"/>
                <a:ea typeface="+mn-ea"/>
                <a:cs typeface="+mn-cs"/>
              </a:rPr>
              <a:t>An Introduction to Computer Science</a:t>
            </a:r>
            <a:endParaRPr lang="zh-TW" altLang="en-US" dirty="0">
              <a:solidFill>
                <a:schemeClr val="accent6">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6">
                    <a:lumMod val="40000"/>
                    <a:lumOff val="60000"/>
                  </a:schemeClr>
                </a:solidFill>
              </a:rPr>
              <a:t>Chapter</a:t>
            </a:r>
          </a:p>
          <a:p>
            <a:pPr algn="ctr"/>
            <a:r>
              <a:rPr lang="en-US" altLang="zh-TW" sz="2400" dirty="0" smtClean="0">
                <a:solidFill>
                  <a:schemeClr val="accent6">
                    <a:lumMod val="40000"/>
                    <a:lumOff val="60000"/>
                  </a:schemeClr>
                </a:solidFill>
              </a:rPr>
              <a:t>08</a:t>
            </a:r>
            <a:endParaRPr lang="zh-TW" altLang="en-US" sz="2400" dirty="0">
              <a:solidFill>
                <a:schemeClr val="accent6">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683018"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userDrawn="1"/>
        </p:nvSpPr>
        <p:spPr>
          <a:xfrm>
            <a:off x="115162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userDrawn="1"/>
        </p:nvSpPr>
        <p:spPr>
          <a:xfrm>
            <a:off x="160167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userDrawn="1"/>
        </p:nvSpPr>
        <p:spPr>
          <a:xfrm>
            <a:off x="2051720" y="1180091"/>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userDrawn="1"/>
        </p:nvSpPr>
        <p:spPr>
          <a:xfrm>
            <a:off x="683018" y="1196984"/>
            <a:ext cx="2221692" cy="369332"/>
          </a:xfrm>
          <a:prstGeom prst="rect">
            <a:avLst/>
          </a:prstGeom>
          <a:noFill/>
        </p:spPr>
        <p:txBody>
          <a:bodyPr wrap="square" rtlCol="0">
            <a:spAutoFit/>
          </a:bodyPr>
          <a:lstStyle/>
          <a:p>
            <a:r>
              <a:rPr lang="en-US" altLang="zh-TW" b="1" dirty="0" smtClean="0">
                <a:solidFill>
                  <a:srgbClr val="C00000"/>
                </a:solidFill>
                <a:latin typeface="微軟正黑體" pitchFamily="34" charset="-120"/>
                <a:ea typeface="微軟正黑體" pitchFamily="34" charset="-120"/>
              </a:rPr>
              <a:t>IT</a:t>
            </a:r>
            <a:r>
              <a:rPr lang="zh-TW" altLang="en-US" b="1" dirty="0" smtClean="0">
                <a:solidFill>
                  <a:srgbClr val="C00000"/>
                </a:solidFill>
                <a:latin typeface="微軟正黑體" pitchFamily="34" charset="-120"/>
                <a:ea typeface="微軟正黑體" pitchFamily="34" charset="-120"/>
              </a:rPr>
              <a:t>　專     家</a:t>
            </a:r>
            <a:endParaRPr lang="en-US" altLang="zh-TW" b="1" dirty="0" smtClean="0">
              <a:solidFill>
                <a:srgbClr val="C00000"/>
              </a:solidFill>
              <a:latin typeface="微軟正黑體" pitchFamily="34" charset="-120"/>
              <a:ea typeface="微軟正黑體" pitchFamily="34" charset="-120"/>
            </a:endParaRPr>
          </a:p>
        </p:txBody>
      </p:sp>
      <p:pic>
        <p:nvPicPr>
          <p:cNvPr id="14349" name="Picture 13"/>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7232">
            <a:off x="8013955" y="1273755"/>
            <a:ext cx="1038226" cy="8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616" y="1132600"/>
            <a:ext cx="2456765" cy="6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06096" y="2035362"/>
            <a:ext cx="8229600" cy="377890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649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6">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solidFill>
                <a:schemeClr val="accent5">
                  <a:lumMod val="60000"/>
                  <a:lumOff val="40000"/>
                </a:schemeClr>
              </a:solidFill>
            </a:endParaRPr>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6">
                    <a:lumMod val="40000"/>
                    <a:lumOff val="60000"/>
                  </a:schemeClr>
                </a:solidFill>
                <a:latin typeface="+mn-lt"/>
                <a:ea typeface="+mn-ea"/>
                <a:cs typeface="+mn-cs"/>
              </a:rPr>
              <a:t>An Introduction to Computer Science</a:t>
            </a:r>
            <a:endParaRPr lang="zh-TW" altLang="en-US" dirty="0">
              <a:solidFill>
                <a:schemeClr val="accent6">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6">
                    <a:lumMod val="40000"/>
                    <a:lumOff val="60000"/>
                  </a:schemeClr>
                </a:solidFill>
              </a:rPr>
              <a:t>Chapter</a:t>
            </a:r>
          </a:p>
          <a:p>
            <a:pPr algn="ctr"/>
            <a:r>
              <a:rPr lang="en-US" altLang="zh-TW" sz="2400" dirty="0" smtClean="0">
                <a:solidFill>
                  <a:schemeClr val="accent6">
                    <a:lumMod val="40000"/>
                    <a:lumOff val="60000"/>
                  </a:schemeClr>
                </a:solidFill>
              </a:rPr>
              <a:t>08</a:t>
            </a:r>
            <a:endParaRPr lang="zh-TW" altLang="en-US" sz="2400" dirty="0">
              <a:solidFill>
                <a:schemeClr val="accent6">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14"/>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9274" y="1132600"/>
            <a:ext cx="730257" cy="906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D:\製作中\02再版書\0558909\資訊小耳朵 圖.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8211" y="838104"/>
            <a:ext cx="4545505" cy="1418395"/>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userDrawn="1"/>
        </p:nvSpPr>
        <p:spPr>
          <a:xfrm>
            <a:off x="517653" y="1628800"/>
            <a:ext cx="4443265" cy="461665"/>
          </a:xfrm>
          <a:prstGeom prst="rect">
            <a:avLst/>
          </a:prstGeom>
          <a:noFill/>
        </p:spPr>
        <p:txBody>
          <a:bodyPr wrap="square" rtlCol="0">
            <a:spAutoFit/>
          </a:bodyPr>
          <a:lstStyle/>
          <a:p>
            <a:r>
              <a:rPr lang="zh-TW" altLang="en-US" sz="2400" b="1" dirty="0" smtClean="0">
                <a:solidFill>
                  <a:srgbClr val="C00000"/>
                </a:solidFill>
                <a:latin typeface="微軟正黑體" pitchFamily="34" charset="-120"/>
                <a:ea typeface="微軟正黑體" pitchFamily="34" charset="-120"/>
              </a:rPr>
              <a:t>資    訊    </a:t>
            </a:r>
            <a:r>
              <a:rPr lang="zh-TW" altLang="en-US" sz="2400" b="1" dirty="0" smtClean="0">
                <a:solidFill>
                  <a:srgbClr val="C00000"/>
                </a:solidFill>
                <a:latin typeface="微軟正黑體" pitchFamily="34" charset="-120"/>
                <a:ea typeface="微軟正黑體" pitchFamily="34" charset="-120"/>
              </a:rPr>
              <a:t>專    </a:t>
            </a:r>
            <a:r>
              <a:rPr lang="zh-TW" altLang="en-US" sz="2400" b="1" dirty="0" smtClean="0">
                <a:solidFill>
                  <a:srgbClr val="C00000"/>
                </a:solidFill>
                <a:latin typeface="微軟正黑體" pitchFamily="34" charset="-120"/>
                <a:ea typeface="微軟正黑體" pitchFamily="34" charset="-120"/>
              </a:rPr>
              <a:t>欄</a:t>
            </a:r>
            <a:endParaRPr lang="en-US" altLang="zh-TW" sz="2400" b="1" dirty="0" smtClean="0">
              <a:solidFill>
                <a:srgbClr val="C00000"/>
              </a:solidFill>
              <a:latin typeface="微軟正黑體" pitchFamily="34" charset="-120"/>
              <a:ea typeface="微軟正黑體" pitchFamily="34" charset="-120"/>
            </a:endParaRPr>
          </a:p>
        </p:txBody>
      </p:sp>
      <p:sp>
        <p:nvSpPr>
          <p:cNvPr id="15" name="內容版面配置區 2"/>
          <p:cNvSpPr>
            <a:spLocks noGrp="1"/>
          </p:cNvSpPr>
          <p:nvPr>
            <p:ph idx="1"/>
          </p:nvPr>
        </p:nvSpPr>
        <p:spPr>
          <a:xfrm>
            <a:off x="406096" y="2256499"/>
            <a:ext cx="8229600" cy="3557766"/>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5419238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27187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144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905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橢圓 7"/>
          <p:cNvSpPr/>
          <p:nvPr userDrawn="1"/>
        </p:nvSpPr>
        <p:spPr>
          <a:xfrm>
            <a:off x="161510" y="6219310"/>
            <a:ext cx="450050" cy="4500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296525" y="6219310"/>
            <a:ext cx="450050" cy="450050"/>
          </a:xfrm>
          <a:prstGeom prst="ellipse">
            <a:avLst/>
          </a:prstGeom>
          <a:solidFill>
            <a:schemeClr val="accent6">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userDrawn="1"/>
        </p:nvSpPr>
        <p:spPr>
          <a:xfrm>
            <a:off x="116505" y="6259669"/>
            <a:ext cx="585065" cy="369332"/>
          </a:xfrm>
          <a:prstGeom prst="rect">
            <a:avLst/>
          </a:prstGeom>
          <a:noFill/>
        </p:spPr>
        <p:txBody>
          <a:bodyPr wrap="square" rtlCol="0">
            <a:spAutoFit/>
          </a:bodyPr>
          <a:lstStyle/>
          <a:p>
            <a:pPr algn="ctr"/>
            <a:fld id="{8B089E88-AE65-4CA2-BA11-4B6DC14C3389}" type="slidenum">
              <a:rPr lang="zh-TW" altLang="en-US" smtClean="0">
                <a:solidFill>
                  <a:schemeClr val="bg1"/>
                </a:solidFill>
              </a:rPr>
              <a:pPr algn="ctr"/>
              <a:t>‹#›</a:t>
            </a:fld>
            <a:endParaRPr lang="zh-TW" altLang="en-US" dirty="0">
              <a:solidFill>
                <a:schemeClr val="bg1"/>
              </a:solidFill>
            </a:endParaRPr>
          </a:p>
        </p:txBody>
      </p:sp>
      <p:pic>
        <p:nvPicPr>
          <p:cNvPr id="6146" name="Picture 2" descr="D:\桌面\logo.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26595" y="6304952"/>
            <a:ext cx="945105" cy="278766"/>
          </a:xfrm>
          <a:prstGeom prst="rect">
            <a:avLst/>
          </a:prstGeom>
          <a:noFill/>
          <a:extLst>
            <a:ext uri="{909E8E84-426E-40DD-AFC4-6F175D3DCCD1}">
              <a14:hiddenFill xmlns:a14="http://schemas.microsoft.com/office/drawing/2010/main">
                <a:solidFill>
                  <a:srgbClr val="FFFFFF"/>
                </a:solidFill>
              </a14:hiddenFill>
            </a:ext>
          </a:extLst>
        </p:spPr>
      </p:pic>
      <p:sp>
        <p:nvSpPr>
          <p:cNvPr id="4" name="動作按鈕: 上一項 3">
            <a:hlinkClick r:id="" action="ppaction://hlinkshowjump?jump=previousslide" highlightClick="1"/>
          </p:cNvPr>
          <p:cNvSpPr/>
          <p:nvPr userDrawn="1"/>
        </p:nvSpPr>
        <p:spPr>
          <a:xfrm>
            <a:off x="7452320" y="6296111"/>
            <a:ext cx="360000" cy="360000"/>
          </a:xfrm>
          <a:prstGeom prst="actionButtonBackPrevious">
            <a:avLst/>
          </a:prstGeom>
          <a:solidFill>
            <a:schemeClr val="accent6">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首頁 4">
            <a:hlinkClick r:id="" action="ppaction://hlinkshowjump?jump=firstslide" highlightClick="1"/>
          </p:cNvPr>
          <p:cNvSpPr/>
          <p:nvPr userDrawn="1"/>
        </p:nvSpPr>
        <p:spPr>
          <a:xfrm>
            <a:off x="7992380" y="6296111"/>
            <a:ext cx="360000" cy="360000"/>
          </a:xfrm>
          <a:prstGeom prst="actionButtonHome">
            <a:avLst/>
          </a:prstGeom>
          <a:solidFill>
            <a:schemeClr val="accent6">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動作按鈕: 下一項 5">
            <a:hlinkClick r:id="" action="ppaction://hlinkshowjump?jump=nextslide" highlightClick="1"/>
          </p:cNvPr>
          <p:cNvSpPr/>
          <p:nvPr userDrawn="1"/>
        </p:nvSpPr>
        <p:spPr>
          <a:xfrm>
            <a:off x="8492930" y="6295222"/>
            <a:ext cx="360000" cy="360000"/>
          </a:xfrm>
          <a:prstGeom prst="actionButtonForwardNext">
            <a:avLst/>
          </a:prstGeom>
          <a:solidFill>
            <a:schemeClr val="accent6">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903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image" Target="../media/image9.jpeg"/><Relationship Id="rId7" Type="http://schemas.openxmlformats.org/officeDocument/2006/relationships/slide" Target="slide5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7.xml"/><Relationship Id="rId11" Type="http://schemas.openxmlformats.org/officeDocument/2006/relationships/slide" Target="slide103.xml"/><Relationship Id="rId5" Type="http://schemas.openxmlformats.org/officeDocument/2006/relationships/slide" Target="slide4.xml"/><Relationship Id="rId10" Type="http://schemas.openxmlformats.org/officeDocument/2006/relationships/slide" Target="slide91.xml"/><Relationship Id="rId4" Type="http://schemas.openxmlformats.org/officeDocument/2006/relationships/slide" Target="slide2.xml"/><Relationship Id="rId9" Type="http://schemas.openxmlformats.org/officeDocument/2006/relationships/slide" Target="slide7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3157953" y="2010483"/>
            <a:ext cx="5779532" cy="0"/>
          </a:xfrm>
          <a:prstGeom prst="line">
            <a:avLst/>
          </a:prstGeom>
          <a:ln w="76200">
            <a:solidFill>
              <a:schemeClr val="bg2">
                <a:lumMod val="2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descr="D:\製作中\02再版書\0558909\章首頁\no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3204" y="1983133"/>
            <a:ext cx="3790950" cy="4446587"/>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6"/>
          <p:cNvSpPr>
            <a:spLocks noGrp="1"/>
          </p:cNvSpPr>
          <p:nvPr>
            <p:ph type="ctrTitle"/>
          </p:nvPr>
        </p:nvSpPr>
        <p:spPr>
          <a:xfrm>
            <a:off x="3157953" y="1043735"/>
            <a:ext cx="5476465" cy="939398"/>
          </a:xfrm>
        </p:spPr>
        <p:txBody>
          <a:bodyPr/>
          <a:lstStyle/>
          <a:p>
            <a:r>
              <a:rPr lang="zh-TW" altLang="en-US" b="0" dirty="0"/>
              <a:t>網路</a:t>
            </a:r>
            <a:r>
              <a:rPr lang="zh-TW" altLang="en-US" b="0" dirty="0" smtClean="0"/>
              <a:t>安全</a:t>
            </a:r>
            <a:endParaRPr lang="zh-TW" altLang="en-US"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5049" y="2513414"/>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1401888">
            <a:off x="1138088" y="2694412"/>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1077218">
            <a:off x="1263514" y="2912631"/>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sp>
        <p:nvSpPr>
          <p:cNvPr id="3" name="矩形 2"/>
          <p:cNvSpPr/>
          <p:nvPr/>
        </p:nvSpPr>
        <p:spPr>
          <a:xfrm>
            <a:off x="5374295" y="2390441"/>
            <a:ext cx="3520516" cy="3046988"/>
          </a:xfrm>
          <a:prstGeom prst="rect">
            <a:avLst/>
          </a:prstGeom>
        </p:spPr>
        <p:txBody>
          <a:bodyPr wrap="none">
            <a:spAutoFit/>
          </a:bodyPr>
          <a:lstStyle/>
          <a:p>
            <a:pPr>
              <a:defRPr/>
            </a:pPr>
            <a:r>
              <a:rPr lang="en-US" altLang="zh-TW" sz="2400" dirty="0">
                <a:latin typeface="微軟正黑體" panose="020B0604030504040204" pitchFamily="34" charset="-120"/>
                <a:ea typeface="微軟正黑體" panose="020B0604030504040204" pitchFamily="34" charset="-120"/>
                <a:hlinkClick r:id="rId4" action="ppaction://hlinksldjump"/>
              </a:rPr>
              <a:t>8-1 </a:t>
            </a:r>
            <a:r>
              <a:rPr lang="zh-TW" altLang="en-US" sz="2400" dirty="0">
                <a:latin typeface="微軟正黑體" panose="020B0604030504040204" pitchFamily="34" charset="-120"/>
                <a:ea typeface="微軟正黑體" panose="020B0604030504040204" pitchFamily="34" charset="-120"/>
                <a:hlinkClick r:id="rId4" action="ppaction://hlinksldjump"/>
              </a:rPr>
              <a:t>資訊安全的基本原則</a:t>
            </a:r>
            <a:endParaRPr lang="zh-TW" altLang="en-US" sz="2400" dirty="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hlinkClick r:id="rId5" action="ppaction://hlinksldjump"/>
              </a:rPr>
              <a:t>8-2 </a:t>
            </a:r>
            <a:r>
              <a:rPr lang="zh-TW" altLang="en-US" sz="2400" dirty="0">
                <a:latin typeface="微軟正黑體" panose="020B0604030504040204" pitchFamily="34" charset="-120"/>
                <a:ea typeface="微軟正黑體" panose="020B0604030504040204" pitchFamily="34" charset="-120"/>
                <a:hlinkClick r:id="rId5" action="ppaction://hlinksldjump"/>
              </a:rPr>
              <a:t>資料機密性</a:t>
            </a:r>
            <a:endParaRPr lang="zh-TW" altLang="en-US" sz="2400" dirty="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hlinkClick r:id="rId6" action="ppaction://hlinksldjump"/>
              </a:rPr>
              <a:t>8-3 </a:t>
            </a:r>
            <a:r>
              <a:rPr lang="zh-TW" altLang="en-US" sz="2400" dirty="0">
                <a:latin typeface="微軟正黑體" panose="020B0604030504040204" pitchFamily="34" charset="-120"/>
                <a:ea typeface="微軟正黑體" panose="020B0604030504040204" pitchFamily="34" charset="-120"/>
                <a:hlinkClick r:id="rId6" action="ppaction://hlinksldjump"/>
              </a:rPr>
              <a:t>資料完整性</a:t>
            </a:r>
            <a:endParaRPr lang="zh-TW" altLang="en-US" sz="2400" dirty="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hlinkClick r:id="rId7" action="ppaction://hlinksldjump"/>
              </a:rPr>
              <a:t>8-4 </a:t>
            </a:r>
            <a:r>
              <a:rPr lang="zh-TW" altLang="en-US" sz="2400" dirty="0">
                <a:latin typeface="微軟正黑體" panose="020B0604030504040204" pitchFamily="34" charset="-120"/>
                <a:ea typeface="微軟正黑體" panose="020B0604030504040204" pitchFamily="34" charset="-120"/>
                <a:hlinkClick r:id="rId7" action="ppaction://hlinksldjump"/>
              </a:rPr>
              <a:t>系統可用性</a:t>
            </a:r>
            <a:endParaRPr lang="zh-TW" altLang="en-US" sz="2400" dirty="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hlinkClick r:id="rId8" action="ppaction://hlinksldjump"/>
              </a:rPr>
              <a:t>8-5 </a:t>
            </a:r>
            <a:r>
              <a:rPr lang="zh-TW" altLang="en-US" sz="2400" dirty="0">
                <a:latin typeface="微軟正黑體" panose="020B0604030504040204" pitchFamily="34" charset="-120"/>
                <a:ea typeface="微軟正黑體" panose="020B0604030504040204" pitchFamily="34" charset="-120"/>
                <a:hlinkClick r:id="rId8" action="ppaction://hlinksldjump"/>
              </a:rPr>
              <a:t>網路攻擊</a:t>
            </a:r>
            <a:endParaRPr lang="zh-TW" altLang="en-US" sz="2400" dirty="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hlinkClick r:id="rId9" action="ppaction://hlinksldjump"/>
              </a:rPr>
              <a:t>8-6 </a:t>
            </a:r>
            <a:r>
              <a:rPr lang="zh-TW" altLang="en-US" sz="2400" dirty="0">
                <a:latin typeface="微軟正黑體" panose="020B0604030504040204" pitchFamily="34" charset="-120"/>
                <a:ea typeface="微軟正黑體" panose="020B0604030504040204" pitchFamily="34" charset="-120"/>
                <a:hlinkClick r:id="rId9" action="ppaction://hlinksldjump"/>
              </a:rPr>
              <a:t>網路</a:t>
            </a:r>
            <a:r>
              <a:rPr lang="zh-TW" altLang="en-US" sz="2400" dirty="0" smtClean="0">
                <a:latin typeface="微軟正黑體" panose="020B0604030504040204" pitchFamily="34" charset="-120"/>
                <a:ea typeface="微軟正黑體" panose="020B0604030504040204" pitchFamily="34" charset="-120"/>
                <a:hlinkClick r:id="rId9" action="ppaction://hlinksldjump"/>
              </a:rPr>
              <a:t>防護</a:t>
            </a:r>
            <a:endParaRPr lang="en-US" altLang="zh-TW" sz="2400" dirty="0" smtClean="0">
              <a:latin typeface="微軟正黑體" panose="020B0604030504040204" pitchFamily="34" charset="-120"/>
              <a:ea typeface="微軟正黑體" panose="020B0604030504040204" pitchFamily="34" charset="-120"/>
            </a:endParaRPr>
          </a:p>
          <a:p>
            <a:pPr>
              <a:defRPr/>
            </a:pPr>
            <a:r>
              <a:rPr lang="en-US" altLang="zh-TW" sz="2400" dirty="0" smtClean="0">
                <a:latin typeface="微軟正黑體" panose="020B0604030504040204" pitchFamily="34" charset="-120"/>
                <a:ea typeface="微軟正黑體" panose="020B0604030504040204" pitchFamily="34" charset="-120"/>
                <a:hlinkClick r:id="rId10" action="ppaction://hlinksldjump"/>
              </a:rPr>
              <a:t>8-7</a:t>
            </a:r>
            <a:r>
              <a:rPr lang="zh-TW" altLang="en-US" sz="2400" dirty="0" smtClean="0">
                <a:latin typeface="微軟正黑體" panose="020B0604030504040204" pitchFamily="34" charset="-120"/>
                <a:ea typeface="微軟正黑體" panose="020B0604030504040204" pitchFamily="34" charset="-120"/>
                <a:hlinkClick r:id="rId10" action="ppaction://hlinksldjump"/>
              </a:rPr>
              <a:t> </a:t>
            </a:r>
            <a:r>
              <a:rPr lang="zh-TW" altLang="en-US" sz="2400" dirty="0">
                <a:latin typeface="微軟正黑體" panose="020B0604030504040204" pitchFamily="34" charset="-120"/>
                <a:ea typeface="微軟正黑體" panose="020B0604030504040204" pitchFamily="34" charset="-120"/>
                <a:hlinkClick r:id="rId10" action="ppaction://hlinksldjump"/>
              </a:rPr>
              <a:t>區塊鏈</a:t>
            </a:r>
            <a:endParaRPr lang="en-US" altLang="zh-TW" sz="2400" dirty="0">
              <a:latin typeface="微軟正黑體" panose="020B0604030504040204" pitchFamily="34" charset="-120"/>
              <a:ea typeface="微軟正黑體" panose="020B0604030504040204" pitchFamily="34" charset="-120"/>
            </a:endParaRPr>
          </a:p>
          <a:p>
            <a:r>
              <a:rPr lang="en-US" altLang="zh-TW" sz="2400" dirty="0" smtClean="0">
                <a:solidFill>
                  <a:schemeClr val="tx1">
                    <a:lumMod val="75000"/>
                    <a:lumOff val="25000"/>
                  </a:schemeClr>
                </a:solidFill>
                <a:latin typeface="微軟正黑體" pitchFamily="34" charset="-120"/>
                <a:ea typeface="微軟正黑體" pitchFamily="34" charset="-120"/>
                <a:hlinkClick r:id="rId11" action="ppaction://hlinksldjump"/>
              </a:rPr>
              <a:t>8-8</a:t>
            </a:r>
            <a:r>
              <a:rPr lang="zh-TW" altLang="en-US" sz="2400" dirty="0" smtClean="0">
                <a:solidFill>
                  <a:schemeClr val="tx1">
                    <a:lumMod val="75000"/>
                    <a:lumOff val="25000"/>
                  </a:schemeClr>
                </a:solidFill>
                <a:latin typeface="微軟正黑體" pitchFamily="34" charset="-120"/>
                <a:ea typeface="微軟正黑體" pitchFamily="34" charset="-120"/>
                <a:hlinkClick r:id="rId11" action="ppaction://hlinksldjump"/>
              </a:rPr>
              <a:t> 資訊倫理</a:t>
            </a:r>
            <a:endParaRPr lang="en-US" altLang="zh-TW" sz="2400" dirty="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4374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549275"/>
            <a:ext cx="8229600" cy="1143000"/>
          </a:xfrm>
        </p:spPr>
        <p:txBody>
          <a:bodyPr/>
          <a:lstStyle/>
          <a:p>
            <a:pPr eaLnBrk="1" hangingPunct="1"/>
            <a:r>
              <a:rPr lang="zh-TW" altLang="en-US" dirty="0" smtClean="0"/>
              <a:t>範例二：查表法</a:t>
            </a:r>
            <a:r>
              <a:rPr lang="en-US" altLang="zh-TW" dirty="0" smtClean="0"/>
              <a:t> (</a:t>
            </a:r>
            <a:r>
              <a:rPr lang="zh-TW" altLang="en-US" dirty="0" smtClean="0"/>
              <a:t>續</a:t>
            </a:r>
            <a:r>
              <a:rPr lang="en-US" altLang="zh-TW" dirty="0" smtClean="0"/>
              <a:t>)</a:t>
            </a:r>
          </a:p>
        </p:txBody>
      </p:sp>
      <p:sp>
        <p:nvSpPr>
          <p:cNvPr id="17411" name="Content Placeholder 2"/>
          <p:cNvSpPr>
            <a:spLocks noGrp="1"/>
          </p:cNvSpPr>
          <p:nvPr>
            <p:ph idx="1"/>
          </p:nvPr>
        </p:nvSpPr>
        <p:spPr>
          <a:xfrm>
            <a:off x="457200" y="1989138"/>
            <a:ext cx="8229600" cy="4137025"/>
          </a:xfrm>
        </p:spPr>
        <p:txBody>
          <a:bodyPr/>
          <a:lstStyle/>
          <a:p>
            <a:pPr eaLnBrk="1" hangingPunct="1"/>
            <a:r>
              <a:rPr lang="zh-TW" altLang="en-US" smtClean="0"/>
              <a:t>解密時可查同一張表</a:t>
            </a:r>
            <a:r>
              <a:rPr lang="en-US" altLang="zh-TW" smtClean="0"/>
              <a:t> (</a:t>
            </a:r>
            <a:r>
              <a:rPr lang="zh-TW" altLang="en-US" smtClean="0"/>
              <a:t>密文</a:t>
            </a:r>
            <a:r>
              <a:rPr lang="en-US" altLang="zh-TW" smtClean="0"/>
              <a:t>→</a:t>
            </a:r>
            <a:r>
              <a:rPr lang="zh-TW" altLang="en-US" smtClean="0"/>
              <a:t>本文</a:t>
            </a:r>
            <a:r>
              <a:rPr lang="en-US" altLang="zh-TW" smtClean="0"/>
              <a:t>)</a:t>
            </a:r>
            <a:endParaRPr lang="en-US" altLang="ja-JP" smtClean="0"/>
          </a:p>
          <a:p>
            <a:pPr eaLnBrk="1" hangingPunct="1"/>
            <a:r>
              <a:rPr lang="zh-TW" altLang="en-US" smtClean="0"/>
              <a:t>輸入密文：「</a:t>
            </a:r>
            <a:r>
              <a:rPr lang="en-US" altLang="zh-TW" smtClean="0"/>
              <a:t>fy, ofye ye tiysq.</a:t>
            </a:r>
            <a:r>
              <a:rPr lang="zh-TW" altLang="en-US" smtClean="0"/>
              <a:t>」</a:t>
            </a:r>
            <a:endParaRPr lang="en-US" altLang="zh-TW" smtClean="0"/>
          </a:p>
          <a:p>
            <a:pPr eaLnBrk="1" hangingPunct="1"/>
            <a:r>
              <a:rPr lang="zh-TW" altLang="en-US" smtClean="0"/>
              <a:t>輸出本文：「</a:t>
            </a:r>
            <a:r>
              <a:rPr lang="en-US" altLang="zh-TW" smtClean="0"/>
              <a:t>hi, this is alice.</a:t>
            </a:r>
            <a:r>
              <a:rPr lang="zh-TW" altLang="en-US" smtClean="0"/>
              <a:t>」</a:t>
            </a:r>
            <a:endParaRPr lang="en-US" altLang="zh-TW" smtClean="0"/>
          </a:p>
          <a:p>
            <a:pPr eaLnBrk="1" hangingPunct="1"/>
            <a:endParaRPr lang="en-US" altLang="zh-TW" smtClean="0"/>
          </a:p>
        </p:txBody>
      </p:sp>
    </p:spTree>
    <p:extLst>
      <p:ext uri="{BB962C8B-B14F-4D97-AF65-F5344CB8AC3E}">
        <p14:creationId xmlns:p14="http://schemas.microsoft.com/office/powerpoint/2010/main" val="253238703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比特幣</a:t>
            </a:r>
            <a:endParaRPr lang="zh-TW" altLang="en-US" dirty="0"/>
          </a:p>
        </p:txBody>
      </p:sp>
      <p:sp>
        <p:nvSpPr>
          <p:cNvPr id="3" name="內容版面配置區 2"/>
          <p:cNvSpPr>
            <a:spLocks noGrp="1"/>
          </p:cNvSpPr>
          <p:nvPr>
            <p:ph idx="1"/>
          </p:nvPr>
        </p:nvSpPr>
        <p:spPr/>
        <p:txBody>
          <a:bodyPr>
            <a:normAutofit fontScale="85000" lnSpcReduction="10000"/>
          </a:bodyPr>
          <a:lstStyle/>
          <a:p>
            <a:r>
              <a:rPr lang="zh-TW" altLang="en-US" smtClean="0"/>
              <a:t>比特幣的運作流程簡介如下：</a:t>
            </a:r>
          </a:p>
          <a:p>
            <a:pPr lvl="1"/>
            <a:r>
              <a:rPr lang="en-US" altLang="zh-TW" smtClean="0"/>
              <a:t>1. </a:t>
            </a:r>
            <a:r>
              <a:rPr lang="zh-TW" altLang="en-US" smtClean="0"/>
              <a:t>新的交易廣播給所有的節點知道。</a:t>
            </a:r>
          </a:p>
          <a:p>
            <a:pPr lvl="1"/>
            <a:r>
              <a:rPr lang="en-US" altLang="zh-TW" smtClean="0"/>
              <a:t>2. </a:t>
            </a:r>
            <a:r>
              <a:rPr lang="zh-TW" altLang="en-US" smtClean="0"/>
              <a:t>節點將收到的交易搜集好，準備放入一個新的區塊。</a:t>
            </a:r>
          </a:p>
          <a:p>
            <a:pPr lvl="1"/>
            <a:r>
              <a:rPr lang="en-US" altLang="zh-TW" smtClean="0"/>
              <a:t>3. </a:t>
            </a:r>
            <a:r>
              <a:rPr lang="zh-TW" altLang="en-US" smtClean="0"/>
              <a:t>針對新的區塊，每個節點開始進行</a:t>
            </a:r>
            <a:r>
              <a:rPr lang="en-US" altLang="zh-TW" smtClean="0"/>
              <a:t>Proof-of-Work</a:t>
            </a:r>
            <a:r>
              <a:rPr lang="zh-TW" altLang="en-US" smtClean="0"/>
              <a:t>的驗證。</a:t>
            </a:r>
          </a:p>
          <a:p>
            <a:pPr lvl="1"/>
            <a:r>
              <a:rPr lang="en-US" altLang="zh-TW" smtClean="0"/>
              <a:t>4. </a:t>
            </a:r>
            <a:r>
              <a:rPr lang="zh-TW" altLang="en-US" smtClean="0"/>
              <a:t>一但完成</a:t>
            </a:r>
            <a:r>
              <a:rPr lang="en-US" altLang="zh-TW" smtClean="0"/>
              <a:t>PoW</a:t>
            </a:r>
            <a:r>
              <a:rPr lang="zh-TW" altLang="en-US" smtClean="0"/>
              <a:t>，完成</a:t>
            </a:r>
            <a:r>
              <a:rPr lang="en-US" altLang="zh-TW" smtClean="0"/>
              <a:t>PoW</a:t>
            </a:r>
            <a:r>
              <a:rPr lang="zh-TW" altLang="en-US" smtClean="0"/>
              <a:t>的節點將這個區塊的結果廣播給網路中的其他節點。</a:t>
            </a:r>
          </a:p>
          <a:p>
            <a:pPr lvl="1"/>
            <a:r>
              <a:rPr lang="en-US" altLang="zh-TW" smtClean="0"/>
              <a:t>5. </a:t>
            </a:r>
            <a:r>
              <a:rPr lang="zh-TW" altLang="en-US" smtClean="0"/>
              <a:t>收到通知的節點可以驗證區塊中的交易內容和</a:t>
            </a:r>
            <a:r>
              <a:rPr lang="en-US" altLang="zh-TW" smtClean="0"/>
              <a:t>PoW</a:t>
            </a:r>
            <a:r>
              <a:rPr lang="zh-TW" altLang="en-US" smtClean="0"/>
              <a:t>結果是否正確，並接受它。</a:t>
            </a:r>
          </a:p>
          <a:p>
            <a:pPr lvl="1"/>
            <a:r>
              <a:rPr lang="en-US" altLang="zh-TW" smtClean="0"/>
              <a:t>6. </a:t>
            </a:r>
            <a:r>
              <a:rPr lang="zh-TW" altLang="en-US" smtClean="0"/>
              <a:t>一但新的區塊通過驗證並被接受，節點們重複這個流程來接受新的交易和產生新的區塊。</a:t>
            </a:r>
            <a:endParaRPr lang="zh-TW" altLang="en-US" dirty="0"/>
          </a:p>
        </p:txBody>
      </p:sp>
    </p:spTree>
    <p:extLst>
      <p:ext uri="{BB962C8B-B14F-4D97-AF65-F5344CB8AC3E}">
        <p14:creationId xmlns:p14="http://schemas.microsoft.com/office/powerpoint/2010/main" val="28147281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2600" dirty="0">
                <a:solidFill>
                  <a:srgbClr val="FF0000"/>
                </a:solidFill>
              </a:rPr>
              <a:t>FTX </a:t>
            </a:r>
            <a:r>
              <a:rPr lang="zh-TW" altLang="en-US" sz="2600" dirty="0">
                <a:solidFill>
                  <a:srgbClr val="FF0000"/>
                </a:solidFill>
              </a:rPr>
              <a:t>殞落 凸顯弊幣必</a:t>
            </a:r>
            <a:r>
              <a:rPr lang="zh-TW" altLang="en-US" sz="2600" dirty="0" smtClean="0">
                <a:solidFill>
                  <a:srgbClr val="FF0000"/>
                </a:solidFill>
              </a:rPr>
              <a:t>斃</a:t>
            </a:r>
            <a:endParaRPr lang="en-US" altLang="zh-TW" sz="2600" dirty="0" smtClean="0">
              <a:solidFill>
                <a:srgbClr val="FF0000"/>
              </a:solidFill>
            </a:endParaRPr>
          </a:p>
          <a:p>
            <a:r>
              <a:rPr lang="en-US" altLang="zh-TW" sz="2600" dirty="0" smtClean="0"/>
              <a:t>FTX </a:t>
            </a:r>
            <a:r>
              <a:rPr lang="zh-TW" altLang="en-US" sz="2600" dirty="0" smtClean="0"/>
              <a:t>曾是</a:t>
            </a:r>
            <a:r>
              <a:rPr lang="zh-TW" altLang="en-US" sz="2600" dirty="0"/>
              <a:t>全球交易量第二大加密貨幣交易所，每日交易</a:t>
            </a:r>
            <a:r>
              <a:rPr lang="zh-TW" altLang="en-US" sz="2600" dirty="0" smtClean="0"/>
              <a:t>金額高達</a:t>
            </a:r>
            <a:r>
              <a:rPr lang="zh-TW" altLang="en-US" sz="2600" dirty="0"/>
              <a:t>數十億美元。曾幾何時，</a:t>
            </a:r>
            <a:r>
              <a:rPr lang="en-US" altLang="zh-TW" sz="2600" dirty="0"/>
              <a:t>FTX </a:t>
            </a:r>
            <a:r>
              <a:rPr lang="zh-TW" altLang="en-US" sz="2600" dirty="0"/>
              <a:t>市值急轉直下，在</a:t>
            </a:r>
            <a:r>
              <a:rPr lang="en-US" altLang="zh-TW" sz="2600" dirty="0"/>
              <a:t>2022 </a:t>
            </a:r>
            <a:r>
              <a:rPr lang="zh-TW" altLang="en-US" sz="2600" dirty="0"/>
              <a:t>年</a:t>
            </a:r>
            <a:r>
              <a:rPr lang="en-US" altLang="zh-TW" sz="2600" dirty="0"/>
              <a:t>11 </a:t>
            </a:r>
            <a:r>
              <a:rPr lang="zh-TW" altLang="en-US" sz="2600" dirty="0"/>
              <a:t>月</a:t>
            </a:r>
            <a:r>
              <a:rPr lang="en-US" altLang="zh-TW" sz="2600" dirty="0"/>
              <a:t>11 </a:t>
            </a:r>
            <a:r>
              <a:rPr lang="zh-TW" altLang="en-US" sz="2600" dirty="0"/>
              <a:t>日申請美國破產法</a:t>
            </a:r>
            <a:r>
              <a:rPr lang="zh-TW" altLang="en-US" sz="2600" dirty="0" smtClean="0"/>
              <a:t>第十一</a:t>
            </a:r>
            <a:r>
              <a:rPr lang="zh-TW" altLang="en-US" sz="2600" dirty="0"/>
              <a:t>章的破產保護，後續引發的漣漪效應相當值得關注。</a:t>
            </a:r>
          </a:p>
          <a:p>
            <a:r>
              <a:rPr lang="en-US" altLang="zh-TW" sz="2600" dirty="0"/>
              <a:t>FTX </a:t>
            </a:r>
            <a:r>
              <a:rPr lang="zh-TW" altLang="en-US" sz="2600" dirty="0"/>
              <a:t>號稱可「隨時隨地，隨心交易」，如今卻已無法登入，全面停止交易。它的崩落</a:t>
            </a:r>
            <a:r>
              <a:rPr lang="zh-TW" altLang="en-US" sz="2600" dirty="0" smtClean="0"/>
              <a:t>再次</a:t>
            </a:r>
            <a:r>
              <a:rPr lang="zh-TW" altLang="en-US" sz="2600" dirty="0"/>
              <a:t>提醒幣圈「弊幣必斃」，交易所「沒有大到不能倒」的殘酷現實。</a:t>
            </a:r>
          </a:p>
        </p:txBody>
      </p:sp>
    </p:spTree>
    <p:extLst>
      <p:ext uri="{BB962C8B-B14F-4D97-AF65-F5344CB8AC3E}">
        <p14:creationId xmlns:p14="http://schemas.microsoft.com/office/powerpoint/2010/main" val="19480756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normAutofit fontScale="70000" lnSpcReduction="20000"/>
          </a:bodyPr>
          <a:lstStyle/>
          <a:p>
            <a:r>
              <a:rPr lang="zh-TW" altLang="en-US" dirty="0" smtClean="0">
                <a:solidFill>
                  <a:srgbClr val="FF0000"/>
                </a:solidFill>
              </a:rPr>
              <a:t>加密貨幣平台的群眾募資力量</a:t>
            </a:r>
          </a:p>
          <a:p>
            <a:r>
              <a:rPr lang="zh-TW" altLang="en-US" dirty="0" smtClean="0"/>
              <a:t>　　一七八七年制定的美國憲法，初版共印行五百份，其中一份在本月十八日晚上的紐約蘇富比拍賣會上，以四千三百二十萬美元的落槌價售出，創下歷史文件的拍賣新天價。</a:t>
            </a:r>
          </a:p>
          <a:p>
            <a:r>
              <a:rPr lang="zh-TW" altLang="en-US" dirty="0" smtClean="0"/>
              <a:t>　　競標者之一</a:t>
            </a:r>
            <a:r>
              <a:rPr lang="en-US" altLang="zh-TW" dirty="0" err="1" smtClean="0"/>
              <a:t>ConstitutionDAO</a:t>
            </a:r>
            <a:r>
              <a:rPr lang="zh-TW" altLang="en-US" dirty="0" smtClean="0"/>
              <a:t>，以市值次高的加密貨幣以太幣為本，藉由群眾募資方式</a:t>
            </a:r>
            <a:r>
              <a:rPr lang="en-US" altLang="zh-TW" dirty="0" smtClean="0"/>
              <a:t>DAO</a:t>
            </a:r>
            <a:r>
              <a:rPr lang="zh-TW" altLang="en-US" dirty="0" smtClean="0"/>
              <a:t>，短短幾天就募集到相當於四千六百萬美元的以太幣。</a:t>
            </a:r>
            <a:endParaRPr lang="en-US" altLang="zh-TW" dirty="0" smtClean="0"/>
          </a:p>
          <a:p>
            <a:r>
              <a:rPr lang="en-US" altLang="zh-TW" dirty="0" smtClean="0"/>
              <a:t>DAO </a:t>
            </a:r>
            <a:r>
              <a:rPr lang="zh-TW" altLang="en-US" dirty="0" smtClean="0"/>
              <a:t>的全名為</a:t>
            </a:r>
            <a:r>
              <a:rPr lang="en-US" altLang="zh-TW" dirty="0" smtClean="0"/>
              <a:t>Decentralized Autonomous Organization</a:t>
            </a:r>
            <a:r>
              <a:rPr lang="zh-TW" altLang="en-US" dirty="0" smtClean="0"/>
              <a:t>（去中心化的自主性組織），透過區塊鏈技術所製作的共用帳本， 可追蹤每一筆交易，其智慧合約所訂定的操作規則與治理方法，讓參與者能集資購買，並共享所有權。</a:t>
            </a:r>
            <a:endParaRPr lang="zh-TW" altLang="en-US" dirty="0"/>
          </a:p>
        </p:txBody>
      </p:sp>
    </p:spTree>
    <p:extLst>
      <p:ext uri="{BB962C8B-B14F-4D97-AF65-F5344CB8AC3E}">
        <p14:creationId xmlns:p14="http://schemas.microsoft.com/office/powerpoint/2010/main" val="358326181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p:cNvSpPr>
          <p:nvPr>
            <p:ph type="title"/>
          </p:nvPr>
        </p:nvSpPr>
        <p:spPr>
          <a:xfrm>
            <a:off x="468313" y="549275"/>
            <a:ext cx="8229600" cy="1143000"/>
          </a:xfrm>
        </p:spPr>
        <p:txBody>
          <a:bodyPr/>
          <a:lstStyle/>
          <a:p>
            <a:pPr eaLnBrk="1" hangingPunct="1"/>
            <a:r>
              <a:rPr lang="en-US" altLang="zh-TW" b="1" dirty="0" smtClean="0"/>
              <a:t>8-8 </a:t>
            </a:r>
            <a:r>
              <a:rPr lang="zh-TW" altLang="en-US" b="1" dirty="0" smtClean="0"/>
              <a:t>資訊倫理</a:t>
            </a:r>
            <a:endParaRPr lang="zh-TW" altLang="en-US" dirty="0" smtClean="0"/>
          </a:p>
        </p:txBody>
      </p:sp>
      <p:sp>
        <p:nvSpPr>
          <p:cNvPr id="94211" name="內容版面配置區 2"/>
          <p:cNvSpPr>
            <a:spLocks noGrp="1"/>
          </p:cNvSpPr>
          <p:nvPr>
            <p:ph idx="1"/>
          </p:nvPr>
        </p:nvSpPr>
        <p:spPr>
          <a:xfrm>
            <a:off x="457200" y="1628775"/>
            <a:ext cx="8229600" cy="4497388"/>
          </a:xfrm>
        </p:spPr>
        <p:txBody>
          <a:bodyPr/>
          <a:lstStyle/>
          <a:p>
            <a:pPr eaLnBrk="1" hangingPunct="1">
              <a:defRPr/>
            </a:pPr>
            <a:r>
              <a:rPr lang="zh-TW" altLang="en-US" dirty="0" smtClean="0">
                <a:solidFill>
                  <a:schemeClr val="accent5"/>
                </a:solidFill>
              </a:rPr>
              <a:t>資訊隱私權</a:t>
            </a:r>
          </a:p>
          <a:p>
            <a:pPr lvl="1" eaLnBrk="1" hangingPunct="1">
              <a:defRPr/>
            </a:pPr>
            <a:r>
              <a:rPr lang="zh-TW" altLang="en-US" dirty="0" smtClean="0"/>
              <a:t>網路的便利使得資訊的交換與流通十分容易，因此必須規範個人擁有隱私的權利及防止侵犯別人隱私，以確保資訊在傳播過程中能保護個人隱私而不受侵犯。</a:t>
            </a:r>
          </a:p>
          <a:p>
            <a:pPr eaLnBrk="1" hangingPunct="1">
              <a:defRPr/>
            </a:pPr>
            <a:r>
              <a:rPr lang="zh-TW" altLang="en-US" dirty="0" smtClean="0">
                <a:solidFill>
                  <a:schemeClr val="accent5"/>
                </a:solidFill>
              </a:rPr>
              <a:t>資訊正確權</a:t>
            </a:r>
          </a:p>
          <a:p>
            <a:pPr lvl="1" eaLnBrk="1" hangingPunct="1">
              <a:defRPr/>
            </a:pPr>
            <a:r>
              <a:rPr lang="zh-TW" altLang="en-US" dirty="0" smtClean="0"/>
              <a:t>網路上的資訊垂手可得，難以分辨這些資訊是否正確，因此資訊提供者需負起確保提供正確資訊的責任，而資訊使用者則擁有使用正確資訊的權利。</a:t>
            </a:r>
          </a:p>
        </p:txBody>
      </p:sp>
    </p:spTree>
    <p:extLst>
      <p:ext uri="{BB962C8B-B14F-4D97-AF65-F5344CB8AC3E}">
        <p14:creationId xmlns:p14="http://schemas.microsoft.com/office/powerpoint/2010/main" val="3748804936"/>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a:spLocks noGrp="1"/>
          </p:cNvSpPr>
          <p:nvPr>
            <p:ph type="title"/>
          </p:nvPr>
        </p:nvSpPr>
        <p:spPr>
          <a:xfrm>
            <a:off x="468313" y="549275"/>
            <a:ext cx="8229600" cy="1143000"/>
          </a:xfrm>
        </p:spPr>
        <p:txBody>
          <a:bodyPr/>
          <a:lstStyle/>
          <a:p>
            <a:pPr eaLnBrk="1" hangingPunct="1"/>
            <a:r>
              <a:rPr lang="en-US" altLang="zh-TW" b="1" dirty="0" smtClean="0"/>
              <a:t>8-8 </a:t>
            </a:r>
            <a:r>
              <a:rPr lang="zh-TW" altLang="en-US" b="1" dirty="0" smtClean="0"/>
              <a:t>資訊倫理</a:t>
            </a:r>
            <a:endParaRPr lang="zh-TW" altLang="en-US" dirty="0" smtClean="0"/>
          </a:p>
        </p:txBody>
      </p:sp>
      <p:sp>
        <p:nvSpPr>
          <p:cNvPr id="95235" name="內容版面配置區 2"/>
          <p:cNvSpPr>
            <a:spLocks noGrp="1"/>
          </p:cNvSpPr>
          <p:nvPr>
            <p:ph idx="1"/>
          </p:nvPr>
        </p:nvSpPr>
        <p:spPr>
          <a:xfrm>
            <a:off x="457200" y="1773238"/>
            <a:ext cx="8229600" cy="4352925"/>
          </a:xfrm>
        </p:spPr>
        <p:txBody>
          <a:bodyPr/>
          <a:lstStyle/>
          <a:p>
            <a:pPr eaLnBrk="1" hangingPunct="1">
              <a:defRPr/>
            </a:pPr>
            <a:r>
              <a:rPr lang="zh-TW" altLang="en-US" dirty="0" smtClean="0">
                <a:solidFill>
                  <a:schemeClr val="accent5"/>
                </a:solidFill>
              </a:rPr>
              <a:t>資訊財產權</a:t>
            </a:r>
          </a:p>
          <a:p>
            <a:pPr lvl="1" eaLnBrk="1" hangingPunct="1">
              <a:defRPr/>
            </a:pPr>
            <a:r>
              <a:rPr lang="zh-TW" altLang="en-US" dirty="0" smtClean="0"/>
              <a:t>資訊的再製和分享他人成果是相當容易的，所以應維護資訊或軟體製造者之所有權，並立法規範不法盜用者之法律責任，以保護他人的智慧成果。</a:t>
            </a:r>
          </a:p>
          <a:p>
            <a:pPr eaLnBrk="1" hangingPunct="1">
              <a:defRPr/>
            </a:pPr>
            <a:r>
              <a:rPr lang="zh-TW" altLang="en-US" dirty="0" smtClean="0">
                <a:solidFill>
                  <a:schemeClr val="accent5"/>
                </a:solidFill>
              </a:rPr>
              <a:t>資訊存取權</a:t>
            </a:r>
          </a:p>
          <a:p>
            <a:pPr lvl="1" eaLnBrk="1" hangingPunct="1">
              <a:defRPr/>
            </a:pPr>
            <a:r>
              <a:rPr lang="zh-TW" altLang="en-US" dirty="0" smtClean="0"/>
              <a:t>是指每個人都可以擁有以合法管道存取資訊的權利。例如：合法付費下載電子書閱讀；依創用</a:t>
            </a:r>
            <a:r>
              <a:rPr lang="en-US" altLang="zh-TW" dirty="0" smtClean="0"/>
              <a:t>CC</a:t>
            </a:r>
            <a:r>
              <a:rPr lang="zh-TW" altLang="en-US" dirty="0" smtClean="0"/>
              <a:t>授權標章原則，合法且合理使用他人作品等。</a:t>
            </a:r>
          </a:p>
          <a:p>
            <a:pPr eaLnBrk="1" hangingPunct="1">
              <a:defRPr/>
            </a:pPr>
            <a:endParaRPr lang="zh-TW" altLang="en-US" dirty="0" smtClean="0"/>
          </a:p>
        </p:txBody>
      </p:sp>
    </p:spTree>
    <p:extLst>
      <p:ext uri="{BB962C8B-B14F-4D97-AF65-F5344CB8AC3E}">
        <p14:creationId xmlns:p14="http://schemas.microsoft.com/office/powerpoint/2010/main" val="413184137"/>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標題 1"/>
          <p:cNvSpPr>
            <a:spLocks noGrp="1"/>
          </p:cNvSpPr>
          <p:nvPr>
            <p:ph type="title"/>
          </p:nvPr>
        </p:nvSpPr>
        <p:spPr>
          <a:xfrm>
            <a:off x="468313" y="549275"/>
            <a:ext cx="8229600" cy="1143000"/>
          </a:xfrm>
        </p:spPr>
        <p:txBody>
          <a:bodyPr/>
          <a:lstStyle/>
          <a:p>
            <a:r>
              <a:rPr lang="en-US" altLang="zh-TW" b="1" dirty="0" smtClean="0"/>
              <a:t>8-8 </a:t>
            </a:r>
            <a:r>
              <a:rPr lang="zh-TW" altLang="en-US" b="1" dirty="0" smtClean="0"/>
              <a:t>資訊倫理</a:t>
            </a:r>
            <a:endParaRPr lang="zh-TW" altLang="en-US" dirty="0" smtClean="0"/>
          </a:p>
        </p:txBody>
      </p:sp>
      <p:sp>
        <p:nvSpPr>
          <p:cNvPr id="99331" name="內容版面配置區 2"/>
          <p:cNvSpPr>
            <a:spLocks noGrp="1"/>
          </p:cNvSpPr>
          <p:nvPr>
            <p:ph idx="1"/>
          </p:nvPr>
        </p:nvSpPr>
        <p:spPr>
          <a:xfrm>
            <a:off x="457200" y="1989138"/>
            <a:ext cx="8229600" cy="4137025"/>
          </a:xfrm>
        </p:spPr>
        <p:txBody>
          <a:bodyPr/>
          <a:lstStyle/>
          <a:p>
            <a:r>
              <a:rPr lang="zh-TW" altLang="en-US" b="0" dirty="0" smtClean="0"/>
              <a:t>除了上述的議題外，今日的資訊倫理還包含了提高使用者的倫理道德或社會使命感、建立正確價值觀、建立自律自重的守法美德等。這些議題可參考美國電腦倫理協會（</a:t>
            </a:r>
            <a:r>
              <a:rPr lang="en-US" altLang="zh-TW" b="0" dirty="0" smtClean="0"/>
              <a:t>Computer Ethics Institute</a:t>
            </a:r>
            <a:r>
              <a:rPr lang="zh-TW" altLang="en-US" b="0" dirty="0" smtClean="0"/>
              <a:t>）於</a:t>
            </a:r>
            <a:r>
              <a:rPr lang="en-US" altLang="zh-TW" b="0" dirty="0" smtClean="0"/>
              <a:t>1992 </a:t>
            </a:r>
            <a:r>
              <a:rPr lang="zh-TW" altLang="en-US" b="0" dirty="0" smtClean="0"/>
              <a:t>年提出的電腦倫理的十大戒律（</a:t>
            </a:r>
            <a:r>
              <a:rPr lang="en-US" altLang="zh-TW" b="0" dirty="0" smtClean="0"/>
              <a:t>Ten Commandments of Computer Ethics</a:t>
            </a:r>
            <a:r>
              <a:rPr lang="zh-TW" altLang="en-US" b="0" dirty="0" smtClean="0"/>
              <a:t>）。</a:t>
            </a:r>
          </a:p>
          <a:p>
            <a:endParaRPr lang="zh-TW" altLang="en-US" dirty="0" smtClean="0"/>
          </a:p>
        </p:txBody>
      </p:sp>
    </p:spTree>
    <p:extLst>
      <p:ext uri="{BB962C8B-B14F-4D97-AF65-F5344CB8AC3E}">
        <p14:creationId xmlns:p14="http://schemas.microsoft.com/office/powerpoint/2010/main" val="325948931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smtClean="0"/>
              <a:t>電腦倫理的十大戒律</a:t>
            </a:r>
            <a:endParaRPr lang="zh-TW" altLang="en-US" dirty="0"/>
          </a:p>
        </p:txBody>
      </p:sp>
      <p:sp>
        <p:nvSpPr>
          <p:cNvPr id="4" name="內容版面配置區 3"/>
          <p:cNvSpPr>
            <a:spLocks noGrp="1"/>
          </p:cNvSpPr>
          <p:nvPr>
            <p:ph idx="1"/>
          </p:nvPr>
        </p:nvSpPr>
        <p:spPr/>
        <p:txBody>
          <a:bodyPr>
            <a:normAutofit fontScale="85000" lnSpcReduction="20000"/>
          </a:bodyPr>
          <a:lstStyle/>
          <a:p>
            <a:r>
              <a:rPr lang="zh-TW" altLang="en-US" smtClean="0"/>
              <a:t>不可使用電腦傷害他人。</a:t>
            </a:r>
          </a:p>
          <a:p>
            <a:r>
              <a:rPr lang="zh-TW" altLang="en-US" smtClean="0"/>
              <a:t>不可干擾他人的電腦工作。</a:t>
            </a:r>
          </a:p>
          <a:p>
            <a:r>
              <a:rPr lang="zh-TW" altLang="en-US" smtClean="0"/>
              <a:t>不可窺探他人的電腦檔案。</a:t>
            </a:r>
          </a:p>
          <a:p>
            <a:r>
              <a:rPr lang="zh-TW" altLang="en-US" smtClean="0"/>
              <a:t>不可使用電腦偷竊。</a:t>
            </a:r>
          </a:p>
          <a:p>
            <a:r>
              <a:rPr lang="zh-TW" altLang="en-US" smtClean="0"/>
              <a:t>不可使用電腦作假見證。</a:t>
            </a:r>
          </a:p>
          <a:p>
            <a:r>
              <a:rPr lang="zh-TW" altLang="en-US" smtClean="0"/>
              <a:t>不可複製或使用盜版軟體。</a:t>
            </a:r>
          </a:p>
          <a:p>
            <a:r>
              <a:rPr lang="zh-TW" altLang="en-US" smtClean="0"/>
              <a:t>未經授權或適度補償，不可使用他人的電腦資源。</a:t>
            </a:r>
          </a:p>
          <a:p>
            <a:r>
              <a:rPr lang="zh-TW" altLang="en-US" smtClean="0"/>
              <a:t>不可侵佔他人的智慧結晶。</a:t>
            </a:r>
          </a:p>
          <a:p>
            <a:r>
              <a:rPr lang="zh-TW" altLang="en-US" smtClean="0"/>
              <a:t>設計程式或系統時，必須衡量其對社會的影響。</a:t>
            </a:r>
          </a:p>
          <a:p>
            <a:r>
              <a:rPr lang="zh-TW" altLang="en-US" smtClean="0"/>
              <a:t>使用電腦時，必須保持對他人的體諒與尊重。</a:t>
            </a:r>
          </a:p>
          <a:p>
            <a:endParaRPr lang="zh-TW" altLang="en-US" dirty="0"/>
          </a:p>
        </p:txBody>
      </p:sp>
    </p:spTree>
    <p:extLst>
      <p:ext uri="{BB962C8B-B14F-4D97-AF65-F5344CB8AC3E}">
        <p14:creationId xmlns:p14="http://schemas.microsoft.com/office/powerpoint/2010/main" val="3736558238"/>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20000"/>
          </a:bodyPr>
          <a:lstStyle/>
          <a:p>
            <a:r>
              <a:rPr lang="zh-TW" altLang="en-US" dirty="0">
                <a:solidFill>
                  <a:srgbClr val="FF0000"/>
                </a:solidFill>
              </a:rPr>
              <a:t>網路起底的道德與</a:t>
            </a:r>
            <a:r>
              <a:rPr lang="zh-TW" altLang="en-US" dirty="0" smtClean="0">
                <a:solidFill>
                  <a:srgbClr val="FF0000"/>
                </a:solidFill>
              </a:rPr>
              <a:t>自保</a:t>
            </a:r>
            <a:endParaRPr lang="en-US" altLang="zh-TW" dirty="0" smtClean="0">
              <a:solidFill>
                <a:srgbClr val="FF0000"/>
              </a:solidFill>
            </a:endParaRPr>
          </a:p>
          <a:p>
            <a:r>
              <a:rPr lang="zh-TW" altLang="en-US" dirty="0"/>
              <a:t>在古代，馬路上的耳語可以「三人成虎」，而在數位時代，網路平台更能集結</a:t>
            </a:r>
            <a:r>
              <a:rPr lang="zh-TW" altLang="en-US" dirty="0" smtClean="0"/>
              <a:t>成千上萬的</a:t>
            </a:r>
            <a:r>
              <a:rPr lang="zh-TW" altLang="en-US" dirty="0"/>
              <a:t>網友指鹿為馬，顛倒是非。反諷的是，網友們起義時以正義為名，到最後卻反而淪為</a:t>
            </a:r>
            <a:r>
              <a:rPr lang="zh-TW" altLang="en-US" dirty="0" smtClean="0"/>
              <a:t>不公不</a:t>
            </a:r>
            <a:r>
              <a:rPr lang="zh-TW" altLang="en-US" dirty="0"/>
              <a:t>義的幫凶。故在真相未白之前，大家不要隨風起舞，盲信未經查證的指控</a:t>
            </a:r>
            <a:r>
              <a:rPr lang="zh-TW" altLang="en-US" dirty="0" smtClean="0"/>
              <a:t>。</a:t>
            </a:r>
            <a:endParaRPr lang="en-US" altLang="zh-TW" dirty="0" smtClean="0"/>
          </a:p>
          <a:p>
            <a:r>
              <a:rPr lang="zh-TW" altLang="en-US" dirty="0"/>
              <a:t>在數位時代立身處世，虧心事若要人不知，除了己莫</a:t>
            </a:r>
            <a:r>
              <a:rPr lang="zh-TW" altLang="en-US" dirty="0" smtClean="0"/>
              <a:t>為外</a:t>
            </a:r>
            <a:r>
              <a:rPr lang="zh-TW" altLang="en-US" dirty="0"/>
              <a:t>，還要避免被栽贓。因此，每位上網者都必須妥善保管個資。</a:t>
            </a:r>
          </a:p>
        </p:txBody>
      </p:sp>
    </p:spTree>
    <p:extLst>
      <p:ext uri="{BB962C8B-B14F-4D97-AF65-F5344CB8AC3E}">
        <p14:creationId xmlns:p14="http://schemas.microsoft.com/office/powerpoint/2010/main" val="27342047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70000" lnSpcReduction="20000"/>
          </a:bodyPr>
          <a:lstStyle/>
          <a:p>
            <a:r>
              <a:rPr lang="zh-TW" altLang="en-US" sz="3400" dirty="0">
                <a:solidFill>
                  <a:srgbClr val="FF0000"/>
                </a:solidFill>
              </a:rPr>
              <a:t>個資外洩連環爆 步步為營護真如</a:t>
            </a:r>
            <a:endParaRPr lang="en-US" altLang="zh-TW" sz="3400" dirty="0" smtClean="0">
              <a:solidFill>
                <a:srgbClr val="FF0000"/>
              </a:solidFill>
            </a:endParaRPr>
          </a:p>
          <a:p>
            <a:r>
              <a:rPr lang="zh-TW" altLang="en-US" sz="3400" dirty="0" smtClean="0"/>
              <a:t>隨著</a:t>
            </a:r>
            <a:r>
              <a:rPr lang="zh-TW" altLang="en-US" sz="3400" dirty="0"/>
              <a:t>數位資料愈來愈多，你我都有大量可直接或間接識別個人的資訊流落在外，身分隨時可能被冒用</a:t>
            </a:r>
            <a:r>
              <a:rPr lang="zh-TW" altLang="en-US" sz="3400" dirty="0" smtClean="0"/>
              <a:t>。</a:t>
            </a:r>
            <a:endParaRPr lang="en-US" altLang="zh-TW" sz="3400" dirty="0" smtClean="0"/>
          </a:p>
          <a:p>
            <a:r>
              <a:rPr lang="zh-TW" altLang="en-US" sz="3400" dirty="0" smtClean="0"/>
              <a:t>網路</a:t>
            </a:r>
            <a:r>
              <a:rPr lang="zh-TW" altLang="en-US" sz="3400" dirty="0"/>
              <a:t>上常見的個資包括姓名、生日、證件字號、聯絡方式、帳號密碼、生物特徵、健康財務狀況、日常活動、旅遊行程等。因此，當我們以數位分身行走江湖時，無事絕對不要亂登三寶殿，應如臨深淵，如履薄冰</a:t>
            </a:r>
            <a:r>
              <a:rPr lang="zh-TW" altLang="en-US" sz="3400" dirty="0" smtClean="0"/>
              <a:t>。</a:t>
            </a:r>
            <a:endParaRPr lang="en-US" altLang="zh-TW" sz="3400" dirty="0" smtClean="0"/>
          </a:p>
          <a:p>
            <a:r>
              <a:rPr lang="zh-TW" altLang="en-US" sz="3400" dirty="0" smtClean="0"/>
              <a:t>上網</a:t>
            </a:r>
            <a:r>
              <a:rPr lang="zh-TW" altLang="en-US" sz="3400" dirty="0"/>
              <a:t>時除了盡量確保網路傳輸及造訪網站的安全性外，並以最小化的個資完成數位任務。網民須時時提醒自己，如果驗證身分的通關密碼和網路活動的數位足跡全都露，將讓自己陷入身分被盜用和隱私全見光的困境。</a:t>
            </a:r>
          </a:p>
        </p:txBody>
      </p:sp>
    </p:spTree>
    <p:extLst>
      <p:ext uri="{BB962C8B-B14F-4D97-AF65-F5344CB8AC3E}">
        <p14:creationId xmlns:p14="http://schemas.microsoft.com/office/powerpoint/2010/main" val="1132465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549275"/>
            <a:ext cx="8229600" cy="1143000"/>
          </a:xfrm>
        </p:spPr>
        <p:txBody>
          <a:bodyPr/>
          <a:lstStyle/>
          <a:p>
            <a:pPr eaLnBrk="1" hangingPunct="1"/>
            <a:r>
              <a:rPr lang="zh-TW" altLang="en-US" dirty="0" smtClean="0"/>
              <a:t>範例三：使用</a:t>
            </a:r>
            <a:r>
              <a:rPr lang="en-US" altLang="zh-TW" dirty="0" smtClean="0"/>
              <a:t>XOR</a:t>
            </a:r>
            <a:r>
              <a:rPr lang="zh-TW" altLang="en-US" dirty="0" smtClean="0"/>
              <a:t>運算</a:t>
            </a:r>
          </a:p>
        </p:txBody>
      </p:sp>
      <p:sp>
        <p:nvSpPr>
          <p:cNvPr id="18435" name="Content Placeholder 2"/>
          <p:cNvSpPr>
            <a:spLocks noGrp="1"/>
          </p:cNvSpPr>
          <p:nvPr>
            <p:ph idx="1"/>
          </p:nvPr>
        </p:nvSpPr>
        <p:spPr>
          <a:xfrm>
            <a:off x="457200" y="1989138"/>
            <a:ext cx="8229600" cy="4137025"/>
          </a:xfrm>
        </p:spPr>
        <p:txBody>
          <a:bodyPr/>
          <a:lstStyle/>
          <a:p>
            <a:pPr eaLnBrk="1" hangingPunct="1"/>
            <a:r>
              <a:rPr lang="en-US" altLang="zh-TW" smtClean="0"/>
              <a:t>XOR</a:t>
            </a:r>
            <a:r>
              <a:rPr lang="zh-TW" altLang="en-US" smtClean="0"/>
              <a:t>運算</a:t>
            </a:r>
            <a:r>
              <a:rPr lang="en-US" altLang="zh-TW" smtClean="0"/>
              <a:t> (</a:t>
            </a:r>
            <a:r>
              <a:rPr lang="zh-TW" altLang="en-US" smtClean="0"/>
              <a:t>以</a:t>
            </a:r>
            <a:r>
              <a:rPr lang="en-US" altLang="ja-JP" smtClean="0">
                <a:sym typeface="Symbol" pitchFamily="18" charset="2"/>
              </a:rPr>
              <a:t></a:t>
            </a:r>
            <a:r>
              <a:rPr lang="zh-TW" altLang="en-US" smtClean="0">
                <a:sym typeface="Symbol" pitchFamily="18" charset="2"/>
              </a:rPr>
              <a:t>符號表示</a:t>
            </a:r>
            <a:r>
              <a:rPr lang="en-US" altLang="ja-JP" smtClean="0">
                <a:sym typeface="Symbol" pitchFamily="18" charset="2"/>
              </a:rPr>
              <a:t>)</a:t>
            </a:r>
            <a:r>
              <a:rPr lang="zh-TW" altLang="en-US" smtClean="0">
                <a:sym typeface="Symbol" pitchFamily="18" charset="2"/>
              </a:rPr>
              <a:t>，二進位運算的結果：</a:t>
            </a:r>
            <a:endParaRPr lang="en-US" altLang="zh-TW" smtClean="0"/>
          </a:p>
          <a:p>
            <a:pPr lvl="1" eaLnBrk="1" hangingPunct="1"/>
            <a:r>
              <a:rPr lang="en-US" altLang="zh-TW" smtClean="0"/>
              <a:t>0 </a:t>
            </a:r>
            <a:r>
              <a:rPr lang="en-US" altLang="zh-TW" smtClean="0">
                <a:sym typeface="Symbol" pitchFamily="18" charset="2"/>
              </a:rPr>
              <a:t> </a:t>
            </a:r>
            <a:r>
              <a:rPr lang="en-US" altLang="zh-TW" smtClean="0"/>
              <a:t>0 = 0</a:t>
            </a:r>
          </a:p>
          <a:p>
            <a:pPr lvl="1" eaLnBrk="1" hangingPunct="1"/>
            <a:r>
              <a:rPr lang="en-US" altLang="zh-TW" smtClean="0"/>
              <a:t>0 </a:t>
            </a:r>
            <a:r>
              <a:rPr lang="en-US" altLang="zh-TW" smtClean="0">
                <a:sym typeface="Symbol" pitchFamily="18" charset="2"/>
              </a:rPr>
              <a:t> </a:t>
            </a:r>
            <a:r>
              <a:rPr lang="en-US" altLang="zh-TW" smtClean="0"/>
              <a:t>1 = 1</a:t>
            </a:r>
          </a:p>
          <a:p>
            <a:pPr lvl="1" eaLnBrk="1" hangingPunct="1"/>
            <a:r>
              <a:rPr lang="en-US" altLang="zh-TW" smtClean="0"/>
              <a:t>1 </a:t>
            </a:r>
            <a:r>
              <a:rPr lang="en-US" altLang="zh-TW" smtClean="0">
                <a:sym typeface="Symbol" pitchFamily="18" charset="2"/>
              </a:rPr>
              <a:t> </a:t>
            </a:r>
            <a:r>
              <a:rPr lang="en-US" altLang="zh-TW" smtClean="0"/>
              <a:t>0 = 1</a:t>
            </a:r>
          </a:p>
          <a:p>
            <a:pPr lvl="1" eaLnBrk="1" hangingPunct="1"/>
            <a:r>
              <a:rPr lang="en-US" altLang="zh-TW" smtClean="0"/>
              <a:t>1 </a:t>
            </a:r>
            <a:r>
              <a:rPr lang="en-US" altLang="zh-TW" smtClean="0">
                <a:sym typeface="Symbol" pitchFamily="18" charset="2"/>
              </a:rPr>
              <a:t> </a:t>
            </a:r>
            <a:r>
              <a:rPr lang="en-US" altLang="zh-TW" smtClean="0"/>
              <a:t>1 = 0</a:t>
            </a:r>
          </a:p>
          <a:p>
            <a:pPr eaLnBrk="1" hangingPunct="1"/>
            <a:endParaRPr lang="en-US" altLang="zh-TW" smtClean="0"/>
          </a:p>
        </p:txBody>
      </p:sp>
    </p:spTree>
    <p:extLst>
      <p:ext uri="{BB962C8B-B14F-4D97-AF65-F5344CB8AC3E}">
        <p14:creationId xmlns:p14="http://schemas.microsoft.com/office/powerpoint/2010/main" val="8314575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8313" y="549275"/>
            <a:ext cx="8229600" cy="1143000"/>
          </a:xfrm>
        </p:spPr>
        <p:txBody>
          <a:bodyPr/>
          <a:lstStyle/>
          <a:p>
            <a:pPr eaLnBrk="1" hangingPunct="1"/>
            <a:r>
              <a:rPr lang="en-US" altLang="zh-TW" smtClean="0"/>
              <a:t>XOR</a:t>
            </a:r>
            <a:r>
              <a:rPr lang="zh-TW" altLang="en-US" smtClean="0"/>
              <a:t>加密運算</a:t>
            </a:r>
          </a:p>
        </p:txBody>
      </p:sp>
      <p:sp>
        <p:nvSpPr>
          <p:cNvPr id="19459" name="Content Placeholder 2"/>
          <p:cNvSpPr>
            <a:spLocks noGrp="1"/>
          </p:cNvSpPr>
          <p:nvPr>
            <p:ph idx="1"/>
          </p:nvPr>
        </p:nvSpPr>
        <p:spPr>
          <a:xfrm>
            <a:off x="457200" y="1989138"/>
            <a:ext cx="8229600" cy="4137025"/>
          </a:xfrm>
        </p:spPr>
        <p:txBody>
          <a:bodyPr/>
          <a:lstStyle/>
          <a:p>
            <a:pPr algn="l" eaLnBrk="1" hangingPunct="1"/>
            <a:r>
              <a:rPr lang="zh-TW" altLang="en-US" dirty="0" smtClean="0"/>
              <a:t>假設密碼為十進位的</a:t>
            </a:r>
            <a:r>
              <a:rPr lang="en-US" altLang="zh-TW" dirty="0" smtClean="0"/>
              <a:t>171</a:t>
            </a:r>
            <a:br>
              <a:rPr lang="en-US" altLang="zh-TW" dirty="0" smtClean="0"/>
            </a:br>
            <a:r>
              <a:rPr lang="en-US" altLang="zh-TW" dirty="0" smtClean="0"/>
              <a:t>(</a:t>
            </a:r>
            <a:r>
              <a:rPr lang="zh-TW" altLang="en-US" dirty="0" smtClean="0"/>
              <a:t>等同於十六進位的</a:t>
            </a:r>
            <a:r>
              <a:rPr lang="en-US" altLang="zh-TW" dirty="0" smtClean="0"/>
              <a:t>AB</a:t>
            </a:r>
            <a:r>
              <a:rPr lang="zh-TW" altLang="en-US" dirty="0" smtClean="0"/>
              <a:t>，或是二進位的</a:t>
            </a:r>
            <a:r>
              <a:rPr lang="en-US" altLang="zh-TW" dirty="0" smtClean="0"/>
              <a:t>10101011)</a:t>
            </a:r>
          </a:p>
          <a:p>
            <a:pPr algn="l" eaLnBrk="1" hangingPunct="1"/>
            <a:r>
              <a:rPr lang="zh-TW" altLang="en-US" dirty="0" smtClean="0"/>
              <a:t>若輸入本文為「</a:t>
            </a:r>
            <a:r>
              <a:rPr lang="en-US" altLang="zh-TW" dirty="0" smtClean="0"/>
              <a:t>h</a:t>
            </a:r>
            <a:r>
              <a:rPr lang="zh-TW" altLang="en-US" dirty="0" smtClean="0"/>
              <a:t>」，</a:t>
            </a:r>
            <a:r>
              <a:rPr lang="en-US" altLang="zh-TW" dirty="0" smtClean="0"/>
              <a:t>ASCII</a:t>
            </a:r>
            <a:r>
              <a:rPr lang="zh-TW" altLang="en-US" dirty="0" smtClean="0"/>
              <a:t>編號為十進位的</a:t>
            </a:r>
            <a:r>
              <a:rPr lang="en-US" altLang="zh-TW" dirty="0" smtClean="0"/>
              <a:t>104</a:t>
            </a:r>
            <a:br>
              <a:rPr lang="en-US" altLang="zh-TW" dirty="0" smtClean="0"/>
            </a:br>
            <a:r>
              <a:rPr lang="en-US" altLang="zh-TW" dirty="0" smtClean="0"/>
              <a:t>(</a:t>
            </a:r>
            <a:r>
              <a:rPr lang="zh-TW" altLang="en-US" dirty="0" smtClean="0"/>
              <a:t>等同於十六進位的</a:t>
            </a:r>
            <a:r>
              <a:rPr lang="en-US" altLang="zh-TW" dirty="0" smtClean="0"/>
              <a:t>68</a:t>
            </a:r>
            <a:r>
              <a:rPr lang="zh-TW" altLang="en-US" dirty="0" smtClean="0"/>
              <a:t>，或是二進位的</a:t>
            </a:r>
            <a:r>
              <a:rPr lang="en-US" altLang="zh-TW" dirty="0" smtClean="0"/>
              <a:t>01101000)</a:t>
            </a:r>
          </a:p>
          <a:p>
            <a:pPr algn="l" eaLnBrk="1" hangingPunct="1"/>
            <a:r>
              <a:rPr lang="zh-TW" altLang="en-US" dirty="0" smtClean="0"/>
              <a:t>加密時使用</a:t>
            </a:r>
            <a:r>
              <a:rPr lang="en-US" altLang="zh-TW" dirty="0" err="1" smtClean="0"/>
              <a:t>XOR</a:t>
            </a:r>
            <a:r>
              <a:rPr lang="zh-TW" altLang="en-US" dirty="0" smtClean="0"/>
              <a:t>運算來加密「</a:t>
            </a:r>
            <a:r>
              <a:rPr lang="en-US" altLang="zh-TW" dirty="0" smtClean="0"/>
              <a:t>h</a:t>
            </a:r>
            <a:r>
              <a:rPr lang="zh-TW" altLang="en-US" dirty="0" smtClean="0"/>
              <a:t>」，得到</a:t>
            </a:r>
            <a:r>
              <a:rPr lang="en-US" altLang="zh-TW" dirty="0" smtClean="0"/>
              <a:t>195</a:t>
            </a:r>
          </a:p>
        </p:txBody>
      </p:sp>
      <p:graphicFrame>
        <p:nvGraphicFramePr>
          <p:cNvPr id="4" name="Table 3"/>
          <p:cNvGraphicFramePr>
            <a:graphicFrameLocks noGrp="1"/>
          </p:cNvGraphicFramePr>
          <p:nvPr>
            <p:extLst>
              <p:ext uri="{D42A27DB-BD31-4B8C-83A1-F6EECF244321}">
                <p14:modId xmlns:p14="http://schemas.microsoft.com/office/powerpoint/2010/main" val="1417041919"/>
              </p:ext>
            </p:extLst>
          </p:nvPr>
        </p:nvGraphicFramePr>
        <p:xfrm>
          <a:off x="926595" y="5118443"/>
          <a:ext cx="6300700" cy="1505912"/>
        </p:xfrm>
        <a:graphic>
          <a:graphicData uri="http://schemas.openxmlformats.org/drawingml/2006/table">
            <a:tbl>
              <a:tblPr/>
              <a:tblGrid>
                <a:gridCol w="549275">
                  <a:extLst>
                    <a:ext uri="{9D8B030D-6E8A-4147-A177-3AD203B41FA5}">
                      <a16:colId xmlns:a16="http://schemas.microsoft.com/office/drawing/2014/main" xmlns="" val="20000"/>
                    </a:ext>
                  </a:extLst>
                </a:gridCol>
                <a:gridCol w="2556070">
                  <a:extLst>
                    <a:ext uri="{9D8B030D-6E8A-4147-A177-3AD203B41FA5}">
                      <a16:colId xmlns:a16="http://schemas.microsoft.com/office/drawing/2014/main" xmlns="" val="20001"/>
                    </a:ext>
                  </a:extLst>
                </a:gridCol>
                <a:gridCol w="3195355">
                  <a:extLst>
                    <a:ext uri="{9D8B030D-6E8A-4147-A177-3AD203B41FA5}">
                      <a16:colId xmlns:a16="http://schemas.microsoft.com/office/drawing/2014/main" xmlns="" val="20002"/>
                    </a:ext>
                  </a:extLst>
                </a:gridCol>
              </a:tblGrid>
              <a:tr h="46006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T="32862" marB="328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0 1 1 0 1 0 0 0</a:t>
                      </a:r>
                    </a:p>
                  </a:txBody>
                  <a:tcPr marT="32862" marB="328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本文</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十六進位的</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68</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(h)</a:t>
                      </a:r>
                    </a:p>
                  </a:txBody>
                  <a:tcPr marT="32862" marB="328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6700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sym typeface="Symbol" pitchFamily="18" charset="2"/>
                        </a:rPr>
                        <a:t> )</a:t>
                      </a:r>
                      <a:endPar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T="32862" marB="328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1 0 1 0 1 0 1 1</a:t>
                      </a:r>
                    </a:p>
                  </a:txBody>
                  <a:tcPr marT="32862" marB="328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密碼</a:t>
                      </a: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 </a:t>
                      </a:r>
                      <a:r>
                        <a:rPr kumimoji="0" lang="zh-TW" altLang="en-US"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十六進位的</a:t>
                      </a: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AB</a:t>
                      </a:r>
                    </a:p>
                  </a:txBody>
                  <a:tcPr marT="32862" marB="328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xmlns="" val="10001"/>
                  </a:ext>
                </a:extLst>
              </a:tr>
              <a:tr h="65723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T="32862" marB="328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1 1 0 0 0 0 1 1</a:t>
                      </a:r>
                    </a:p>
                  </a:txBody>
                  <a:tcPr marT="32862" marB="328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密文</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十六進位的</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C3</a:t>
                      </a:r>
                      <a:b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b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密文</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等於十進位的</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195</a:t>
                      </a:r>
                    </a:p>
                  </a:txBody>
                  <a:tcPr marT="32862" marB="328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874347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549275"/>
            <a:ext cx="8229600" cy="1143000"/>
          </a:xfrm>
        </p:spPr>
        <p:txBody>
          <a:bodyPr/>
          <a:lstStyle/>
          <a:p>
            <a:pPr eaLnBrk="1" hangingPunct="1"/>
            <a:r>
              <a:rPr lang="en-US" altLang="zh-TW" smtClean="0"/>
              <a:t>XOR</a:t>
            </a:r>
            <a:r>
              <a:rPr lang="zh-TW" altLang="en-US" smtClean="0"/>
              <a:t>解密運算</a:t>
            </a:r>
          </a:p>
        </p:txBody>
      </p:sp>
      <p:sp>
        <p:nvSpPr>
          <p:cNvPr id="20483" name="Content Placeholder 2"/>
          <p:cNvSpPr>
            <a:spLocks noGrp="1"/>
          </p:cNvSpPr>
          <p:nvPr>
            <p:ph idx="1"/>
          </p:nvPr>
        </p:nvSpPr>
        <p:spPr>
          <a:xfrm>
            <a:off x="457200" y="1989138"/>
            <a:ext cx="8229600" cy="4137025"/>
          </a:xfrm>
        </p:spPr>
        <p:txBody>
          <a:bodyPr/>
          <a:lstStyle/>
          <a:p>
            <a:pPr algn="l" eaLnBrk="1" hangingPunct="1">
              <a:buFont typeface="Wingdings" pitchFamily="2" charset="2"/>
              <a:buChar char="n"/>
            </a:pPr>
            <a:r>
              <a:rPr lang="zh-TW" altLang="en-US" dirty="0" smtClean="0"/>
              <a:t>假設密碼為十進位的</a:t>
            </a:r>
            <a:r>
              <a:rPr lang="en-US" altLang="zh-TW" dirty="0" smtClean="0"/>
              <a:t>171</a:t>
            </a:r>
            <a:br>
              <a:rPr lang="en-US" altLang="zh-TW" dirty="0" smtClean="0"/>
            </a:br>
            <a:r>
              <a:rPr lang="en-US" altLang="zh-TW" dirty="0" smtClean="0"/>
              <a:t>(</a:t>
            </a:r>
            <a:r>
              <a:rPr lang="zh-TW" altLang="en-US" dirty="0" smtClean="0"/>
              <a:t>等同於十六進位的</a:t>
            </a:r>
            <a:r>
              <a:rPr lang="en-US" altLang="zh-TW" dirty="0" smtClean="0"/>
              <a:t>AB</a:t>
            </a:r>
            <a:r>
              <a:rPr lang="zh-TW" altLang="en-US" dirty="0" smtClean="0"/>
              <a:t>，或是二進位的</a:t>
            </a:r>
            <a:r>
              <a:rPr lang="en-US" altLang="zh-TW" dirty="0" smtClean="0"/>
              <a:t>10101011)</a:t>
            </a:r>
          </a:p>
          <a:p>
            <a:pPr algn="l" eaLnBrk="1" hangingPunct="1">
              <a:buFont typeface="Wingdings" pitchFamily="2" charset="2"/>
              <a:buChar char="n"/>
            </a:pPr>
            <a:r>
              <a:rPr lang="zh-TW" altLang="en-US" dirty="0" smtClean="0"/>
              <a:t>若輸入密文為十進位的</a:t>
            </a:r>
            <a:r>
              <a:rPr lang="en-US" altLang="zh-TW" dirty="0" smtClean="0"/>
              <a:t>195</a:t>
            </a:r>
            <a:br>
              <a:rPr lang="en-US" altLang="zh-TW" dirty="0" smtClean="0"/>
            </a:br>
            <a:r>
              <a:rPr lang="en-US" altLang="zh-TW" dirty="0" smtClean="0"/>
              <a:t>(</a:t>
            </a:r>
            <a:r>
              <a:rPr lang="zh-TW" altLang="en-US" dirty="0" smtClean="0"/>
              <a:t>等同於十六進位的</a:t>
            </a:r>
            <a:r>
              <a:rPr lang="en-US" altLang="zh-TW" dirty="0" err="1" smtClean="0"/>
              <a:t>C3</a:t>
            </a:r>
            <a:r>
              <a:rPr lang="zh-TW" altLang="en-US" dirty="0" smtClean="0"/>
              <a:t>，或是二進位的</a:t>
            </a:r>
            <a:r>
              <a:rPr lang="en-US" altLang="zh-TW" dirty="0" smtClean="0"/>
              <a:t>11000011)</a:t>
            </a:r>
          </a:p>
          <a:p>
            <a:pPr algn="l" eaLnBrk="1" hangingPunct="1">
              <a:buFont typeface="Wingdings" pitchFamily="2" charset="2"/>
              <a:buChar char="n"/>
            </a:pPr>
            <a:r>
              <a:rPr lang="zh-TW" altLang="en-US" dirty="0" smtClean="0"/>
              <a:t>解密時使用</a:t>
            </a:r>
            <a:r>
              <a:rPr lang="en-US" altLang="zh-TW" dirty="0" err="1" smtClean="0"/>
              <a:t>XOR</a:t>
            </a:r>
            <a:r>
              <a:rPr lang="zh-TW" altLang="en-US" dirty="0" smtClean="0"/>
              <a:t>運算來解密</a:t>
            </a:r>
            <a:r>
              <a:rPr lang="en-US" altLang="zh-TW" dirty="0" smtClean="0"/>
              <a:t>195</a:t>
            </a:r>
            <a:r>
              <a:rPr lang="zh-TW" altLang="en-US" dirty="0" smtClean="0"/>
              <a:t>，得到「</a:t>
            </a:r>
            <a:r>
              <a:rPr lang="en-US" altLang="zh-TW" dirty="0" smtClean="0"/>
              <a:t>h</a:t>
            </a:r>
            <a:r>
              <a:rPr lang="zh-TW" altLang="en-US" dirty="0" smtClean="0"/>
              <a:t>」</a:t>
            </a:r>
          </a:p>
        </p:txBody>
      </p:sp>
      <p:graphicFrame>
        <p:nvGraphicFramePr>
          <p:cNvPr id="4" name="Table 3"/>
          <p:cNvGraphicFramePr>
            <a:graphicFrameLocks noGrp="1"/>
          </p:cNvGraphicFramePr>
          <p:nvPr>
            <p:extLst>
              <p:ext uri="{D42A27DB-BD31-4B8C-83A1-F6EECF244321}">
                <p14:modId xmlns:p14="http://schemas.microsoft.com/office/powerpoint/2010/main" val="2676489376"/>
              </p:ext>
            </p:extLst>
          </p:nvPr>
        </p:nvGraphicFramePr>
        <p:xfrm>
          <a:off x="926595" y="5454225"/>
          <a:ext cx="6096000" cy="1272993"/>
        </p:xfrm>
        <a:graphic>
          <a:graphicData uri="http://schemas.openxmlformats.org/drawingml/2006/table">
            <a:tbl>
              <a:tblPr/>
              <a:tblGrid>
                <a:gridCol w="549275">
                  <a:extLst>
                    <a:ext uri="{9D8B030D-6E8A-4147-A177-3AD203B41FA5}">
                      <a16:colId xmlns:a16="http://schemas.microsoft.com/office/drawing/2014/main" xmlns="" val="20000"/>
                    </a:ext>
                  </a:extLst>
                </a:gridCol>
                <a:gridCol w="2466060">
                  <a:extLst>
                    <a:ext uri="{9D8B030D-6E8A-4147-A177-3AD203B41FA5}">
                      <a16:colId xmlns:a16="http://schemas.microsoft.com/office/drawing/2014/main" xmlns="" val="20001"/>
                    </a:ext>
                  </a:extLst>
                </a:gridCol>
                <a:gridCol w="3080665">
                  <a:extLst>
                    <a:ext uri="{9D8B030D-6E8A-4147-A177-3AD203B41FA5}">
                      <a16:colId xmlns:a16="http://schemas.microsoft.com/office/drawing/2014/main" xmlns="" val="20002"/>
                    </a:ext>
                  </a:extLst>
                </a:gridCol>
              </a:tblGrid>
              <a:tr h="302401">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T="36855" marB="3685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1 1 0 0 0 0 1 1</a:t>
                      </a:r>
                    </a:p>
                  </a:txBody>
                  <a:tcPr marT="36855" marB="3685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密文</a:t>
                      </a: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 </a:t>
                      </a:r>
                      <a:r>
                        <a:rPr kumimoji="0" lang="zh-TW" altLang="en-US"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十六進位的</a:t>
                      </a: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C3</a:t>
                      </a:r>
                      <a:endPar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T="36855" marB="3685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0240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sym typeface="Symbol" pitchFamily="18" charset="2"/>
                        </a:rPr>
                        <a:t> )</a:t>
                      </a:r>
                      <a:endPar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T="36855" marB="3685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1 0 1 0 1 0 1 1</a:t>
                      </a:r>
                    </a:p>
                  </a:txBody>
                  <a:tcPr marT="36855" marB="3685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密碼</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十六進位的</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AB</a:t>
                      </a:r>
                    </a:p>
                  </a:txBody>
                  <a:tcPr marT="36855" marB="3685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xmlns="" val="10001"/>
                  </a:ext>
                </a:extLst>
              </a:tr>
              <a:tr h="51597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T="36855" marB="3685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0 1 1 0 1 0 0 0</a:t>
                      </a:r>
                    </a:p>
                  </a:txBody>
                  <a:tcPr marT="36855" marB="3685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本文</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十六進位的</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rPr>
                        <a:t>68</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(h)</a:t>
                      </a:r>
                      <a:endPar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Consolas" pitchFamily="49" charset="0"/>
                      </a:endParaRPr>
                    </a:p>
                  </a:txBody>
                  <a:tcPr marT="36855" marB="3685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F"/>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627566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549275"/>
            <a:ext cx="8229600" cy="1143000"/>
          </a:xfrm>
        </p:spPr>
        <p:txBody>
          <a:bodyPr/>
          <a:lstStyle/>
          <a:p>
            <a:pPr eaLnBrk="1" hangingPunct="1"/>
            <a:r>
              <a:rPr lang="zh-TW" altLang="en-US" smtClean="0"/>
              <a:t>完整的</a:t>
            </a:r>
            <a:r>
              <a:rPr lang="en-US" altLang="zh-TW" smtClean="0"/>
              <a:t>XOR</a:t>
            </a:r>
            <a:r>
              <a:rPr lang="zh-TW" altLang="en-US" smtClean="0"/>
              <a:t>加密結果</a:t>
            </a:r>
          </a:p>
        </p:txBody>
      </p:sp>
      <p:sp>
        <p:nvSpPr>
          <p:cNvPr id="21507" name="Content Placeholder 2"/>
          <p:cNvSpPr>
            <a:spLocks noGrp="1"/>
          </p:cNvSpPr>
          <p:nvPr>
            <p:ph idx="1"/>
          </p:nvPr>
        </p:nvSpPr>
        <p:spPr>
          <a:xfrm>
            <a:off x="457200" y="1773238"/>
            <a:ext cx="8229600" cy="4352925"/>
          </a:xfrm>
        </p:spPr>
        <p:txBody>
          <a:bodyPr/>
          <a:lstStyle/>
          <a:p>
            <a:pPr algn="l" eaLnBrk="1" hangingPunct="1"/>
            <a:r>
              <a:rPr lang="zh-TW" altLang="en-US" dirty="0" smtClean="0"/>
              <a:t>加密「</a:t>
            </a:r>
            <a:r>
              <a:rPr lang="en-US" altLang="zh-TW" dirty="0" smtClean="0"/>
              <a:t>hi, this is </a:t>
            </a:r>
            <a:r>
              <a:rPr lang="en-US" altLang="zh-TW" dirty="0" err="1" smtClean="0"/>
              <a:t>alice</a:t>
            </a:r>
            <a:r>
              <a:rPr lang="en-US" altLang="zh-TW" dirty="0" smtClean="0"/>
              <a:t>.</a:t>
            </a:r>
            <a:r>
              <a:rPr lang="zh-TW" altLang="en-US" dirty="0" smtClean="0"/>
              <a:t>」</a:t>
            </a:r>
            <a:endParaRPr lang="en-US" altLang="zh-TW" dirty="0" smtClean="0"/>
          </a:p>
          <a:p>
            <a:pPr algn="l" eaLnBrk="1" hangingPunct="1"/>
            <a:r>
              <a:rPr lang="zh-TW" altLang="en-US" dirty="0" smtClean="0"/>
              <a:t>得到密文</a:t>
            </a:r>
            <a:r>
              <a:rPr lang="en-US" altLang="zh-TW" dirty="0" smtClean="0"/>
              <a:t>(</a:t>
            </a:r>
            <a:r>
              <a:rPr lang="zh-TW" altLang="en-US" dirty="0" smtClean="0"/>
              <a:t>以</a:t>
            </a:r>
            <a:r>
              <a:rPr lang="en-US" altLang="zh-TW" dirty="0" smtClean="0"/>
              <a:t>ASCII</a:t>
            </a:r>
            <a:r>
              <a:rPr lang="zh-TW" altLang="en-US" dirty="0" smtClean="0"/>
              <a:t>編碼表示</a:t>
            </a:r>
            <a:r>
              <a:rPr lang="en-US" altLang="zh-TW" dirty="0" smtClean="0"/>
              <a:t>)</a:t>
            </a:r>
            <a:r>
              <a:rPr lang="zh-TW" altLang="en-US" dirty="0" smtClean="0"/>
              <a:t>為</a:t>
            </a:r>
            <a:r>
              <a:rPr lang="en-US" altLang="zh-TW" dirty="0" smtClean="0"/>
              <a:t/>
            </a:r>
            <a:br>
              <a:rPr lang="en-US" altLang="zh-TW" dirty="0" smtClean="0"/>
            </a:br>
            <a:r>
              <a:rPr lang="zh-TW" altLang="en-US" dirty="0" smtClean="0"/>
              <a:t>「</a:t>
            </a:r>
            <a:r>
              <a:rPr lang="en-US" altLang="ja-JP" dirty="0" smtClean="0"/>
              <a:t>├ ┬ ç ï ▀ ├ ┬ ╪ ï ┬ ╪ ï ╩ ╟ ┬ ╚ ╬ à</a:t>
            </a:r>
            <a:r>
              <a:rPr lang="zh-TW" altLang="en-US" dirty="0" smtClean="0"/>
              <a:t>」</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530" y="3293985"/>
            <a:ext cx="8727246" cy="28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8320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549275"/>
            <a:ext cx="8229600" cy="1143000"/>
          </a:xfrm>
        </p:spPr>
        <p:txBody>
          <a:bodyPr/>
          <a:lstStyle/>
          <a:p>
            <a:pPr eaLnBrk="1" hangingPunct="1"/>
            <a:r>
              <a:rPr lang="zh-TW" altLang="en-US" dirty="0" smtClean="0"/>
              <a:t>上述三個範例</a:t>
            </a:r>
          </a:p>
        </p:txBody>
      </p:sp>
      <p:sp>
        <p:nvSpPr>
          <p:cNvPr id="22531" name="Content Placeholder 2"/>
          <p:cNvSpPr>
            <a:spLocks noGrp="1"/>
          </p:cNvSpPr>
          <p:nvPr>
            <p:ph idx="1"/>
          </p:nvPr>
        </p:nvSpPr>
        <p:spPr>
          <a:xfrm>
            <a:off x="457200" y="1989138"/>
            <a:ext cx="8229600" cy="4137025"/>
          </a:xfrm>
        </p:spPr>
        <p:txBody>
          <a:bodyPr>
            <a:normAutofit lnSpcReduction="10000"/>
          </a:bodyPr>
          <a:lstStyle/>
          <a:p>
            <a:pPr eaLnBrk="1" hangingPunct="1"/>
            <a:r>
              <a:rPr lang="zh-TW" altLang="en-US" smtClean="0"/>
              <a:t>簡單，但容易破解</a:t>
            </a:r>
            <a:endParaRPr lang="en-US" altLang="zh-TW" smtClean="0"/>
          </a:p>
          <a:p>
            <a:pPr lvl="1" eaLnBrk="1" hangingPunct="1"/>
            <a:r>
              <a:rPr lang="zh-TW" altLang="en-US" smtClean="0"/>
              <a:t>相同的本文得到相同的密文</a:t>
            </a:r>
            <a:endParaRPr lang="en-US" altLang="zh-TW" smtClean="0"/>
          </a:p>
          <a:p>
            <a:pPr lvl="1" eaLnBrk="1" hangingPunct="1"/>
            <a:r>
              <a:rPr lang="zh-TW" altLang="en-US" smtClean="0"/>
              <a:t>同時知道本文和密文時，可立刻破解</a:t>
            </a:r>
            <a:endParaRPr lang="en-US" altLang="zh-TW" smtClean="0"/>
          </a:p>
          <a:p>
            <a:pPr lvl="1" eaLnBrk="1" hangingPunct="1"/>
            <a:r>
              <a:rPr lang="zh-TW" altLang="en-US" smtClean="0"/>
              <a:t>或者是，累積夠多密文時，容易被破解</a:t>
            </a:r>
            <a:endParaRPr lang="en-US" altLang="zh-TW" smtClean="0"/>
          </a:p>
          <a:p>
            <a:pPr eaLnBrk="1" hangingPunct="1"/>
            <a:r>
              <a:rPr lang="zh-TW" altLang="en-US" smtClean="0"/>
              <a:t>實際上的對稱式密碼演算法更為複雜</a:t>
            </a:r>
            <a:endParaRPr lang="en-US" altLang="zh-TW" smtClean="0"/>
          </a:p>
          <a:p>
            <a:pPr lvl="1" eaLnBrk="1" hangingPunct="1"/>
            <a:r>
              <a:rPr lang="zh-TW" altLang="en-US" smtClean="0"/>
              <a:t>查表</a:t>
            </a:r>
            <a:r>
              <a:rPr lang="en-US" altLang="zh-TW" smtClean="0"/>
              <a:t> + XOR + </a:t>
            </a:r>
            <a:r>
              <a:rPr lang="zh-TW" altLang="en-US" smtClean="0"/>
              <a:t>排列組合</a:t>
            </a:r>
            <a:r>
              <a:rPr lang="en-US" altLang="zh-TW" smtClean="0"/>
              <a:t> </a:t>
            </a:r>
            <a:r>
              <a:rPr lang="zh-TW" altLang="en-US" smtClean="0"/>
              <a:t>等等複合方式</a:t>
            </a:r>
            <a:endParaRPr lang="en-US" altLang="zh-TW" smtClean="0"/>
          </a:p>
          <a:p>
            <a:pPr lvl="1" eaLnBrk="1" hangingPunct="1"/>
            <a:r>
              <a:rPr lang="zh-TW" altLang="en-US" smtClean="0"/>
              <a:t>密碼長度更長：</a:t>
            </a:r>
            <a:r>
              <a:rPr lang="en-US" altLang="zh-TW" smtClean="0"/>
              <a:t>56-bit</a:t>
            </a:r>
            <a:r>
              <a:rPr lang="zh-TW" altLang="en-US" smtClean="0"/>
              <a:t>、</a:t>
            </a:r>
            <a:r>
              <a:rPr lang="en-US" altLang="zh-TW" smtClean="0"/>
              <a:t>64-bit</a:t>
            </a:r>
            <a:r>
              <a:rPr lang="zh-TW" altLang="en-US" smtClean="0"/>
              <a:t>、</a:t>
            </a:r>
            <a:r>
              <a:rPr lang="en-US" altLang="zh-TW" smtClean="0"/>
              <a:t>128-bit</a:t>
            </a:r>
            <a:r>
              <a:rPr lang="zh-TW" altLang="en-US" smtClean="0"/>
              <a:t>、</a:t>
            </a:r>
            <a:r>
              <a:rPr lang="en-US" altLang="zh-TW" smtClean="0"/>
              <a:t>256-bit</a:t>
            </a:r>
            <a:r>
              <a:rPr lang="zh-TW" altLang="en-US" smtClean="0"/>
              <a:t>等</a:t>
            </a:r>
            <a:endParaRPr lang="en-US" altLang="zh-TW" smtClean="0"/>
          </a:p>
          <a:p>
            <a:pPr lvl="1" eaLnBrk="1" hangingPunct="1"/>
            <a:r>
              <a:rPr lang="zh-TW" altLang="en-US" smtClean="0"/>
              <a:t>範例：</a:t>
            </a:r>
            <a:r>
              <a:rPr lang="en-US" altLang="zh-TW" smtClean="0"/>
              <a:t>DES</a:t>
            </a:r>
            <a:r>
              <a:rPr lang="zh-TW" altLang="en-US" smtClean="0"/>
              <a:t>演算法的加密流程</a:t>
            </a:r>
            <a:r>
              <a:rPr lang="en-US" altLang="zh-TW" smtClean="0"/>
              <a:t> (</a:t>
            </a:r>
            <a:r>
              <a:rPr lang="zh-TW" altLang="en-US" smtClean="0"/>
              <a:t>下頁圖</a:t>
            </a:r>
            <a:r>
              <a:rPr lang="en-US" altLang="zh-TW" smtClean="0"/>
              <a:t>)</a:t>
            </a:r>
          </a:p>
        </p:txBody>
      </p:sp>
    </p:spTree>
    <p:extLst>
      <p:ext uri="{BB962C8B-B14F-4D97-AF65-F5344CB8AC3E}">
        <p14:creationId xmlns:p14="http://schemas.microsoft.com/office/powerpoint/2010/main" val="24569031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zh-TW" smtClean="0"/>
              <a:t>DES</a:t>
            </a:r>
            <a:r>
              <a:rPr lang="zh-TW" altLang="en-US" smtClean="0"/>
              <a:t>演算法示意圖</a:t>
            </a:r>
          </a:p>
        </p:txBody>
      </p:sp>
      <p:pic>
        <p:nvPicPr>
          <p:cNvPr id="2355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373188"/>
            <a:ext cx="67151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0842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549275"/>
            <a:ext cx="8229600" cy="1143000"/>
          </a:xfrm>
        </p:spPr>
        <p:txBody>
          <a:bodyPr/>
          <a:lstStyle/>
          <a:p>
            <a:pPr eaLnBrk="1" hangingPunct="1"/>
            <a:r>
              <a:rPr lang="zh-TW" altLang="en-US" smtClean="0"/>
              <a:t>對稱式演算法的分類</a:t>
            </a:r>
          </a:p>
        </p:txBody>
      </p:sp>
      <p:sp>
        <p:nvSpPr>
          <p:cNvPr id="24579" name="Content Placeholder 2"/>
          <p:cNvSpPr>
            <a:spLocks noGrp="1"/>
          </p:cNvSpPr>
          <p:nvPr>
            <p:ph idx="1"/>
          </p:nvPr>
        </p:nvSpPr>
        <p:spPr>
          <a:xfrm>
            <a:off x="457200" y="1989138"/>
            <a:ext cx="8229600" cy="4137025"/>
          </a:xfrm>
        </p:spPr>
        <p:txBody>
          <a:bodyPr/>
          <a:lstStyle/>
          <a:p>
            <a:pPr eaLnBrk="1" hangingPunct="1"/>
            <a:r>
              <a:rPr lang="zh-TW" altLang="en-US" smtClean="0"/>
              <a:t>區塊式</a:t>
            </a:r>
            <a:endParaRPr lang="en-US" altLang="zh-TW" smtClean="0"/>
          </a:p>
          <a:p>
            <a:pPr lvl="1" eaLnBrk="1" hangingPunct="1"/>
            <a:r>
              <a:rPr lang="zh-TW" altLang="en-US" smtClean="0"/>
              <a:t>加密以固定大小的區塊為單位</a:t>
            </a:r>
            <a:endParaRPr lang="en-US" altLang="zh-TW" smtClean="0"/>
          </a:p>
          <a:p>
            <a:pPr lvl="1" eaLnBrk="1" hangingPunct="1"/>
            <a:r>
              <a:rPr lang="zh-TW" altLang="en-US" smtClean="0"/>
              <a:t>輸入的本文資料切割為區塊，每一個區塊分別加密</a:t>
            </a:r>
            <a:endParaRPr lang="en-US" altLang="zh-TW" smtClean="0"/>
          </a:p>
          <a:p>
            <a:pPr lvl="1" eaLnBrk="1" hangingPunct="1"/>
            <a:r>
              <a:rPr lang="zh-TW" altLang="en-US" smtClean="0"/>
              <a:t>區塊大小通常由密碼的長度決定</a:t>
            </a:r>
            <a:endParaRPr lang="en-US" altLang="zh-TW" smtClean="0"/>
          </a:p>
          <a:p>
            <a:pPr lvl="1" eaLnBrk="1" hangingPunct="1"/>
            <a:r>
              <a:rPr lang="zh-TW" altLang="en-US" smtClean="0"/>
              <a:t>資料長度不足一個區塊的部份，補</a:t>
            </a:r>
            <a:r>
              <a:rPr lang="en-US" altLang="zh-TW" smtClean="0"/>
              <a:t>0</a:t>
            </a:r>
          </a:p>
          <a:p>
            <a:pPr lvl="1" eaLnBrk="1" hangingPunct="1"/>
            <a:r>
              <a:rPr lang="zh-TW" altLang="en-US" smtClean="0"/>
              <a:t>常見的演算法：</a:t>
            </a:r>
            <a:r>
              <a:rPr lang="en-US" altLang="zh-TW" smtClean="0"/>
              <a:t>IDEA</a:t>
            </a:r>
            <a:r>
              <a:rPr lang="zh-TW" altLang="en-US" smtClean="0"/>
              <a:t>、</a:t>
            </a:r>
            <a:r>
              <a:rPr lang="en-US" altLang="zh-TW" smtClean="0"/>
              <a:t>DES</a:t>
            </a:r>
            <a:r>
              <a:rPr lang="zh-TW" altLang="en-US" smtClean="0"/>
              <a:t>、</a:t>
            </a:r>
            <a:r>
              <a:rPr lang="en-US" altLang="zh-TW" smtClean="0"/>
              <a:t>AES</a:t>
            </a:r>
            <a:r>
              <a:rPr lang="zh-TW" altLang="en-US" smtClean="0"/>
              <a:t>、</a:t>
            </a:r>
            <a:r>
              <a:rPr lang="en-US" altLang="zh-TW" smtClean="0"/>
              <a:t>RC5</a:t>
            </a:r>
            <a:r>
              <a:rPr lang="zh-TW" altLang="en-US" smtClean="0"/>
              <a:t>等</a:t>
            </a:r>
            <a:endParaRPr lang="en-US" altLang="zh-TW" smtClean="0"/>
          </a:p>
          <a:p>
            <a:pPr eaLnBrk="1" hangingPunct="1"/>
            <a:r>
              <a:rPr lang="zh-TW" altLang="en-US" smtClean="0"/>
              <a:t>目前的加密標準採用</a:t>
            </a:r>
            <a:r>
              <a:rPr lang="en-US" altLang="zh-TW" smtClean="0"/>
              <a:t>AES</a:t>
            </a:r>
            <a:r>
              <a:rPr lang="zh-TW" altLang="en-US" smtClean="0"/>
              <a:t>演算法</a:t>
            </a:r>
            <a:endParaRPr lang="en-US" altLang="zh-TW" smtClean="0"/>
          </a:p>
        </p:txBody>
      </p:sp>
    </p:spTree>
    <p:extLst>
      <p:ext uri="{BB962C8B-B14F-4D97-AF65-F5344CB8AC3E}">
        <p14:creationId xmlns:p14="http://schemas.microsoft.com/office/powerpoint/2010/main" val="39442847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549275"/>
            <a:ext cx="8229600" cy="1143000"/>
          </a:xfrm>
        </p:spPr>
        <p:txBody>
          <a:bodyPr/>
          <a:lstStyle/>
          <a:p>
            <a:pPr eaLnBrk="1" hangingPunct="1"/>
            <a:r>
              <a:rPr lang="zh-TW" altLang="en-US" smtClean="0"/>
              <a:t>對稱式演算法的分類</a:t>
            </a:r>
            <a:r>
              <a:rPr lang="en-US" altLang="zh-TW" smtClean="0"/>
              <a:t> (</a:t>
            </a:r>
            <a:r>
              <a:rPr lang="zh-TW" altLang="en-US" smtClean="0"/>
              <a:t>續</a:t>
            </a:r>
            <a:r>
              <a:rPr lang="en-US" altLang="zh-TW" smtClean="0"/>
              <a:t>)</a:t>
            </a:r>
          </a:p>
        </p:txBody>
      </p:sp>
      <p:sp>
        <p:nvSpPr>
          <p:cNvPr id="25603" name="Content Placeholder 2"/>
          <p:cNvSpPr>
            <a:spLocks noGrp="1"/>
          </p:cNvSpPr>
          <p:nvPr>
            <p:ph idx="1"/>
          </p:nvPr>
        </p:nvSpPr>
        <p:spPr>
          <a:xfrm>
            <a:off x="457200" y="1989138"/>
            <a:ext cx="8229600" cy="4137025"/>
          </a:xfrm>
        </p:spPr>
        <p:txBody>
          <a:bodyPr/>
          <a:lstStyle/>
          <a:p>
            <a:pPr eaLnBrk="1" hangingPunct="1"/>
            <a:r>
              <a:rPr lang="zh-TW" altLang="en-US" smtClean="0"/>
              <a:t>串流式</a:t>
            </a:r>
            <a:endParaRPr lang="en-US" altLang="zh-TW" smtClean="0"/>
          </a:p>
          <a:p>
            <a:pPr lvl="1" eaLnBrk="1" hangingPunct="1"/>
            <a:r>
              <a:rPr lang="zh-TW" altLang="en-US" smtClean="0"/>
              <a:t>加密以</a:t>
            </a:r>
            <a:r>
              <a:rPr lang="en-US" altLang="zh-TW" smtClean="0"/>
              <a:t>bit</a:t>
            </a:r>
            <a:r>
              <a:rPr lang="zh-TW" altLang="en-US" smtClean="0"/>
              <a:t>為單位</a:t>
            </a:r>
            <a:endParaRPr lang="en-US" altLang="zh-TW" smtClean="0"/>
          </a:p>
          <a:p>
            <a:pPr lvl="1" eaLnBrk="1" hangingPunct="1"/>
            <a:r>
              <a:rPr lang="zh-TW" altLang="en-US" smtClean="0"/>
              <a:t>輸入的本文長度和輸出的密文長度通常相同</a:t>
            </a:r>
            <a:endParaRPr lang="en-US" altLang="zh-TW" smtClean="0"/>
          </a:p>
          <a:p>
            <a:pPr lvl="1" eaLnBrk="1" hangingPunct="1"/>
            <a:r>
              <a:rPr lang="zh-TW" altLang="en-US" smtClean="0"/>
              <a:t>常見的演算法：</a:t>
            </a:r>
            <a:r>
              <a:rPr lang="en-US" altLang="zh-TW" smtClean="0"/>
              <a:t>A5</a:t>
            </a:r>
            <a:r>
              <a:rPr lang="zh-TW" altLang="en-US" smtClean="0"/>
              <a:t>、</a:t>
            </a:r>
            <a:r>
              <a:rPr lang="en-US" altLang="zh-TW" smtClean="0"/>
              <a:t>RC4</a:t>
            </a:r>
          </a:p>
          <a:p>
            <a:pPr lvl="1" eaLnBrk="1" hangingPunct="1"/>
            <a:endParaRPr lang="en-US" altLang="zh-TW" smtClean="0"/>
          </a:p>
        </p:txBody>
      </p:sp>
    </p:spTree>
    <p:extLst>
      <p:ext uri="{BB962C8B-B14F-4D97-AF65-F5344CB8AC3E}">
        <p14:creationId xmlns:p14="http://schemas.microsoft.com/office/powerpoint/2010/main" val="35146993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549275"/>
            <a:ext cx="8229600" cy="1143000"/>
          </a:xfrm>
        </p:spPr>
        <p:txBody>
          <a:bodyPr/>
          <a:lstStyle/>
          <a:p>
            <a:pPr eaLnBrk="1" hangingPunct="1"/>
            <a:r>
              <a:rPr lang="zh-TW" altLang="en-US" smtClean="0"/>
              <a:t>對稱式演算法：</a:t>
            </a:r>
            <a:r>
              <a:rPr lang="en-US" altLang="zh-TW" smtClean="0"/>
              <a:t>IV</a:t>
            </a:r>
            <a:r>
              <a:rPr lang="zh-TW" altLang="en-US" smtClean="0"/>
              <a:t>及運作模式</a:t>
            </a:r>
          </a:p>
        </p:txBody>
      </p:sp>
      <p:sp>
        <p:nvSpPr>
          <p:cNvPr id="26627" name="Content Placeholder 2"/>
          <p:cNvSpPr>
            <a:spLocks noGrp="1"/>
          </p:cNvSpPr>
          <p:nvPr>
            <p:ph idx="1"/>
          </p:nvPr>
        </p:nvSpPr>
        <p:spPr>
          <a:xfrm>
            <a:off x="457200" y="1628775"/>
            <a:ext cx="8229600" cy="4497388"/>
          </a:xfrm>
        </p:spPr>
        <p:txBody>
          <a:bodyPr>
            <a:normAutofit lnSpcReduction="10000"/>
          </a:bodyPr>
          <a:lstStyle/>
          <a:p>
            <a:pPr eaLnBrk="1" hangingPunct="1"/>
            <a:r>
              <a:rPr lang="zh-TW" altLang="en-US" smtClean="0"/>
              <a:t>為了避免「相同的本文使用相同的密碼加密，得到相同的密文」的結果</a:t>
            </a:r>
            <a:endParaRPr lang="en-US" altLang="zh-TW" smtClean="0"/>
          </a:p>
          <a:p>
            <a:pPr eaLnBrk="1" hangingPunct="1"/>
            <a:r>
              <a:rPr lang="en-US" altLang="zh-TW" smtClean="0"/>
              <a:t>IV (initial vector)</a:t>
            </a:r>
            <a:r>
              <a:rPr lang="zh-TW" altLang="en-US" smtClean="0"/>
              <a:t>：初始向量</a:t>
            </a:r>
            <a:endParaRPr lang="en-US" altLang="zh-TW" smtClean="0"/>
          </a:p>
          <a:p>
            <a:pPr lvl="1" eaLnBrk="1" hangingPunct="1"/>
            <a:r>
              <a:rPr lang="zh-TW" altLang="en-US" smtClean="0"/>
              <a:t>區塊式和串流式演算法均適用</a:t>
            </a:r>
            <a:endParaRPr lang="en-US" altLang="zh-TW" smtClean="0"/>
          </a:p>
          <a:p>
            <a:pPr lvl="1" eaLnBrk="1" hangingPunct="1"/>
            <a:r>
              <a:rPr lang="zh-TW" altLang="en-US" smtClean="0"/>
              <a:t>將初始向量混入資料一起加密，以產生不同的結果</a:t>
            </a:r>
            <a:endParaRPr lang="en-US" altLang="zh-TW" smtClean="0"/>
          </a:p>
          <a:p>
            <a:pPr eaLnBrk="1" hangingPunct="1"/>
            <a:r>
              <a:rPr lang="zh-TW" altLang="en-US" smtClean="0"/>
              <a:t>運作模式</a:t>
            </a:r>
            <a:r>
              <a:rPr lang="en-US" altLang="zh-TW" smtClean="0"/>
              <a:t> (mode of operations)</a:t>
            </a:r>
          </a:p>
          <a:p>
            <a:pPr lvl="1" eaLnBrk="1" hangingPunct="1"/>
            <a:r>
              <a:rPr lang="zh-TW" altLang="en-US" smtClean="0"/>
              <a:t>搭配區塊式演算法使用</a:t>
            </a:r>
            <a:endParaRPr lang="en-US" altLang="zh-TW" smtClean="0"/>
          </a:p>
          <a:p>
            <a:pPr lvl="1" eaLnBrk="1" hangingPunct="1"/>
            <a:r>
              <a:rPr lang="zh-TW" altLang="en-US" smtClean="0"/>
              <a:t>將加密的結果混入本文，以產生不同的結果</a:t>
            </a:r>
            <a:endParaRPr lang="en-US" altLang="zh-TW" smtClean="0"/>
          </a:p>
          <a:p>
            <a:pPr lvl="1" eaLnBrk="1" hangingPunct="1"/>
            <a:r>
              <a:rPr lang="zh-TW" altLang="en-US" smtClean="0"/>
              <a:t>常見的模式：</a:t>
            </a:r>
            <a:r>
              <a:rPr lang="en-US" altLang="zh-TW" smtClean="0"/>
              <a:t>CBC</a:t>
            </a:r>
            <a:r>
              <a:rPr lang="zh-TW" altLang="en-US" smtClean="0"/>
              <a:t>、</a:t>
            </a:r>
            <a:r>
              <a:rPr lang="en-US" altLang="zh-TW" smtClean="0"/>
              <a:t>CFB</a:t>
            </a:r>
            <a:r>
              <a:rPr lang="zh-TW" altLang="en-US" smtClean="0"/>
              <a:t>、</a:t>
            </a:r>
            <a:r>
              <a:rPr lang="en-US" altLang="zh-TW" smtClean="0"/>
              <a:t>OFB</a:t>
            </a:r>
            <a:r>
              <a:rPr lang="zh-TW" altLang="en-US" smtClean="0"/>
              <a:t>、</a:t>
            </a:r>
            <a:r>
              <a:rPr lang="en-US" altLang="zh-TW" smtClean="0"/>
              <a:t>GCM</a:t>
            </a:r>
            <a:r>
              <a:rPr lang="zh-TW" altLang="en-US" smtClean="0"/>
              <a:t>等</a:t>
            </a:r>
          </a:p>
        </p:txBody>
      </p:sp>
    </p:spTree>
    <p:extLst>
      <p:ext uri="{BB962C8B-B14F-4D97-AF65-F5344CB8AC3E}">
        <p14:creationId xmlns:p14="http://schemas.microsoft.com/office/powerpoint/2010/main" val="32164433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549275"/>
            <a:ext cx="8229600" cy="1143000"/>
          </a:xfrm>
        </p:spPr>
        <p:txBody>
          <a:bodyPr/>
          <a:lstStyle/>
          <a:p>
            <a:pPr eaLnBrk="1" hangingPunct="1"/>
            <a:r>
              <a:rPr lang="en-US" altLang="zh-TW" dirty="0" smtClean="0"/>
              <a:t>8-1 </a:t>
            </a:r>
            <a:r>
              <a:rPr lang="zh-TW" altLang="en-US" dirty="0"/>
              <a:t>資訊</a:t>
            </a:r>
            <a:r>
              <a:rPr lang="zh-TW" altLang="en-US" dirty="0" smtClean="0"/>
              <a:t>安全的基本原則</a:t>
            </a:r>
          </a:p>
        </p:txBody>
      </p:sp>
      <p:sp>
        <p:nvSpPr>
          <p:cNvPr id="10243"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dirty="0" smtClean="0">
                <a:solidFill>
                  <a:srgbClr val="00B050"/>
                </a:solidFill>
              </a:rPr>
              <a:t>資料機密性（</a:t>
            </a:r>
            <a:r>
              <a:rPr lang="en-US" altLang="zh-TW" dirty="0" smtClean="0">
                <a:solidFill>
                  <a:srgbClr val="00B050"/>
                </a:solidFill>
              </a:rPr>
              <a:t>confidentiality</a:t>
            </a:r>
            <a:r>
              <a:rPr lang="zh-TW" altLang="en-US" dirty="0" smtClean="0">
                <a:solidFill>
                  <a:srgbClr val="00B050"/>
                </a:solidFill>
              </a:rPr>
              <a:t>）</a:t>
            </a:r>
          </a:p>
          <a:p>
            <a:pPr lvl="1" eaLnBrk="1" hangingPunct="1">
              <a:buFont typeface="Wingdings" pitchFamily="2" charset="2"/>
              <a:buChar char="n"/>
            </a:pPr>
            <a:r>
              <a:rPr lang="zh-TW" altLang="en-US" dirty="0" smtClean="0"/>
              <a:t>防止未經授權的第三者取得資料</a:t>
            </a:r>
          </a:p>
          <a:p>
            <a:pPr eaLnBrk="1" hangingPunct="1">
              <a:buFont typeface="Wingdings" pitchFamily="2" charset="2"/>
              <a:buChar char="n"/>
            </a:pPr>
            <a:r>
              <a:rPr lang="zh-TW" altLang="en-US" dirty="0" smtClean="0">
                <a:solidFill>
                  <a:srgbClr val="00B050"/>
                </a:solidFill>
              </a:rPr>
              <a:t>資料完整性（</a:t>
            </a:r>
            <a:r>
              <a:rPr lang="en-US" altLang="zh-TW" dirty="0" smtClean="0">
                <a:solidFill>
                  <a:srgbClr val="00B050"/>
                </a:solidFill>
              </a:rPr>
              <a:t>integrity</a:t>
            </a:r>
            <a:r>
              <a:rPr lang="zh-TW" altLang="en-US" dirty="0" smtClean="0">
                <a:solidFill>
                  <a:srgbClr val="00B050"/>
                </a:solidFill>
              </a:rPr>
              <a:t>）</a:t>
            </a:r>
          </a:p>
          <a:p>
            <a:pPr lvl="1" eaLnBrk="1" hangingPunct="1">
              <a:buFont typeface="Wingdings" pitchFamily="2" charset="2"/>
              <a:buChar char="n"/>
            </a:pPr>
            <a:r>
              <a:rPr lang="zh-TW" altLang="en-US" dirty="0" smtClean="0"/>
              <a:t>避免資料遭到竄改</a:t>
            </a:r>
          </a:p>
          <a:p>
            <a:pPr eaLnBrk="1" hangingPunct="1">
              <a:buFont typeface="Wingdings" pitchFamily="2" charset="2"/>
              <a:buChar char="n"/>
            </a:pPr>
            <a:r>
              <a:rPr lang="zh-TW" altLang="en-US" dirty="0" smtClean="0">
                <a:solidFill>
                  <a:srgbClr val="00B050"/>
                </a:solidFill>
              </a:rPr>
              <a:t>系統可用性（</a:t>
            </a:r>
            <a:r>
              <a:rPr lang="en-US" altLang="zh-TW" dirty="0" smtClean="0">
                <a:solidFill>
                  <a:srgbClr val="00B050"/>
                </a:solidFill>
              </a:rPr>
              <a:t>availability</a:t>
            </a:r>
            <a:r>
              <a:rPr lang="zh-TW" altLang="en-US" dirty="0" smtClean="0">
                <a:solidFill>
                  <a:srgbClr val="00B050"/>
                </a:solidFill>
              </a:rPr>
              <a:t>）</a:t>
            </a:r>
          </a:p>
          <a:p>
            <a:pPr lvl="1" eaLnBrk="1" hangingPunct="1">
              <a:buFont typeface="Wingdings" pitchFamily="2" charset="2"/>
              <a:buChar char="n"/>
            </a:pPr>
            <a:r>
              <a:rPr lang="zh-TW" altLang="en-US" dirty="0" smtClean="0"/>
              <a:t>旨在確保資料和系統可以可靠即時地取得</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175" y="2006768"/>
            <a:ext cx="2836369" cy="232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2573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549275"/>
            <a:ext cx="8229600" cy="1143000"/>
          </a:xfrm>
        </p:spPr>
        <p:txBody>
          <a:bodyPr/>
          <a:lstStyle/>
          <a:p>
            <a:pPr eaLnBrk="1" hangingPunct="1"/>
            <a:r>
              <a:rPr lang="zh-TW" altLang="en-US" smtClean="0"/>
              <a:t>操作模式：以</a:t>
            </a:r>
            <a:r>
              <a:rPr lang="en-US" altLang="zh-TW" smtClean="0"/>
              <a:t>CBC</a:t>
            </a:r>
            <a:r>
              <a:rPr lang="zh-TW" altLang="en-US" smtClean="0"/>
              <a:t>為例</a:t>
            </a:r>
          </a:p>
        </p:txBody>
      </p:sp>
      <p:sp>
        <p:nvSpPr>
          <p:cNvPr id="27651" name="Content Placeholder 2"/>
          <p:cNvSpPr>
            <a:spLocks noGrp="1"/>
          </p:cNvSpPr>
          <p:nvPr>
            <p:ph idx="1"/>
          </p:nvPr>
        </p:nvSpPr>
        <p:spPr>
          <a:xfrm>
            <a:off x="457200" y="1557338"/>
            <a:ext cx="8229600" cy="4568825"/>
          </a:xfrm>
        </p:spPr>
        <p:txBody>
          <a:bodyPr/>
          <a:lstStyle/>
          <a:p>
            <a:pPr eaLnBrk="1" hangingPunct="1"/>
            <a:r>
              <a:rPr lang="zh-TW" altLang="en-US" smtClean="0"/>
              <a:t>本文</a:t>
            </a:r>
            <a:r>
              <a:rPr lang="en-US" altLang="zh-TW" smtClean="0"/>
              <a:t>P</a:t>
            </a:r>
            <a:r>
              <a:rPr lang="zh-TW" altLang="en-US" smtClean="0"/>
              <a:t>切割為多個區塊：</a:t>
            </a:r>
            <a:r>
              <a:rPr lang="en-US" altLang="zh-TW" smtClean="0"/>
              <a:t>P</a:t>
            </a:r>
            <a:r>
              <a:rPr lang="en-US" altLang="zh-TW" baseline="-25000" smtClean="0"/>
              <a:t>0</a:t>
            </a:r>
            <a:r>
              <a:rPr lang="en-US" altLang="zh-TW" smtClean="0"/>
              <a:t>, P</a:t>
            </a:r>
            <a:r>
              <a:rPr lang="en-US" altLang="zh-TW" baseline="-25000" smtClean="0"/>
              <a:t>1</a:t>
            </a:r>
            <a:r>
              <a:rPr lang="en-US" altLang="zh-TW" smtClean="0"/>
              <a:t>, P</a:t>
            </a:r>
            <a:r>
              <a:rPr lang="en-US" altLang="zh-TW" baseline="-25000" smtClean="0"/>
              <a:t>2</a:t>
            </a:r>
            <a:r>
              <a:rPr lang="en-US" altLang="zh-TW" smtClean="0"/>
              <a:t>, …</a:t>
            </a:r>
          </a:p>
          <a:p>
            <a:pPr eaLnBrk="1" hangingPunct="1"/>
            <a:r>
              <a:rPr lang="en-US" altLang="zh-TW" smtClean="0"/>
              <a:t>IV</a:t>
            </a:r>
            <a:r>
              <a:rPr lang="zh-TW" altLang="en-US" smtClean="0"/>
              <a:t>為初始向量</a:t>
            </a:r>
            <a:endParaRPr lang="en-US" altLang="zh-TW" smtClean="0"/>
          </a:p>
          <a:p>
            <a:pPr eaLnBrk="1" hangingPunct="1"/>
            <a:r>
              <a:rPr lang="zh-TW" altLang="en-US" smtClean="0"/>
              <a:t>密碼為</a:t>
            </a:r>
            <a:r>
              <a:rPr lang="en-US" altLang="zh-TW" smtClean="0"/>
              <a:t>K</a:t>
            </a:r>
            <a:r>
              <a:rPr lang="zh-TW" altLang="en-US" smtClean="0"/>
              <a:t>，加密演算法為</a:t>
            </a:r>
            <a:r>
              <a:rPr lang="en-US" altLang="zh-TW" smtClean="0"/>
              <a:t>ENC</a:t>
            </a:r>
          </a:p>
          <a:p>
            <a:pPr eaLnBrk="1" hangingPunct="1"/>
            <a:r>
              <a:rPr lang="en-US" altLang="zh-TW" smtClean="0"/>
              <a:t> </a:t>
            </a:r>
            <a:r>
              <a:rPr lang="zh-TW" altLang="en-US" smtClean="0"/>
              <a:t>輸出密文</a:t>
            </a:r>
            <a:r>
              <a:rPr lang="en-US" altLang="zh-TW" smtClean="0"/>
              <a:t>C</a:t>
            </a:r>
            <a:r>
              <a:rPr lang="zh-TW" altLang="en-US" smtClean="0"/>
              <a:t>同樣為多個區塊：</a:t>
            </a:r>
            <a:r>
              <a:rPr lang="en-US" altLang="zh-TW" smtClean="0"/>
              <a:t>C</a:t>
            </a:r>
            <a:r>
              <a:rPr lang="en-US" altLang="zh-TW" baseline="-25000" smtClean="0"/>
              <a:t>0</a:t>
            </a:r>
            <a:r>
              <a:rPr lang="en-US" altLang="zh-TW" smtClean="0"/>
              <a:t>, C</a:t>
            </a:r>
            <a:r>
              <a:rPr lang="en-US" altLang="zh-TW" baseline="-25000" smtClean="0"/>
              <a:t>1</a:t>
            </a:r>
            <a:r>
              <a:rPr lang="en-US" altLang="zh-TW" smtClean="0"/>
              <a:t>, C</a:t>
            </a:r>
            <a:r>
              <a:rPr lang="en-US" altLang="zh-TW" baseline="-25000" smtClean="0"/>
              <a:t>2</a:t>
            </a:r>
            <a:r>
              <a:rPr lang="en-US" altLang="zh-TW" smtClean="0"/>
              <a:t>, …</a:t>
            </a:r>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716338"/>
            <a:ext cx="52006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9940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549275"/>
            <a:ext cx="8229600" cy="1143000"/>
          </a:xfrm>
        </p:spPr>
        <p:txBody>
          <a:bodyPr/>
          <a:lstStyle/>
          <a:p>
            <a:pPr eaLnBrk="1" hangingPunct="1"/>
            <a:r>
              <a:rPr lang="zh-TW" altLang="en-US" sz="3600" b="1" dirty="0" smtClean="0"/>
              <a:t>非對稱式金鑰的加解密演算法</a:t>
            </a:r>
            <a:endParaRPr lang="zh-TW" altLang="en-US" sz="3600" dirty="0" smtClean="0"/>
          </a:p>
        </p:txBody>
      </p:sp>
      <p:sp>
        <p:nvSpPr>
          <p:cNvPr id="28675" name="Content Placeholder 2"/>
          <p:cNvSpPr>
            <a:spLocks noGrp="1"/>
          </p:cNvSpPr>
          <p:nvPr>
            <p:ph idx="1"/>
          </p:nvPr>
        </p:nvSpPr>
        <p:spPr>
          <a:xfrm>
            <a:off x="457200" y="1773238"/>
            <a:ext cx="8229600" cy="4352925"/>
          </a:xfrm>
        </p:spPr>
        <p:txBody>
          <a:bodyPr/>
          <a:lstStyle/>
          <a:p>
            <a:pPr eaLnBrk="1" hangingPunct="1">
              <a:buFont typeface="Wingdings" pitchFamily="2" charset="2"/>
              <a:buChar char="n"/>
            </a:pPr>
            <a:r>
              <a:rPr lang="zh-TW" altLang="en-US" smtClean="0"/>
              <a:t>二組密碼，一組用來加密，一組用來解密</a:t>
            </a:r>
            <a:endParaRPr lang="en-US" altLang="zh-TW" smtClean="0"/>
          </a:p>
          <a:p>
            <a:pPr eaLnBrk="1" hangingPunct="1">
              <a:buFont typeface="Wingdings" pitchFamily="2" charset="2"/>
              <a:buChar char="n"/>
            </a:pPr>
            <a:r>
              <a:rPr lang="zh-TW" altLang="en-US" smtClean="0"/>
              <a:t>加密的常稱為「公鑰」；解密的常稱為「私鑰」</a:t>
            </a:r>
            <a:endParaRPr lang="en-US" altLang="zh-TW" smtClean="0"/>
          </a:p>
          <a:p>
            <a:pPr eaLnBrk="1" hangingPunct="1">
              <a:buFont typeface="Wingdings" pitchFamily="2" charset="2"/>
              <a:buChar char="n"/>
            </a:pPr>
            <a:r>
              <a:rPr lang="zh-TW" altLang="en-US" smtClean="0"/>
              <a:t>公鑰：公開給全部人知道</a:t>
            </a:r>
            <a:endParaRPr lang="en-US" altLang="zh-TW" smtClean="0"/>
          </a:p>
          <a:p>
            <a:pPr eaLnBrk="1" hangingPunct="1">
              <a:buFont typeface="Wingdings" pitchFamily="2" charset="2"/>
              <a:buChar char="n"/>
            </a:pPr>
            <a:r>
              <a:rPr lang="zh-TW" altLang="en-US" smtClean="0"/>
              <a:t>私鑰：只有自已知道</a:t>
            </a: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938588"/>
            <a:ext cx="4824412"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02414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549275"/>
            <a:ext cx="8229600" cy="1143000"/>
          </a:xfrm>
        </p:spPr>
        <p:txBody>
          <a:bodyPr/>
          <a:lstStyle/>
          <a:p>
            <a:pPr eaLnBrk="1" hangingPunct="1"/>
            <a:r>
              <a:rPr lang="zh-TW" altLang="en-US" smtClean="0"/>
              <a:t>非對稱式的演算法</a:t>
            </a:r>
            <a:r>
              <a:rPr lang="en-US" altLang="zh-TW" smtClean="0"/>
              <a:t> (</a:t>
            </a:r>
            <a:r>
              <a:rPr lang="zh-TW" altLang="en-US" smtClean="0"/>
              <a:t>續</a:t>
            </a:r>
            <a:r>
              <a:rPr lang="en-US" altLang="zh-TW" smtClean="0"/>
              <a:t>)</a:t>
            </a:r>
          </a:p>
        </p:txBody>
      </p:sp>
      <p:sp>
        <p:nvSpPr>
          <p:cNvPr id="29699" name="Content Placeholder 2"/>
          <p:cNvSpPr>
            <a:spLocks noGrp="1"/>
          </p:cNvSpPr>
          <p:nvPr>
            <p:ph idx="1"/>
          </p:nvPr>
        </p:nvSpPr>
        <p:spPr>
          <a:xfrm>
            <a:off x="457200" y="1773238"/>
            <a:ext cx="8507413" cy="4352925"/>
          </a:xfrm>
        </p:spPr>
        <p:txBody>
          <a:bodyPr>
            <a:normAutofit lnSpcReduction="10000"/>
          </a:bodyPr>
          <a:lstStyle/>
          <a:p>
            <a:pPr eaLnBrk="1" hangingPunct="1">
              <a:buFont typeface="Wingdings" pitchFamily="2" charset="2"/>
              <a:buChar char="n"/>
            </a:pPr>
            <a:r>
              <a:rPr lang="zh-TW" altLang="en-US" smtClean="0"/>
              <a:t>非對稱式演算法的常見應用</a:t>
            </a:r>
            <a:endParaRPr lang="en-US" altLang="zh-TW" smtClean="0"/>
          </a:p>
          <a:p>
            <a:pPr lvl="1" eaLnBrk="1" hangingPunct="1">
              <a:buFont typeface="Wingdings" pitchFamily="2" charset="2"/>
              <a:buChar char="n"/>
            </a:pPr>
            <a:r>
              <a:rPr lang="zh-TW" altLang="en-US" smtClean="0"/>
              <a:t>加密</a:t>
            </a:r>
            <a:endParaRPr lang="en-US" altLang="zh-TW" smtClean="0"/>
          </a:p>
          <a:p>
            <a:pPr lvl="1" eaLnBrk="1" hangingPunct="1">
              <a:buFont typeface="Wingdings" pitchFamily="2" charset="2"/>
              <a:buChar char="n"/>
            </a:pPr>
            <a:r>
              <a:rPr lang="zh-TW" altLang="en-US" smtClean="0"/>
              <a:t>數位簽章</a:t>
            </a:r>
            <a:endParaRPr lang="en-US" altLang="zh-TW" smtClean="0"/>
          </a:p>
          <a:p>
            <a:pPr eaLnBrk="1" hangingPunct="1">
              <a:buFont typeface="Wingdings" pitchFamily="2" charset="2"/>
              <a:buChar char="n"/>
            </a:pPr>
            <a:r>
              <a:rPr lang="zh-TW" altLang="en-US" smtClean="0"/>
              <a:t>加密時：公鑰用來加密；私鑰用來解密</a:t>
            </a:r>
            <a:endParaRPr lang="en-US" altLang="zh-TW" smtClean="0"/>
          </a:p>
          <a:p>
            <a:pPr eaLnBrk="1" hangingPunct="1">
              <a:buFont typeface="Wingdings" pitchFamily="2" charset="2"/>
              <a:buChar char="n"/>
            </a:pPr>
            <a:r>
              <a:rPr lang="zh-TW" altLang="en-US" smtClean="0"/>
              <a:t>簽章時：私鑰用來簽章；公鑰用來驗證簽章</a:t>
            </a:r>
            <a:endParaRPr lang="en-US" altLang="zh-TW" smtClean="0"/>
          </a:p>
          <a:p>
            <a:pPr eaLnBrk="1" hangingPunct="1">
              <a:buFont typeface="Wingdings" pitchFamily="2" charset="2"/>
              <a:buChar char="n"/>
            </a:pPr>
            <a:r>
              <a:rPr lang="zh-TW" altLang="en-US" smtClean="0"/>
              <a:t>注意：</a:t>
            </a:r>
            <a:r>
              <a:rPr lang="zh-TW" altLang="en-US" smtClean="0">
                <a:solidFill>
                  <a:srgbClr val="0000FF"/>
                </a:solidFill>
              </a:rPr>
              <a:t>加密用的那一對密碼</a:t>
            </a:r>
            <a:r>
              <a:rPr lang="zh-TW" altLang="en-US" smtClean="0"/>
              <a:t>和</a:t>
            </a:r>
            <a:r>
              <a:rPr lang="zh-TW" altLang="en-US" smtClean="0">
                <a:solidFill>
                  <a:srgbClr val="0000FF"/>
                </a:solidFill>
              </a:rPr>
              <a:t>簽章用的那一對密碼</a:t>
            </a:r>
            <a:r>
              <a:rPr lang="zh-TW" altLang="en-US" smtClean="0">
                <a:solidFill>
                  <a:srgbClr val="FF0000"/>
                </a:solidFill>
              </a:rPr>
              <a:t>不可混用</a:t>
            </a:r>
            <a:r>
              <a:rPr lang="zh-TW" altLang="en-US" smtClean="0"/>
              <a:t>！</a:t>
            </a:r>
            <a:endParaRPr lang="en-US" altLang="zh-TW" smtClean="0"/>
          </a:p>
          <a:p>
            <a:pPr eaLnBrk="1" hangingPunct="1">
              <a:buFont typeface="Wingdings" pitchFamily="2" charset="2"/>
              <a:buChar char="n"/>
            </a:pPr>
            <a:r>
              <a:rPr lang="zh-TW" altLang="en-US" smtClean="0"/>
              <a:t>常見的演算法：</a:t>
            </a:r>
            <a:r>
              <a:rPr lang="en-US" altLang="zh-TW" smtClean="0"/>
              <a:t>RSA</a:t>
            </a:r>
            <a:r>
              <a:rPr lang="zh-TW" altLang="en-US" smtClean="0"/>
              <a:t>演算法、</a:t>
            </a:r>
            <a:r>
              <a:rPr lang="en-US" altLang="zh-TW" smtClean="0"/>
              <a:t>Diffie-Hellman</a:t>
            </a:r>
            <a:r>
              <a:rPr lang="zh-TW" altLang="en-US" smtClean="0"/>
              <a:t>演算法</a:t>
            </a:r>
          </a:p>
        </p:txBody>
      </p:sp>
    </p:spTree>
    <p:extLst>
      <p:ext uri="{BB962C8B-B14F-4D97-AF65-F5344CB8AC3E}">
        <p14:creationId xmlns:p14="http://schemas.microsoft.com/office/powerpoint/2010/main" val="363999357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549275"/>
            <a:ext cx="8229600" cy="1143000"/>
          </a:xfrm>
        </p:spPr>
        <p:txBody>
          <a:bodyPr/>
          <a:lstStyle/>
          <a:p>
            <a:pPr eaLnBrk="1" hangingPunct="1"/>
            <a:r>
              <a:rPr lang="zh-TW" altLang="en-US" sz="3200" dirty="0" smtClean="0"/>
              <a:t>網路上常見的加解密演算法應用</a:t>
            </a:r>
          </a:p>
        </p:txBody>
      </p:sp>
      <p:sp>
        <p:nvSpPr>
          <p:cNvPr id="40963" name="Content Placeholder 2"/>
          <p:cNvSpPr>
            <a:spLocks noGrp="1"/>
          </p:cNvSpPr>
          <p:nvPr>
            <p:ph idx="1"/>
          </p:nvPr>
        </p:nvSpPr>
        <p:spPr>
          <a:xfrm>
            <a:off x="457200" y="1628775"/>
            <a:ext cx="8229600" cy="4497388"/>
          </a:xfrm>
        </p:spPr>
        <p:txBody>
          <a:bodyPr/>
          <a:lstStyle/>
          <a:p>
            <a:pPr eaLnBrk="1" hangingPunct="1">
              <a:buFont typeface="Wingdings" pitchFamily="2" charset="2"/>
              <a:buChar char="n"/>
            </a:pPr>
            <a:r>
              <a:rPr lang="zh-TW" altLang="en-US" dirty="0" smtClean="0"/>
              <a:t>日常生活隨處可見</a:t>
            </a:r>
            <a:endParaRPr lang="en-US" altLang="zh-TW" dirty="0" smtClean="0"/>
          </a:p>
          <a:p>
            <a:pPr eaLnBrk="1" hangingPunct="1">
              <a:buFont typeface="Wingdings" pitchFamily="2" charset="2"/>
              <a:buChar char="n"/>
            </a:pPr>
            <a:r>
              <a:rPr lang="zh-TW" altLang="en-US" dirty="0" smtClean="0"/>
              <a:t>安全的資料傳輸，如</a:t>
            </a:r>
            <a:r>
              <a:rPr lang="en-US" altLang="zh-TW" dirty="0" smtClean="0"/>
              <a:t>HTTPS</a:t>
            </a:r>
            <a:endParaRPr lang="zh-TW" altLang="en-US" dirty="0" smtClean="0"/>
          </a:p>
        </p:txBody>
      </p:sp>
      <p:sp>
        <p:nvSpPr>
          <p:cNvPr id="10" name="矩形 9"/>
          <p:cNvSpPr/>
          <p:nvPr/>
        </p:nvSpPr>
        <p:spPr>
          <a:xfrm>
            <a:off x="648753" y="2888940"/>
            <a:ext cx="1744662"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altLang="zh-TW" dirty="0">
                <a:latin typeface="微軟正黑體" pitchFamily="34" charset="-120"/>
                <a:ea typeface="微軟正黑體" pitchFamily="34" charset="-120"/>
              </a:rPr>
              <a:t>Chrome</a:t>
            </a:r>
            <a:r>
              <a:rPr lang="zh-TW" altLang="en-US" dirty="0">
                <a:latin typeface="微軟正黑體" pitchFamily="34" charset="-120"/>
                <a:ea typeface="微軟正黑體" pitchFamily="34" charset="-120"/>
              </a:rPr>
              <a:t>瀏覽器</a:t>
            </a:r>
          </a:p>
        </p:txBody>
      </p:sp>
      <p:sp>
        <p:nvSpPr>
          <p:cNvPr id="11" name="矩形 10"/>
          <p:cNvSpPr/>
          <p:nvPr/>
        </p:nvSpPr>
        <p:spPr>
          <a:xfrm>
            <a:off x="3106389" y="2889733"/>
            <a:ext cx="1603375" cy="3683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altLang="zh-TW" dirty="0">
                <a:latin typeface="微軟正黑體" pitchFamily="34" charset="-120"/>
                <a:ea typeface="微軟正黑體" pitchFamily="34" charset="-120"/>
              </a:rPr>
              <a:t>Firefox</a:t>
            </a:r>
            <a:r>
              <a:rPr lang="zh-TW" altLang="en-US" dirty="0">
                <a:latin typeface="微軟正黑體" pitchFamily="34" charset="-120"/>
                <a:ea typeface="微軟正黑體" pitchFamily="34" charset="-120"/>
              </a:rPr>
              <a:t>瀏覽器</a:t>
            </a:r>
          </a:p>
        </p:txBody>
      </p:sp>
      <p:sp>
        <p:nvSpPr>
          <p:cNvPr id="12" name="矩形 11"/>
          <p:cNvSpPr/>
          <p:nvPr/>
        </p:nvSpPr>
        <p:spPr>
          <a:xfrm>
            <a:off x="5262399" y="2889733"/>
            <a:ext cx="3455988"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lvl="1">
              <a:defRPr/>
            </a:pP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Edge</a:t>
            </a:r>
            <a:r>
              <a:rPr lang="zh-TW" altLang="en-US" dirty="0" smtClean="0">
                <a:latin typeface="微軟正黑體" pitchFamily="34" charset="-120"/>
                <a:ea typeface="微軟正黑體" pitchFamily="34" charset="-120"/>
              </a:rPr>
              <a:t>瀏覽器</a:t>
            </a:r>
            <a:endParaRPr lang="zh-TW" altLang="en-US" dirty="0">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94" y="3474005"/>
            <a:ext cx="7915354" cy="228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6654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549275"/>
            <a:ext cx="8229600" cy="1143000"/>
          </a:xfrm>
        </p:spPr>
        <p:txBody>
          <a:bodyPr/>
          <a:lstStyle/>
          <a:p>
            <a:pPr eaLnBrk="1" hangingPunct="1"/>
            <a:r>
              <a:rPr lang="zh-TW" altLang="en-US" smtClean="0"/>
              <a:t>光是看到</a:t>
            </a:r>
            <a:r>
              <a:rPr lang="en-US" altLang="zh-TW" smtClean="0"/>
              <a:t>HTTPS</a:t>
            </a:r>
            <a:r>
              <a:rPr lang="zh-TW" altLang="en-US" smtClean="0"/>
              <a:t>是不夠的</a:t>
            </a:r>
            <a:r>
              <a:rPr lang="en-US" altLang="zh-TW" smtClean="0"/>
              <a:t>…</a:t>
            </a:r>
          </a:p>
        </p:txBody>
      </p:sp>
      <p:sp>
        <p:nvSpPr>
          <p:cNvPr id="41987" name="Content Placeholder 2"/>
          <p:cNvSpPr>
            <a:spLocks noGrp="1"/>
          </p:cNvSpPr>
          <p:nvPr>
            <p:ph idx="1"/>
          </p:nvPr>
        </p:nvSpPr>
        <p:spPr>
          <a:xfrm>
            <a:off x="457200" y="1557338"/>
            <a:ext cx="8229600" cy="4568825"/>
          </a:xfrm>
        </p:spPr>
        <p:txBody>
          <a:bodyPr/>
          <a:lstStyle/>
          <a:p>
            <a:pPr hangingPunct="1">
              <a:buFont typeface="Wingdings" pitchFamily="2" charset="2"/>
              <a:buChar char="n"/>
            </a:pPr>
            <a:r>
              <a:rPr lang="zh-TW" altLang="en-US" dirty="0"/>
              <a:t>當然，出現「</a:t>
            </a:r>
            <a:r>
              <a:rPr lang="en-US" altLang="zh-TW" dirty="0"/>
              <a:t>https</a:t>
            </a:r>
            <a:r>
              <a:rPr lang="zh-TW" altLang="en-US" dirty="0"/>
              <a:t>」字樣和「鎖」的圖示，也不代表這個加密連線是沒有問題的。如果要確保網站的安全性，我們可以更進一步地點選「鎖」的圖示，檢視加密連線的安全性</a:t>
            </a:r>
            <a:r>
              <a:rPr lang="zh-TW" altLang="en-US" dirty="0" smtClean="0"/>
              <a:t>。</a:t>
            </a:r>
            <a:endParaRPr lang="en-US" altLang="zh-TW" dirty="0" smtClean="0"/>
          </a:p>
          <a:p>
            <a:pPr hangingPunct="1">
              <a:buFont typeface="Wingdings" pitchFamily="2" charset="2"/>
              <a:buChar char="n"/>
            </a:pPr>
            <a:r>
              <a:rPr lang="zh-TW" altLang="en-US" dirty="0" smtClean="0"/>
              <a:t>如圖所示，</a:t>
            </a:r>
            <a:r>
              <a:rPr lang="zh-TW" altLang="en-US" dirty="0"/>
              <a:t>我們可以大約看出網站所使用的安全金鑰應該是沒有問題的。</a:t>
            </a:r>
            <a:endParaRPr lang="zh-TW" altLang="en-US" dirty="0" smtClean="0"/>
          </a:p>
        </p:txBody>
      </p:sp>
    </p:spTree>
    <p:extLst>
      <p:ext uri="{BB962C8B-B14F-4D97-AF65-F5344CB8AC3E}">
        <p14:creationId xmlns:p14="http://schemas.microsoft.com/office/powerpoint/2010/main" val="116689715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549275"/>
            <a:ext cx="8229600" cy="1143000"/>
          </a:xfrm>
        </p:spPr>
        <p:txBody>
          <a:bodyPr/>
          <a:lstStyle/>
          <a:p>
            <a:pPr eaLnBrk="1" hangingPunct="1"/>
            <a:r>
              <a:rPr lang="zh-TW" altLang="en-US" dirty="0" smtClean="0"/>
              <a:t>檢視憑證的詳細資訊</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9470" y="1557338"/>
            <a:ext cx="5165060" cy="456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1977793" y="6113393"/>
            <a:ext cx="5327835" cy="646331"/>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安全瀏覽 </a:t>
            </a:r>
            <a:r>
              <a:rPr lang="en-US" altLang="zh-TW" dirty="0">
                <a:latin typeface="微軟正黑體" panose="020B0604030504040204" pitchFamily="34" charset="-120"/>
                <a:ea typeface="微軟正黑體" panose="020B0604030504040204" pitchFamily="34" charset="-120"/>
              </a:rPr>
              <a:t>google.com</a:t>
            </a:r>
            <a:r>
              <a:rPr lang="zh-TW" altLang="en-US" dirty="0">
                <a:latin typeface="微軟正黑體" panose="020B0604030504040204" pitchFamily="34" charset="-120"/>
                <a:ea typeface="微軟正黑體" panose="020B0604030504040204" pitchFamily="34" charset="-120"/>
              </a:rPr>
              <a:t>網站的連線資訊（以 </a:t>
            </a:r>
            <a:r>
              <a:rPr lang="en-US" altLang="zh-TW" dirty="0">
                <a:latin typeface="微軟正黑體" panose="020B0604030504040204" pitchFamily="34" charset="-120"/>
                <a:ea typeface="微軟正黑體" panose="020B0604030504040204" pitchFamily="34" charset="-120"/>
              </a:rPr>
              <a:t>Firefox</a:t>
            </a:r>
            <a:r>
              <a:rPr lang="zh-TW" altLang="en-US" dirty="0">
                <a:latin typeface="微軟正黑體" panose="020B0604030504040204" pitchFamily="34" charset="-120"/>
                <a:ea typeface="微軟正黑體" panose="020B0604030504040204" pitchFamily="34" charset="-120"/>
              </a:rPr>
              <a:t>瀏覽器為例）</a:t>
            </a:r>
          </a:p>
        </p:txBody>
      </p:sp>
    </p:spTree>
    <p:extLst>
      <p:ext uri="{BB962C8B-B14F-4D97-AF65-F5344CB8AC3E}">
        <p14:creationId xmlns:p14="http://schemas.microsoft.com/office/powerpoint/2010/main" val="250900698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28700"/>
            <a:ext cx="8229600" cy="1143000"/>
          </a:xfrm>
        </p:spPr>
        <p:txBody>
          <a:bodyPr/>
          <a:lstStyle/>
          <a:p>
            <a:r>
              <a:rPr lang="zh-TW" altLang="en-US" dirty="0"/>
              <a:t>檢視憑證的詳細資訊</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6200" y="1673805"/>
            <a:ext cx="5644164" cy="4406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2051719" y="6083695"/>
            <a:ext cx="5175575" cy="646331"/>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安全瀏覽</a:t>
            </a:r>
            <a:r>
              <a:rPr lang="en-US" altLang="zh-TW" dirty="0">
                <a:latin typeface="微軟正黑體" panose="020B0604030504040204" pitchFamily="34" charset="-120"/>
                <a:ea typeface="微軟正黑體" panose="020B0604030504040204" pitchFamily="34" charset="-120"/>
              </a:rPr>
              <a:t>google.com</a:t>
            </a:r>
            <a:r>
              <a:rPr lang="zh-TW" altLang="en-US" dirty="0">
                <a:latin typeface="微軟正黑體" panose="020B0604030504040204" pitchFamily="34" charset="-120"/>
                <a:ea typeface="微軟正黑體" panose="020B0604030504040204" pitchFamily="34" charset="-120"/>
              </a:rPr>
              <a:t>網站的憑證資訊（以 </a:t>
            </a:r>
            <a:r>
              <a:rPr lang="en-US" altLang="zh-TW" dirty="0">
                <a:latin typeface="微軟正黑體" panose="020B0604030504040204" pitchFamily="34" charset="-120"/>
                <a:ea typeface="微軟正黑體" panose="020B0604030504040204" pitchFamily="34" charset="-120"/>
              </a:rPr>
              <a:t>Windows</a:t>
            </a:r>
            <a:r>
              <a:rPr lang="zh-TW" altLang="en-US" dirty="0">
                <a:latin typeface="微軟正黑體" panose="020B0604030504040204" pitchFamily="34" charset="-120"/>
                <a:ea typeface="微軟正黑體" panose="020B0604030504040204" pitchFamily="34" charset="-120"/>
              </a:rPr>
              <a:t>為例）</a:t>
            </a:r>
          </a:p>
        </p:txBody>
      </p:sp>
    </p:spTree>
    <p:extLst>
      <p:ext uri="{BB962C8B-B14F-4D97-AF65-F5344CB8AC3E}">
        <p14:creationId xmlns:p14="http://schemas.microsoft.com/office/powerpoint/2010/main" val="208221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549275"/>
            <a:ext cx="8229600" cy="1143000"/>
          </a:xfrm>
        </p:spPr>
        <p:txBody>
          <a:bodyPr/>
          <a:lstStyle/>
          <a:p>
            <a:pPr eaLnBrk="1" hangingPunct="1"/>
            <a:r>
              <a:rPr lang="zh-TW" altLang="en-US" dirty="0" smtClean="0"/>
              <a:t>非對稱式演算法的基本原理</a:t>
            </a:r>
            <a:r>
              <a:rPr lang="en-US" altLang="zh-TW" dirty="0" smtClean="0"/>
              <a:t>**</a:t>
            </a:r>
            <a:endParaRPr lang="zh-TW" altLang="en-US" dirty="0" smtClean="0"/>
          </a:p>
        </p:txBody>
      </p:sp>
      <p:sp>
        <p:nvSpPr>
          <p:cNvPr id="30723" name="Content Placeholder 2"/>
          <p:cNvSpPr>
            <a:spLocks noGrp="1"/>
          </p:cNvSpPr>
          <p:nvPr>
            <p:ph idx="1"/>
          </p:nvPr>
        </p:nvSpPr>
        <p:spPr>
          <a:xfrm>
            <a:off x="457200" y="1557338"/>
            <a:ext cx="8229600" cy="4424362"/>
          </a:xfrm>
        </p:spPr>
        <p:txBody>
          <a:bodyPr>
            <a:normAutofit lnSpcReduction="10000"/>
          </a:bodyPr>
          <a:lstStyle/>
          <a:p>
            <a:pPr eaLnBrk="1" hangingPunct="1"/>
            <a:r>
              <a:rPr lang="zh-TW" altLang="en-US" dirty="0" smtClean="0"/>
              <a:t>使用數學上難解的問題</a:t>
            </a:r>
            <a:endParaRPr lang="en-US" altLang="zh-TW" dirty="0" smtClean="0"/>
          </a:p>
          <a:p>
            <a:pPr eaLnBrk="1" hangingPunct="1"/>
            <a:r>
              <a:rPr lang="zh-TW" altLang="en-US" dirty="0" smtClean="0"/>
              <a:t>離散對數：給定二個數字</a:t>
            </a:r>
            <a:r>
              <a:rPr lang="en-US" altLang="zh-TW" dirty="0" smtClean="0"/>
              <a:t> x </a:t>
            </a:r>
            <a:r>
              <a:rPr lang="zh-TW" altLang="en-US" dirty="0" smtClean="0"/>
              <a:t>和</a:t>
            </a:r>
            <a:r>
              <a:rPr lang="en-US" altLang="zh-TW" dirty="0" smtClean="0"/>
              <a:t> y</a:t>
            </a:r>
          </a:p>
          <a:p>
            <a:pPr lvl="1" eaLnBrk="1" hangingPunct="1"/>
            <a:r>
              <a:rPr lang="zh-TW" altLang="en-US" dirty="0" smtClean="0"/>
              <a:t>計算</a:t>
            </a:r>
            <a:r>
              <a:rPr lang="en-US" altLang="zh-TW" dirty="0" smtClean="0"/>
              <a:t>x </a:t>
            </a:r>
            <a:r>
              <a:rPr lang="zh-TW" altLang="en-US" dirty="0" smtClean="0"/>
              <a:t>的</a:t>
            </a:r>
            <a:r>
              <a:rPr lang="en-US" altLang="zh-TW" dirty="0" smtClean="0"/>
              <a:t> y </a:t>
            </a:r>
            <a:r>
              <a:rPr lang="zh-TW" altLang="en-US" dirty="0" smtClean="0"/>
              <a:t>次方的結果</a:t>
            </a:r>
            <a:r>
              <a:rPr lang="en-US" altLang="zh-TW" dirty="0" smtClean="0"/>
              <a:t> (</a:t>
            </a:r>
            <a:r>
              <a:rPr lang="en-US" altLang="zh-TW" dirty="0" err="1" smtClean="0"/>
              <a:t>x</a:t>
            </a:r>
            <a:r>
              <a:rPr lang="en-US" altLang="zh-TW" baseline="30000" dirty="0" err="1" smtClean="0"/>
              <a:t>y</a:t>
            </a:r>
            <a:r>
              <a:rPr lang="en-US" altLang="zh-TW" dirty="0" smtClean="0"/>
              <a:t>) </a:t>
            </a:r>
            <a:r>
              <a:rPr lang="zh-TW" altLang="en-US" dirty="0" smtClean="0"/>
              <a:t>很容易</a:t>
            </a:r>
            <a:endParaRPr lang="en-US" altLang="zh-TW" dirty="0" smtClean="0"/>
          </a:p>
          <a:p>
            <a:pPr lvl="1" eaLnBrk="1" hangingPunct="1"/>
            <a:r>
              <a:rPr lang="zh-TW" altLang="en-US" dirty="0" smtClean="0"/>
              <a:t>反過來說，只知道</a:t>
            </a:r>
            <a:r>
              <a:rPr lang="en-US" altLang="zh-TW" dirty="0" smtClean="0"/>
              <a:t> </a:t>
            </a:r>
            <a:r>
              <a:rPr lang="en-US" altLang="zh-TW" dirty="0" err="1" smtClean="0"/>
              <a:t>x</a:t>
            </a:r>
            <a:r>
              <a:rPr lang="en-US" altLang="zh-TW" baseline="30000" dirty="0" err="1" smtClean="0"/>
              <a:t>y</a:t>
            </a:r>
            <a:r>
              <a:rPr lang="zh-TW" altLang="en-US" dirty="0" smtClean="0"/>
              <a:t>，要得到</a:t>
            </a:r>
            <a:r>
              <a:rPr lang="en-US" altLang="zh-TW" dirty="0" smtClean="0"/>
              <a:t> x </a:t>
            </a:r>
            <a:r>
              <a:rPr lang="zh-TW" altLang="en-US" dirty="0" smtClean="0"/>
              <a:t>和</a:t>
            </a:r>
            <a:r>
              <a:rPr lang="en-US" altLang="zh-TW" dirty="0" smtClean="0"/>
              <a:t> y </a:t>
            </a:r>
            <a:r>
              <a:rPr lang="zh-TW" altLang="en-US" dirty="0" smtClean="0"/>
              <a:t>很困難</a:t>
            </a:r>
            <a:endParaRPr lang="en-US" altLang="zh-TW" dirty="0" smtClean="0"/>
          </a:p>
          <a:p>
            <a:pPr lvl="1" algn="l" eaLnBrk="1" hangingPunct="1"/>
            <a:r>
              <a:rPr lang="zh-TW" altLang="en-US" dirty="0" smtClean="0"/>
              <a:t>例：</a:t>
            </a:r>
            <a:r>
              <a:rPr lang="en-US" altLang="zh-TW" dirty="0" smtClean="0"/>
              <a:t>x=17; y=21; </a:t>
            </a:r>
            <a:r>
              <a:rPr lang="en-US" altLang="zh-TW" dirty="0" err="1" smtClean="0"/>
              <a:t>x</a:t>
            </a:r>
            <a:r>
              <a:rPr lang="en-US" altLang="zh-TW" baseline="30000" dirty="0" err="1" smtClean="0"/>
              <a:t>y</a:t>
            </a:r>
            <a:r>
              <a:rPr lang="en-US" altLang="zh-TW" dirty="0" smtClean="0"/>
              <a:t>=</a:t>
            </a:r>
            <a:r>
              <a:rPr lang="en-US" altLang="ja-JP" dirty="0" smtClean="0"/>
              <a:t>69091933913008732880827217</a:t>
            </a:r>
            <a:endParaRPr lang="en-US" altLang="zh-TW" dirty="0" smtClean="0"/>
          </a:p>
          <a:p>
            <a:pPr eaLnBrk="1" hangingPunct="1"/>
            <a:r>
              <a:rPr lang="zh-TW" altLang="en-US" dirty="0" smtClean="0"/>
              <a:t>因數分解：給定二個質數</a:t>
            </a:r>
            <a:r>
              <a:rPr lang="en-US" altLang="zh-TW" dirty="0" smtClean="0"/>
              <a:t> p </a:t>
            </a:r>
            <a:r>
              <a:rPr lang="zh-TW" altLang="en-US" dirty="0" smtClean="0"/>
              <a:t>和</a:t>
            </a:r>
            <a:r>
              <a:rPr lang="en-US" altLang="zh-TW" dirty="0" smtClean="0"/>
              <a:t> q</a:t>
            </a:r>
          </a:p>
          <a:p>
            <a:pPr lvl="1" eaLnBrk="1" hangingPunct="1"/>
            <a:r>
              <a:rPr lang="zh-TW" altLang="en-US" dirty="0" smtClean="0"/>
              <a:t>計算</a:t>
            </a:r>
            <a:r>
              <a:rPr lang="en-US" altLang="zh-TW" dirty="0" smtClean="0"/>
              <a:t> p </a:t>
            </a:r>
            <a:r>
              <a:rPr lang="zh-TW" altLang="en-US" dirty="0" smtClean="0"/>
              <a:t>乘上</a:t>
            </a:r>
            <a:r>
              <a:rPr lang="en-US" altLang="zh-TW" dirty="0" smtClean="0"/>
              <a:t> q </a:t>
            </a:r>
            <a:r>
              <a:rPr lang="zh-TW" altLang="en-US" dirty="0" smtClean="0"/>
              <a:t>的結果</a:t>
            </a:r>
            <a:r>
              <a:rPr lang="en-US" altLang="zh-TW" dirty="0" smtClean="0"/>
              <a:t> (</a:t>
            </a:r>
            <a:r>
              <a:rPr lang="en-US" altLang="zh-TW" dirty="0" err="1" smtClean="0"/>
              <a:t>pq</a:t>
            </a:r>
            <a:r>
              <a:rPr lang="en-US" altLang="zh-TW" dirty="0" smtClean="0"/>
              <a:t>) </a:t>
            </a:r>
            <a:r>
              <a:rPr lang="zh-TW" altLang="en-US" dirty="0" smtClean="0"/>
              <a:t>很容易</a:t>
            </a:r>
            <a:endParaRPr lang="en-US" altLang="zh-TW" dirty="0" smtClean="0"/>
          </a:p>
          <a:p>
            <a:pPr lvl="1" eaLnBrk="1" hangingPunct="1"/>
            <a:r>
              <a:rPr lang="zh-TW" altLang="en-US" dirty="0" smtClean="0"/>
              <a:t>反過來說，只知道</a:t>
            </a:r>
            <a:r>
              <a:rPr lang="en-US" altLang="zh-TW" dirty="0" smtClean="0"/>
              <a:t> </a:t>
            </a:r>
            <a:r>
              <a:rPr lang="en-US" altLang="zh-TW" dirty="0" err="1" smtClean="0"/>
              <a:t>pq</a:t>
            </a:r>
            <a:r>
              <a:rPr lang="zh-TW" altLang="en-US" dirty="0" smtClean="0"/>
              <a:t>，要得到</a:t>
            </a:r>
            <a:r>
              <a:rPr lang="en-US" altLang="zh-TW" dirty="0" smtClean="0"/>
              <a:t> p </a:t>
            </a:r>
            <a:r>
              <a:rPr lang="zh-TW" altLang="en-US" dirty="0" smtClean="0"/>
              <a:t>和</a:t>
            </a:r>
            <a:r>
              <a:rPr lang="en-US" altLang="zh-TW" dirty="0" smtClean="0"/>
              <a:t> q </a:t>
            </a:r>
            <a:r>
              <a:rPr lang="zh-TW" altLang="en-US" dirty="0" smtClean="0"/>
              <a:t>很困難</a:t>
            </a:r>
            <a:endParaRPr lang="en-US" altLang="zh-TW" dirty="0" smtClean="0"/>
          </a:p>
          <a:p>
            <a:pPr lvl="1" eaLnBrk="1" hangingPunct="1"/>
            <a:r>
              <a:rPr lang="zh-TW" altLang="en-US" dirty="0" smtClean="0"/>
              <a:t>例：</a:t>
            </a:r>
            <a:r>
              <a:rPr lang="en-US" altLang="zh-TW" dirty="0" smtClean="0"/>
              <a:t>p=15289; q=25903; </a:t>
            </a:r>
            <a:r>
              <a:rPr lang="en-US" altLang="zh-TW" dirty="0" err="1" smtClean="0"/>
              <a:t>pq</a:t>
            </a:r>
            <a:r>
              <a:rPr lang="en-US" altLang="zh-TW" dirty="0" smtClean="0"/>
              <a:t>=</a:t>
            </a:r>
            <a:r>
              <a:rPr lang="en-US" altLang="ja-JP" dirty="0" smtClean="0"/>
              <a:t>396030967</a:t>
            </a:r>
            <a:endParaRPr lang="en-US" altLang="zh-TW" dirty="0" smtClean="0"/>
          </a:p>
        </p:txBody>
      </p:sp>
    </p:spTree>
    <p:extLst>
      <p:ext uri="{BB962C8B-B14F-4D97-AF65-F5344CB8AC3E}">
        <p14:creationId xmlns:p14="http://schemas.microsoft.com/office/powerpoint/2010/main" val="336570347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549275"/>
            <a:ext cx="8229600" cy="1143000"/>
          </a:xfrm>
        </p:spPr>
        <p:txBody>
          <a:bodyPr/>
          <a:lstStyle/>
          <a:p>
            <a:pPr eaLnBrk="1" hangingPunct="1"/>
            <a:r>
              <a:rPr lang="en-US" altLang="zh-TW" dirty="0" smtClean="0"/>
              <a:t>RSA</a:t>
            </a:r>
            <a:r>
              <a:rPr lang="zh-TW" altLang="en-US" dirty="0" smtClean="0"/>
              <a:t>演算法及其流程</a:t>
            </a:r>
          </a:p>
        </p:txBody>
      </p:sp>
      <p:sp>
        <p:nvSpPr>
          <p:cNvPr id="31747" name="Content Placeholder 2"/>
          <p:cNvSpPr>
            <a:spLocks noGrp="1"/>
          </p:cNvSpPr>
          <p:nvPr>
            <p:ph idx="1"/>
          </p:nvPr>
        </p:nvSpPr>
        <p:spPr>
          <a:xfrm>
            <a:off x="457200" y="1773238"/>
            <a:ext cx="8229600" cy="4352925"/>
          </a:xfrm>
        </p:spPr>
        <p:txBody>
          <a:bodyPr>
            <a:normAutofit fontScale="92500"/>
          </a:bodyPr>
          <a:lstStyle/>
          <a:p>
            <a:pPr eaLnBrk="1" hangingPunct="1"/>
            <a:r>
              <a:rPr lang="zh-TW" altLang="en-US" smtClean="0"/>
              <a:t>基於質數的因數分解，用來做資料加解密</a:t>
            </a:r>
            <a:endParaRPr lang="en-US" altLang="zh-TW" smtClean="0"/>
          </a:p>
          <a:p>
            <a:pPr eaLnBrk="1" hangingPunct="1">
              <a:buFont typeface="Times New Roman" pitchFamily="18" charset="0"/>
              <a:buAutoNum type="arabicPeriod"/>
            </a:pPr>
            <a:r>
              <a:rPr lang="zh-TW" altLang="en-US" smtClean="0"/>
              <a:t>先選二個質數</a:t>
            </a:r>
            <a:r>
              <a:rPr lang="en-US" altLang="zh-TW" smtClean="0"/>
              <a:t> p </a:t>
            </a:r>
            <a:r>
              <a:rPr lang="zh-TW" altLang="en-US" smtClean="0"/>
              <a:t>和</a:t>
            </a:r>
            <a:r>
              <a:rPr lang="en-US" altLang="zh-TW" smtClean="0"/>
              <a:t> q</a:t>
            </a:r>
            <a:r>
              <a:rPr lang="zh-TW" altLang="en-US" smtClean="0"/>
              <a:t>，計算</a:t>
            </a:r>
            <a:r>
              <a:rPr lang="en-US" altLang="zh-TW" smtClean="0"/>
              <a:t> N=pq</a:t>
            </a:r>
          </a:p>
          <a:p>
            <a:pPr eaLnBrk="1" hangingPunct="1">
              <a:buFont typeface="Times New Roman" pitchFamily="18" charset="0"/>
              <a:buAutoNum type="arabicPeriod"/>
            </a:pPr>
            <a:r>
              <a:rPr lang="zh-TW" altLang="en-US" smtClean="0"/>
              <a:t>計算</a:t>
            </a:r>
            <a:r>
              <a:rPr lang="en-US" altLang="zh-TW" smtClean="0"/>
              <a:t> φ</a:t>
            </a:r>
            <a:r>
              <a:rPr lang="zh-TW" altLang="ja-JP" smtClean="0"/>
              <a:t> </a:t>
            </a:r>
            <a:r>
              <a:rPr lang="en-US" altLang="zh-TW" smtClean="0"/>
              <a:t>(N) = (p-1) * (q-1)</a:t>
            </a:r>
          </a:p>
          <a:p>
            <a:pPr eaLnBrk="1" hangingPunct="1">
              <a:buFont typeface="Times New Roman" pitchFamily="18" charset="0"/>
              <a:buAutoNum type="arabicPeriod"/>
            </a:pPr>
            <a:r>
              <a:rPr lang="zh-TW" altLang="en-US" smtClean="0"/>
              <a:t>從</a:t>
            </a:r>
            <a:r>
              <a:rPr lang="en-US" altLang="zh-TW" smtClean="0"/>
              <a:t> 1 </a:t>
            </a:r>
            <a:r>
              <a:rPr lang="zh-TW" altLang="en-US" smtClean="0"/>
              <a:t>到</a:t>
            </a:r>
            <a:r>
              <a:rPr lang="en-US" altLang="zh-TW" smtClean="0"/>
              <a:t> φ</a:t>
            </a:r>
            <a:r>
              <a:rPr lang="zh-TW" altLang="ja-JP" smtClean="0"/>
              <a:t> </a:t>
            </a:r>
            <a:r>
              <a:rPr lang="en-US" altLang="zh-TW" smtClean="0"/>
              <a:t>(N) </a:t>
            </a:r>
            <a:r>
              <a:rPr lang="zh-TW" altLang="en-US" smtClean="0"/>
              <a:t>中挑選一個整數</a:t>
            </a:r>
            <a:r>
              <a:rPr lang="en-US" altLang="zh-TW" smtClean="0"/>
              <a:t> e</a:t>
            </a:r>
            <a:r>
              <a:rPr lang="zh-TW" altLang="en-US" smtClean="0"/>
              <a:t>，</a:t>
            </a:r>
            <a:r>
              <a:rPr lang="en-US" altLang="zh-TW" smtClean="0"/>
              <a:t>e </a:t>
            </a:r>
            <a:r>
              <a:rPr lang="zh-TW" altLang="en-US" smtClean="0"/>
              <a:t>和</a:t>
            </a:r>
            <a:r>
              <a:rPr lang="en-US" altLang="zh-TW" smtClean="0"/>
              <a:t> φ</a:t>
            </a:r>
            <a:r>
              <a:rPr lang="zh-TW" altLang="ja-JP" smtClean="0"/>
              <a:t> </a:t>
            </a:r>
            <a:r>
              <a:rPr lang="en-US" altLang="zh-TW" smtClean="0"/>
              <a:t>(N) </a:t>
            </a:r>
            <a:r>
              <a:rPr lang="zh-TW" altLang="en-US" smtClean="0"/>
              <a:t>需互質</a:t>
            </a:r>
            <a:endParaRPr lang="en-US" altLang="zh-TW" smtClean="0"/>
          </a:p>
          <a:p>
            <a:pPr eaLnBrk="1" hangingPunct="1">
              <a:buFont typeface="Times New Roman" pitchFamily="18" charset="0"/>
              <a:buAutoNum type="arabicPeriod"/>
            </a:pPr>
            <a:r>
              <a:rPr lang="zh-TW" altLang="en-US" smtClean="0"/>
              <a:t>計算出</a:t>
            </a:r>
            <a:r>
              <a:rPr lang="en-US" altLang="zh-TW" smtClean="0"/>
              <a:t> e </a:t>
            </a:r>
            <a:r>
              <a:rPr lang="zh-TW" altLang="en-US" smtClean="0"/>
              <a:t>的乘法反原素</a:t>
            </a:r>
            <a:r>
              <a:rPr lang="en-US" altLang="zh-TW" smtClean="0"/>
              <a:t> d</a:t>
            </a:r>
            <a:r>
              <a:rPr lang="zh-TW" altLang="en-US" smtClean="0"/>
              <a:t>，即</a:t>
            </a:r>
            <a:r>
              <a:rPr lang="en-US" altLang="zh-TW" smtClean="0"/>
              <a:t> d * e </a:t>
            </a:r>
            <a:r>
              <a:rPr lang="zh-TW" altLang="en-US" smtClean="0"/>
              <a:t>除以</a:t>
            </a:r>
            <a:r>
              <a:rPr lang="en-US" altLang="zh-TW" smtClean="0"/>
              <a:t> φ</a:t>
            </a:r>
            <a:r>
              <a:rPr lang="zh-TW" altLang="ja-JP" smtClean="0"/>
              <a:t> </a:t>
            </a:r>
            <a:r>
              <a:rPr lang="en-US" altLang="zh-TW" smtClean="0"/>
              <a:t>(N) </a:t>
            </a:r>
            <a:r>
              <a:rPr lang="zh-TW" altLang="en-US" smtClean="0"/>
              <a:t>的餘數等於</a:t>
            </a:r>
            <a:r>
              <a:rPr lang="en-US" altLang="zh-TW" smtClean="0"/>
              <a:t>1</a:t>
            </a:r>
            <a:r>
              <a:rPr lang="zh-TW" altLang="en-US" smtClean="0"/>
              <a:t>。通常以「</a:t>
            </a:r>
            <a:r>
              <a:rPr lang="en-US" altLang="zh-TW" smtClean="0"/>
              <a:t>d </a:t>
            </a:r>
            <a:r>
              <a:rPr lang="zh-TW" altLang="en-US" smtClean="0"/>
              <a:t>*</a:t>
            </a:r>
            <a:r>
              <a:rPr lang="en-US" altLang="zh-TW" smtClean="0"/>
              <a:t> e ≡</a:t>
            </a:r>
            <a:r>
              <a:rPr lang="zh-TW" altLang="ja-JP" smtClean="0"/>
              <a:t> </a:t>
            </a:r>
            <a:r>
              <a:rPr lang="en-US" altLang="zh-TW" smtClean="0"/>
              <a:t>1 (mod φ</a:t>
            </a:r>
            <a:r>
              <a:rPr lang="zh-TW" altLang="ja-JP" smtClean="0"/>
              <a:t> </a:t>
            </a:r>
            <a:r>
              <a:rPr lang="en-US" altLang="zh-TW" smtClean="0"/>
              <a:t>(N))</a:t>
            </a:r>
            <a:r>
              <a:rPr lang="zh-TW" altLang="en-US" smtClean="0"/>
              <a:t>」表示</a:t>
            </a:r>
            <a:endParaRPr lang="en-US" altLang="zh-TW" smtClean="0"/>
          </a:p>
          <a:p>
            <a:pPr eaLnBrk="1" hangingPunct="1">
              <a:buFont typeface="Times New Roman" pitchFamily="18" charset="0"/>
              <a:buAutoNum type="arabicPeriod"/>
            </a:pPr>
            <a:r>
              <a:rPr lang="zh-TW" altLang="en-US" smtClean="0"/>
              <a:t>產生出來的二組密碼為</a:t>
            </a:r>
            <a:r>
              <a:rPr lang="en-US" altLang="zh-TW" smtClean="0"/>
              <a:t>(e</a:t>
            </a:r>
            <a:r>
              <a:rPr lang="zh-TW" altLang="en-US" smtClean="0"/>
              <a:t>，</a:t>
            </a:r>
            <a:r>
              <a:rPr lang="en-US" altLang="zh-TW" smtClean="0"/>
              <a:t>N)</a:t>
            </a:r>
            <a:r>
              <a:rPr lang="zh-TW" altLang="en-US" smtClean="0"/>
              <a:t>以及</a:t>
            </a:r>
            <a:r>
              <a:rPr lang="en-US" altLang="zh-TW" smtClean="0"/>
              <a:t>(d</a:t>
            </a:r>
            <a:r>
              <a:rPr lang="zh-TW" altLang="en-US" smtClean="0"/>
              <a:t>，</a:t>
            </a:r>
            <a:r>
              <a:rPr lang="en-US" altLang="zh-TW" smtClean="0"/>
              <a:t>N)</a:t>
            </a:r>
          </a:p>
          <a:p>
            <a:pPr eaLnBrk="1" hangingPunct="1"/>
            <a:r>
              <a:rPr lang="zh-TW" altLang="en-US" smtClean="0"/>
              <a:t>任選一組為公鑰，如</a:t>
            </a:r>
            <a:r>
              <a:rPr lang="en-US" altLang="zh-TW" smtClean="0"/>
              <a:t>(e</a:t>
            </a:r>
            <a:r>
              <a:rPr lang="zh-TW" altLang="en-US" smtClean="0"/>
              <a:t>，</a:t>
            </a:r>
            <a:r>
              <a:rPr lang="en-US" altLang="zh-TW" smtClean="0"/>
              <a:t>N)</a:t>
            </a:r>
            <a:r>
              <a:rPr lang="zh-TW" altLang="en-US" smtClean="0"/>
              <a:t>；另一組為私鑰，如</a:t>
            </a:r>
            <a:r>
              <a:rPr lang="en-US" altLang="zh-TW" smtClean="0"/>
              <a:t>(d</a:t>
            </a:r>
            <a:r>
              <a:rPr lang="zh-TW" altLang="en-US" smtClean="0"/>
              <a:t>，</a:t>
            </a:r>
            <a:r>
              <a:rPr lang="en-US" altLang="zh-TW" smtClean="0"/>
              <a:t>N)</a:t>
            </a:r>
          </a:p>
        </p:txBody>
      </p:sp>
    </p:spTree>
    <p:extLst>
      <p:ext uri="{BB962C8B-B14F-4D97-AF65-F5344CB8AC3E}">
        <p14:creationId xmlns:p14="http://schemas.microsoft.com/office/powerpoint/2010/main" val="31990461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549275"/>
            <a:ext cx="8229600" cy="1143000"/>
          </a:xfrm>
        </p:spPr>
        <p:txBody>
          <a:bodyPr/>
          <a:lstStyle/>
          <a:p>
            <a:pPr eaLnBrk="1" hangingPunct="1"/>
            <a:r>
              <a:rPr lang="en-US" altLang="zh-TW" smtClean="0"/>
              <a:t>RSA</a:t>
            </a:r>
            <a:r>
              <a:rPr lang="zh-TW" altLang="en-US" smtClean="0"/>
              <a:t>演算法及其流程</a:t>
            </a:r>
            <a:r>
              <a:rPr lang="en-US" altLang="zh-TW" smtClean="0"/>
              <a:t> (</a:t>
            </a:r>
            <a:r>
              <a:rPr lang="zh-TW" altLang="en-US" smtClean="0"/>
              <a:t>續</a:t>
            </a:r>
            <a:r>
              <a:rPr lang="en-US" altLang="zh-TW" smtClean="0"/>
              <a:t>)</a:t>
            </a:r>
          </a:p>
        </p:txBody>
      </p:sp>
      <p:sp>
        <p:nvSpPr>
          <p:cNvPr id="32771" name="Content Placeholder 2"/>
          <p:cNvSpPr>
            <a:spLocks noGrp="1"/>
          </p:cNvSpPr>
          <p:nvPr>
            <p:ph idx="1"/>
          </p:nvPr>
        </p:nvSpPr>
        <p:spPr>
          <a:xfrm>
            <a:off x="457200" y="1989138"/>
            <a:ext cx="8229600" cy="4137025"/>
          </a:xfrm>
        </p:spPr>
        <p:txBody>
          <a:bodyPr>
            <a:normAutofit lnSpcReduction="10000"/>
          </a:bodyPr>
          <a:lstStyle/>
          <a:p>
            <a:pPr eaLnBrk="1" hangingPunct="1"/>
            <a:r>
              <a:rPr lang="zh-TW" altLang="en-US" smtClean="0"/>
              <a:t>產生好二組密碼</a:t>
            </a:r>
            <a:r>
              <a:rPr lang="en-US" altLang="zh-TW" smtClean="0"/>
              <a:t>(e</a:t>
            </a:r>
            <a:r>
              <a:rPr lang="zh-TW" altLang="en-US" smtClean="0"/>
              <a:t>，</a:t>
            </a:r>
            <a:r>
              <a:rPr lang="en-US" altLang="zh-TW" smtClean="0"/>
              <a:t>N)</a:t>
            </a:r>
            <a:r>
              <a:rPr lang="zh-TW" altLang="en-US" smtClean="0"/>
              <a:t>及</a:t>
            </a:r>
            <a:r>
              <a:rPr lang="en-US" altLang="zh-TW" smtClean="0"/>
              <a:t>(d</a:t>
            </a:r>
            <a:r>
              <a:rPr lang="zh-TW" altLang="en-US" smtClean="0"/>
              <a:t>，</a:t>
            </a:r>
            <a:r>
              <a:rPr lang="en-US" altLang="zh-TW" smtClean="0"/>
              <a:t>N)</a:t>
            </a:r>
            <a:r>
              <a:rPr lang="zh-TW" altLang="en-US" smtClean="0"/>
              <a:t>後</a:t>
            </a:r>
            <a:endParaRPr lang="en-US" altLang="zh-TW" smtClean="0"/>
          </a:p>
          <a:p>
            <a:pPr eaLnBrk="1" hangingPunct="1"/>
            <a:r>
              <a:rPr lang="zh-TW" altLang="en-US" smtClean="0"/>
              <a:t>加密時</a:t>
            </a:r>
            <a:endParaRPr lang="en-US" altLang="zh-TW" smtClean="0"/>
          </a:p>
          <a:p>
            <a:pPr lvl="1" eaLnBrk="1" hangingPunct="1"/>
            <a:r>
              <a:rPr lang="zh-TW" altLang="en-US" smtClean="0"/>
              <a:t>若本文為</a:t>
            </a:r>
            <a:r>
              <a:rPr lang="en-US" altLang="zh-TW" smtClean="0"/>
              <a:t> n</a:t>
            </a:r>
          </a:p>
          <a:p>
            <a:pPr lvl="1" eaLnBrk="1" hangingPunct="1"/>
            <a:r>
              <a:rPr lang="zh-TW" altLang="en-US" smtClean="0"/>
              <a:t>計算密文</a:t>
            </a:r>
            <a:r>
              <a:rPr lang="en-US" altLang="zh-TW" smtClean="0"/>
              <a:t> c </a:t>
            </a:r>
            <a:r>
              <a:rPr lang="zh-TW" altLang="en-US" smtClean="0"/>
              <a:t>為</a:t>
            </a:r>
            <a:r>
              <a:rPr lang="en-US" altLang="zh-TW" smtClean="0"/>
              <a:t> n</a:t>
            </a:r>
            <a:r>
              <a:rPr lang="en-US" altLang="zh-TW" baseline="30000" smtClean="0"/>
              <a:t>e</a:t>
            </a:r>
            <a:r>
              <a:rPr lang="en-US" altLang="zh-TW" smtClean="0"/>
              <a:t> </a:t>
            </a:r>
            <a:r>
              <a:rPr lang="zh-TW" altLang="en-US" smtClean="0"/>
              <a:t>除以</a:t>
            </a:r>
            <a:r>
              <a:rPr lang="en-US" altLang="zh-TW" smtClean="0"/>
              <a:t> N </a:t>
            </a:r>
            <a:r>
              <a:rPr lang="zh-TW" altLang="en-US" smtClean="0"/>
              <a:t>的餘數，即</a:t>
            </a:r>
            <a:r>
              <a:rPr lang="en-US" altLang="zh-TW" smtClean="0"/>
              <a:t> </a:t>
            </a:r>
            <a:r>
              <a:rPr lang="en-US" altLang="ja-JP" i="1" smtClean="0"/>
              <a:t>n</a:t>
            </a:r>
            <a:r>
              <a:rPr lang="en-US" altLang="ja-JP" i="1" baseline="30000" smtClean="0"/>
              <a:t>e</a:t>
            </a:r>
            <a:r>
              <a:rPr lang="en-US" altLang="ja-JP" i="1" smtClean="0"/>
              <a:t> ≡ c</a:t>
            </a:r>
            <a:r>
              <a:rPr lang="en-US" altLang="ja-JP" smtClean="0"/>
              <a:t> (mod N)</a:t>
            </a:r>
            <a:endParaRPr lang="en-US" altLang="zh-TW" smtClean="0"/>
          </a:p>
          <a:p>
            <a:pPr eaLnBrk="1" hangingPunct="1"/>
            <a:r>
              <a:rPr lang="zh-TW" altLang="en-US" smtClean="0"/>
              <a:t>解密時</a:t>
            </a:r>
            <a:endParaRPr lang="en-US" altLang="zh-TW" smtClean="0"/>
          </a:p>
          <a:p>
            <a:pPr lvl="1" eaLnBrk="1" hangingPunct="1"/>
            <a:r>
              <a:rPr lang="zh-TW" altLang="en-US" smtClean="0"/>
              <a:t>若密文為</a:t>
            </a:r>
            <a:r>
              <a:rPr lang="en-US" altLang="zh-TW" smtClean="0"/>
              <a:t> c</a:t>
            </a:r>
          </a:p>
          <a:p>
            <a:pPr lvl="1" eaLnBrk="1" hangingPunct="1"/>
            <a:r>
              <a:rPr lang="zh-TW" altLang="en-US" smtClean="0"/>
              <a:t>計算本文</a:t>
            </a:r>
            <a:r>
              <a:rPr lang="en-US" altLang="zh-TW" smtClean="0"/>
              <a:t> n </a:t>
            </a:r>
            <a:r>
              <a:rPr lang="zh-TW" altLang="en-US" smtClean="0"/>
              <a:t>為</a:t>
            </a:r>
            <a:r>
              <a:rPr lang="en-US" altLang="zh-TW" smtClean="0"/>
              <a:t> c</a:t>
            </a:r>
            <a:r>
              <a:rPr lang="en-US" altLang="zh-TW" baseline="30000" smtClean="0"/>
              <a:t>d</a:t>
            </a:r>
            <a:r>
              <a:rPr lang="en-US" altLang="zh-TW" smtClean="0"/>
              <a:t> </a:t>
            </a:r>
            <a:r>
              <a:rPr lang="zh-TW" altLang="en-US" smtClean="0"/>
              <a:t>除以</a:t>
            </a:r>
            <a:r>
              <a:rPr lang="en-US" altLang="zh-TW" smtClean="0"/>
              <a:t> N </a:t>
            </a:r>
            <a:r>
              <a:rPr lang="zh-TW" altLang="en-US" smtClean="0"/>
              <a:t>的餘數，即</a:t>
            </a:r>
            <a:r>
              <a:rPr lang="en-US" altLang="zh-TW" smtClean="0"/>
              <a:t> </a:t>
            </a:r>
            <a:r>
              <a:rPr lang="en-US" altLang="ja-JP" i="1" smtClean="0"/>
              <a:t>c</a:t>
            </a:r>
            <a:r>
              <a:rPr lang="en-US" altLang="ja-JP" i="1" baseline="30000" smtClean="0"/>
              <a:t>d</a:t>
            </a:r>
            <a:r>
              <a:rPr lang="en-US" altLang="ja-JP" i="1" smtClean="0"/>
              <a:t> ≡ n</a:t>
            </a:r>
            <a:r>
              <a:rPr lang="en-US" altLang="ja-JP" smtClean="0"/>
              <a:t> (mod N)</a:t>
            </a:r>
            <a:endParaRPr lang="zh-TW" altLang="en-US" smtClean="0"/>
          </a:p>
        </p:txBody>
      </p:sp>
    </p:spTree>
    <p:extLst>
      <p:ext uri="{BB962C8B-B14F-4D97-AF65-F5344CB8AC3E}">
        <p14:creationId xmlns:p14="http://schemas.microsoft.com/office/powerpoint/2010/main" val="31474965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8313" y="549275"/>
            <a:ext cx="8229600" cy="1143000"/>
          </a:xfrm>
        </p:spPr>
        <p:txBody>
          <a:bodyPr/>
          <a:lstStyle/>
          <a:p>
            <a:pPr eaLnBrk="1" hangingPunct="1"/>
            <a:r>
              <a:rPr lang="zh-TW" altLang="en-US" smtClean="0"/>
              <a:t>其他額外需求</a:t>
            </a:r>
          </a:p>
        </p:txBody>
      </p:sp>
      <p:sp>
        <p:nvSpPr>
          <p:cNvPr id="11267" name="Content Placeholder 2"/>
          <p:cNvSpPr>
            <a:spLocks noGrp="1"/>
          </p:cNvSpPr>
          <p:nvPr>
            <p:ph idx="1"/>
          </p:nvPr>
        </p:nvSpPr>
        <p:spPr>
          <a:xfrm>
            <a:off x="457200" y="1989138"/>
            <a:ext cx="8229600" cy="4137025"/>
          </a:xfrm>
        </p:spPr>
        <p:txBody>
          <a:bodyPr/>
          <a:lstStyle/>
          <a:p>
            <a:pPr eaLnBrk="1" hangingPunct="1"/>
            <a:r>
              <a:rPr lang="en-US" altLang="en-US" smtClean="0"/>
              <a:t>信賴性（</a:t>
            </a:r>
            <a:r>
              <a:rPr lang="en-US" altLang="zh-TW" smtClean="0"/>
              <a:t>authenticity</a:t>
            </a:r>
            <a:r>
              <a:rPr lang="en-US" altLang="en-US" smtClean="0"/>
              <a:t>）</a:t>
            </a:r>
            <a:endParaRPr lang="zh-TW" altLang="en-US" smtClean="0"/>
          </a:p>
          <a:p>
            <a:pPr lvl="1" eaLnBrk="1" hangingPunct="1"/>
            <a:r>
              <a:rPr lang="zh-TW" altLang="en-US" smtClean="0"/>
              <a:t>資料本身或是資料的來源是可以被驗證</a:t>
            </a:r>
            <a:endParaRPr lang="en-US" altLang="ja-JP" smtClean="0"/>
          </a:p>
          <a:p>
            <a:pPr eaLnBrk="1" hangingPunct="1"/>
            <a:r>
              <a:rPr lang="en-US" altLang="en-US" smtClean="0"/>
              <a:t>究責性（</a:t>
            </a:r>
            <a:r>
              <a:rPr lang="en-US" altLang="zh-TW" smtClean="0"/>
              <a:t>accountability</a:t>
            </a:r>
            <a:r>
              <a:rPr lang="en-US" altLang="en-US" smtClean="0"/>
              <a:t>）</a:t>
            </a:r>
            <a:endParaRPr lang="zh-TW" altLang="en-US" smtClean="0"/>
          </a:p>
          <a:p>
            <a:pPr lvl="1" eaLnBrk="1" hangingPunct="1"/>
            <a:r>
              <a:rPr lang="zh-TW" altLang="en-US" smtClean="0"/>
              <a:t>確保資料的不可否認性（</a:t>
            </a:r>
            <a:r>
              <a:rPr lang="en-US" altLang="zh-TW" smtClean="0"/>
              <a:t>nonrepudiation</a:t>
            </a:r>
            <a:r>
              <a:rPr lang="zh-TW" altLang="en-US" smtClean="0"/>
              <a:t>）</a:t>
            </a:r>
          </a:p>
          <a:p>
            <a:pPr lvl="1" eaLnBrk="1" hangingPunct="1"/>
            <a:r>
              <a:rPr lang="zh-TW" altLang="en-US" smtClean="0"/>
              <a:t>提供可靠的紀錄</a:t>
            </a:r>
          </a:p>
          <a:p>
            <a:pPr lvl="1" eaLnBrk="1" hangingPunct="1"/>
            <a:r>
              <a:rPr lang="zh-TW" altLang="en-US" smtClean="0"/>
              <a:t>可依據紀錄追溯出應負責的個體</a:t>
            </a:r>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221163"/>
            <a:ext cx="17240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62292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549275"/>
            <a:ext cx="8229600" cy="1143000"/>
          </a:xfrm>
        </p:spPr>
        <p:txBody>
          <a:bodyPr/>
          <a:lstStyle/>
          <a:p>
            <a:pPr eaLnBrk="1" hangingPunct="1"/>
            <a:r>
              <a:rPr lang="en-US" altLang="zh-TW" smtClean="0"/>
              <a:t>RSA</a:t>
            </a:r>
            <a:r>
              <a:rPr lang="zh-TW" altLang="en-US" smtClean="0"/>
              <a:t>範例一</a:t>
            </a:r>
          </a:p>
        </p:txBody>
      </p:sp>
      <p:sp>
        <p:nvSpPr>
          <p:cNvPr id="33795" name="Content Placeholder 3"/>
          <p:cNvSpPr>
            <a:spLocks noGrp="1"/>
          </p:cNvSpPr>
          <p:nvPr>
            <p:ph idx="1"/>
          </p:nvPr>
        </p:nvSpPr>
        <p:spPr>
          <a:xfrm>
            <a:off x="457200" y="1773238"/>
            <a:ext cx="8229600" cy="4352925"/>
          </a:xfrm>
        </p:spPr>
        <p:txBody>
          <a:bodyPr/>
          <a:lstStyle/>
          <a:p>
            <a:pPr eaLnBrk="1" hangingPunct="1"/>
            <a:r>
              <a:rPr lang="zh-TW" altLang="en-US" dirty="0" smtClean="0"/>
              <a:t>選定</a:t>
            </a:r>
            <a:r>
              <a:rPr lang="en-US" altLang="zh-TW" dirty="0" smtClean="0"/>
              <a:t> </a:t>
            </a:r>
            <a:r>
              <a:rPr lang="en-US" altLang="ja-JP" dirty="0" smtClean="0"/>
              <a:t>p=3; q=11</a:t>
            </a:r>
          </a:p>
          <a:p>
            <a:pPr eaLnBrk="1" hangingPunct="1"/>
            <a:r>
              <a:rPr lang="en-US" altLang="zh-TW" dirty="0" smtClean="0"/>
              <a:t>N = 3 * 11 = 33; φ</a:t>
            </a:r>
            <a:r>
              <a:rPr lang="zh-TW" altLang="zh-TW" dirty="0" smtClean="0"/>
              <a:t> </a:t>
            </a:r>
            <a:r>
              <a:rPr lang="en-US" altLang="zh-TW" dirty="0" smtClean="0"/>
              <a:t>(N) = (3-1) * (11-1) = 20</a:t>
            </a:r>
          </a:p>
          <a:p>
            <a:pPr eaLnBrk="1" hangingPunct="1"/>
            <a:r>
              <a:rPr lang="zh-TW" altLang="en-US" dirty="0" smtClean="0"/>
              <a:t>選</a:t>
            </a:r>
            <a:r>
              <a:rPr lang="en-US" altLang="zh-TW" dirty="0" smtClean="0"/>
              <a:t> e = 3</a:t>
            </a:r>
            <a:r>
              <a:rPr lang="zh-TW" altLang="en-US" dirty="0" smtClean="0"/>
              <a:t>，算出</a:t>
            </a:r>
            <a:r>
              <a:rPr lang="en-US" altLang="zh-TW" dirty="0" smtClean="0"/>
              <a:t> d = 7 (3 * 7 </a:t>
            </a:r>
            <a:r>
              <a:rPr lang="zh-TW" altLang="en-US" dirty="0" smtClean="0"/>
              <a:t>除以</a:t>
            </a:r>
            <a:r>
              <a:rPr lang="en-US" altLang="zh-TW" dirty="0" smtClean="0"/>
              <a:t> 20 </a:t>
            </a:r>
            <a:r>
              <a:rPr lang="zh-TW" altLang="en-US" dirty="0" smtClean="0"/>
              <a:t>的餘數為</a:t>
            </a:r>
            <a:r>
              <a:rPr lang="en-US" altLang="zh-TW" dirty="0" smtClean="0"/>
              <a:t> 1)</a:t>
            </a:r>
          </a:p>
          <a:p>
            <a:pPr eaLnBrk="1" hangingPunct="1"/>
            <a:r>
              <a:rPr lang="zh-TW" altLang="en-US" dirty="0" smtClean="0"/>
              <a:t>公鑰為</a:t>
            </a:r>
            <a:r>
              <a:rPr lang="en-US" altLang="zh-TW" dirty="0" smtClean="0"/>
              <a:t>(3</a:t>
            </a:r>
            <a:r>
              <a:rPr lang="zh-TW" altLang="en-US" dirty="0" smtClean="0"/>
              <a:t>，</a:t>
            </a:r>
            <a:r>
              <a:rPr lang="en-US" altLang="zh-TW" dirty="0" smtClean="0"/>
              <a:t>33)</a:t>
            </a:r>
            <a:r>
              <a:rPr lang="zh-TW" altLang="en-US" dirty="0" smtClean="0"/>
              <a:t>；私鑰為</a:t>
            </a:r>
            <a:r>
              <a:rPr lang="en-US" altLang="zh-TW" dirty="0" smtClean="0"/>
              <a:t>(7</a:t>
            </a:r>
            <a:r>
              <a:rPr lang="zh-TW" altLang="en-US" dirty="0" smtClean="0"/>
              <a:t>，</a:t>
            </a:r>
            <a:r>
              <a:rPr lang="en-US" altLang="zh-TW" dirty="0" smtClean="0"/>
              <a:t>33)</a:t>
            </a:r>
          </a:p>
          <a:p>
            <a:pPr eaLnBrk="1" hangingPunct="1"/>
            <a:r>
              <a:rPr lang="zh-TW" altLang="en-US" dirty="0" smtClean="0"/>
              <a:t>加密時：本文為</a:t>
            </a:r>
            <a:r>
              <a:rPr lang="en-US" altLang="zh-TW" dirty="0" smtClean="0"/>
              <a:t>29</a:t>
            </a:r>
          </a:p>
          <a:p>
            <a:pPr lvl="1" eaLnBrk="1" hangingPunct="1"/>
            <a:r>
              <a:rPr lang="zh-TW" altLang="en-US" dirty="0" smtClean="0"/>
              <a:t>計算</a:t>
            </a:r>
            <a:r>
              <a:rPr lang="en-US" altLang="zh-TW" dirty="0" smtClean="0"/>
              <a:t> 29</a:t>
            </a:r>
            <a:r>
              <a:rPr lang="en-US" altLang="zh-TW" baseline="30000" dirty="0" smtClean="0"/>
              <a:t>3</a:t>
            </a:r>
            <a:r>
              <a:rPr lang="en-US" altLang="zh-TW" dirty="0" smtClean="0"/>
              <a:t> </a:t>
            </a:r>
            <a:r>
              <a:rPr lang="zh-TW" altLang="en-US" dirty="0" smtClean="0"/>
              <a:t>除以</a:t>
            </a:r>
            <a:r>
              <a:rPr lang="en-US" altLang="zh-TW" dirty="0" smtClean="0"/>
              <a:t> 33</a:t>
            </a:r>
            <a:r>
              <a:rPr lang="zh-TW" altLang="en-US" dirty="0" smtClean="0"/>
              <a:t>，餘數為</a:t>
            </a:r>
            <a:r>
              <a:rPr lang="en-US" altLang="zh-TW" dirty="0" smtClean="0"/>
              <a:t> 2(</a:t>
            </a:r>
            <a:r>
              <a:rPr lang="zh-TW" altLang="en-US" dirty="0" smtClean="0"/>
              <a:t>密文</a:t>
            </a:r>
            <a:r>
              <a:rPr lang="en-US" altLang="zh-TW" dirty="0" smtClean="0"/>
              <a:t>)</a:t>
            </a:r>
          </a:p>
          <a:p>
            <a:pPr eaLnBrk="1" hangingPunct="1"/>
            <a:r>
              <a:rPr lang="zh-TW" altLang="en-US" dirty="0" smtClean="0"/>
              <a:t>解密時：密文為</a:t>
            </a:r>
            <a:r>
              <a:rPr lang="en-US" altLang="zh-TW" dirty="0" smtClean="0"/>
              <a:t>2</a:t>
            </a:r>
          </a:p>
          <a:p>
            <a:pPr lvl="1" eaLnBrk="1" hangingPunct="1"/>
            <a:r>
              <a:rPr lang="zh-TW" altLang="en-US" dirty="0" smtClean="0"/>
              <a:t>計算</a:t>
            </a:r>
            <a:r>
              <a:rPr lang="en-US" altLang="zh-TW" dirty="0" smtClean="0"/>
              <a:t> 2</a:t>
            </a:r>
            <a:r>
              <a:rPr lang="en-US" altLang="zh-TW" baseline="30000" dirty="0" smtClean="0"/>
              <a:t>7</a:t>
            </a:r>
            <a:r>
              <a:rPr lang="en-US" altLang="zh-TW" dirty="0" smtClean="0"/>
              <a:t> </a:t>
            </a:r>
            <a:r>
              <a:rPr lang="zh-TW" altLang="en-US" dirty="0" smtClean="0"/>
              <a:t>除以</a:t>
            </a:r>
            <a:r>
              <a:rPr lang="en-US" altLang="zh-TW" dirty="0" smtClean="0"/>
              <a:t> 33</a:t>
            </a:r>
            <a:r>
              <a:rPr lang="zh-TW" altLang="en-US" dirty="0" smtClean="0"/>
              <a:t>，餘數為</a:t>
            </a:r>
            <a:r>
              <a:rPr lang="en-US" altLang="zh-TW" dirty="0" smtClean="0"/>
              <a:t> 29(</a:t>
            </a:r>
            <a:r>
              <a:rPr lang="zh-TW" altLang="en-US" dirty="0" smtClean="0"/>
              <a:t>本文</a:t>
            </a:r>
            <a:r>
              <a:rPr lang="en-US" altLang="zh-TW" dirty="0" smtClean="0"/>
              <a:t>)</a:t>
            </a:r>
          </a:p>
        </p:txBody>
      </p:sp>
    </p:spTree>
    <p:extLst>
      <p:ext uri="{BB962C8B-B14F-4D97-AF65-F5344CB8AC3E}">
        <p14:creationId xmlns:p14="http://schemas.microsoft.com/office/powerpoint/2010/main" val="25411841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8313" y="549275"/>
            <a:ext cx="8229600" cy="1143000"/>
          </a:xfrm>
        </p:spPr>
        <p:txBody>
          <a:bodyPr/>
          <a:lstStyle/>
          <a:p>
            <a:pPr eaLnBrk="1" hangingPunct="1"/>
            <a:r>
              <a:rPr lang="en-US" altLang="zh-TW" smtClean="0"/>
              <a:t>RSA</a:t>
            </a:r>
            <a:r>
              <a:rPr lang="zh-TW" altLang="en-US" smtClean="0"/>
              <a:t>範例二</a:t>
            </a:r>
          </a:p>
        </p:txBody>
      </p:sp>
      <p:sp>
        <p:nvSpPr>
          <p:cNvPr id="34819" name="Content Placeholder 3"/>
          <p:cNvSpPr>
            <a:spLocks noGrp="1"/>
          </p:cNvSpPr>
          <p:nvPr>
            <p:ph idx="1"/>
          </p:nvPr>
        </p:nvSpPr>
        <p:spPr>
          <a:xfrm>
            <a:off x="457200" y="1773238"/>
            <a:ext cx="8229600" cy="4352925"/>
          </a:xfrm>
        </p:spPr>
        <p:txBody>
          <a:bodyPr>
            <a:normAutofit lnSpcReduction="10000"/>
          </a:bodyPr>
          <a:lstStyle/>
          <a:p>
            <a:pPr eaLnBrk="1" hangingPunct="1"/>
            <a:r>
              <a:rPr lang="zh-TW" altLang="en-US" dirty="0" smtClean="0"/>
              <a:t>選定</a:t>
            </a:r>
            <a:r>
              <a:rPr lang="en-US" altLang="zh-TW" dirty="0" smtClean="0"/>
              <a:t> </a:t>
            </a:r>
            <a:r>
              <a:rPr lang="en-US" altLang="ja-JP" dirty="0" smtClean="0"/>
              <a:t>p=7; q=11</a:t>
            </a:r>
          </a:p>
          <a:p>
            <a:pPr eaLnBrk="1" hangingPunct="1"/>
            <a:r>
              <a:rPr lang="en-US" altLang="zh-TW" dirty="0" smtClean="0"/>
              <a:t>N = 7 * 11 = 77; φ</a:t>
            </a:r>
            <a:r>
              <a:rPr lang="zh-TW" altLang="zh-TW" dirty="0" smtClean="0"/>
              <a:t> </a:t>
            </a:r>
            <a:r>
              <a:rPr lang="en-US" altLang="zh-TW" dirty="0" smtClean="0"/>
              <a:t>(N) = (7-1) * (11-1) = 60</a:t>
            </a:r>
          </a:p>
          <a:p>
            <a:pPr eaLnBrk="1" hangingPunct="1"/>
            <a:r>
              <a:rPr lang="zh-TW" altLang="en-US" dirty="0" smtClean="0"/>
              <a:t>選</a:t>
            </a:r>
            <a:r>
              <a:rPr lang="en-US" altLang="zh-TW" dirty="0" smtClean="0"/>
              <a:t> e = 17</a:t>
            </a:r>
            <a:r>
              <a:rPr lang="zh-TW" altLang="en-US" dirty="0" smtClean="0"/>
              <a:t>，算出</a:t>
            </a:r>
            <a:r>
              <a:rPr lang="en-US" altLang="zh-TW" dirty="0" smtClean="0"/>
              <a:t> d = 53 (17 * 53 </a:t>
            </a:r>
            <a:r>
              <a:rPr lang="zh-TW" altLang="en-US" dirty="0" smtClean="0"/>
              <a:t>除以</a:t>
            </a:r>
            <a:r>
              <a:rPr lang="en-US" altLang="zh-TW" dirty="0" smtClean="0"/>
              <a:t> 60 </a:t>
            </a:r>
            <a:r>
              <a:rPr lang="zh-TW" altLang="en-US" dirty="0" smtClean="0"/>
              <a:t>的餘數為</a:t>
            </a:r>
            <a:r>
              <a:rPr lang="en-US" altLang="zh-TW" dirty="0" smtClean="0"/>
              <a:t> 1)</a:t>
            </a:r>
          </a:p>
          <a:p>
            <a:pPr eaLnBrk="1" hangingPunct="1"/>
            <a:r>
              <a:rPr lang="zh-TW" altLang="en-US" dirty="0" smtClean="0"/>
              <a:t>公鑰為</a:t>
            </a:r>
            <a:r>
              <a:rPr lang="en-US" altLang="zh-TW" dirty="0" smtClean="0"/>
              <a:t>(17</a:t>
            </a:r>
            <a:r>
              <a:rPr lang="zh-TW" altLang="en-US" dirty="0" smtClean="0"/>
              <a:t>，</a:t>
            </a:r>
            <a:r>
              <a:rPr lang="en-US" altLang="zh-TW" dirty="0" smtClean="0"/>
              <a:t>77)</a:t>
            </a:r>
            <a:r>
              <a:rPr lang="zh-TW" altLang="en-US" dirty="0" smtClean="0"/>
              <a:t>；私鑰為</a:t>
            </a:r>
            <a:r>
              <a:rPr lang="en-US" altLang="zh-TW" dirty="0" smtClean="0"/>
              <a:t>(53</a:t>
            </a:r>
            <a:r>
              <a:rPr lang="zh-TW" altLang="en-US" dirty="0" smtClean="0"/>
              <a:t>，</a:t>
            </a:r>
            <a:r>
              <a:rPr lang="en-US" altLang="zh-TW" dirty="0" smtClean="0"/>
              <a:t>77)</a:t>
            </a:r>
          </a:p>
          <a:p>
            <a:pPr eaLnBrk="1" hangingPunct="1"/>
            <a:r>
              <a:rPr lang="zh-TW" altLang="en-US" dirty="0" smtClean="0"/>
              <a:t>加密時：本文為</a:t>
            </a:r>
            <a:r>
              <a:rPr lang="en-US" altLang="zh-TW" dirty="0" smtClean="0"/>
              <a:t>45</a:t>
            </a:r>
          </a:p>
          <a:p>
            <a:pPr lvl="1" eaLnBrk="1" hangingPunct="1"/>
            <a:r>
              <a:rPr lang="zh-TW" altLang="en-US" dirty="0" smtClean="0"/>
              <a:t>計算</a:t>
            </a:r>
            <a:r>
              <a:rPr lang="en-US" altLang="zh-TW" dirty="0" smtClean="0"/>
              <a:t> 45</a:t>
            </a:r>
            <a:r>
              <a:rPr lang="en-US" altLang="zh-TW" baseline="30000" dirty="0" smtClean="0"/>
              <a:t>17</a:t>
            </a:r>
            <a:r>
              <a:rPr lang="en-US" altLang="zh-TW" dirty="0" smtClean="0"/>
              <a:t> </a:t>
            </a:r>
            <a:r>
              <a:rPr lang="zh-TW" altLang="en-US" dirty="0" smtClean="0"/>
              <a:t>除以</a:t>
            </a:r>
            <a:r>
              <a:rPr lang="en-US" altLang="zh-TW" dirty="0" smtClean="0"/>
              <a:t> 77</a:t>
            </a:r>
            <a:r>
              <a:rPr lang="zh-TW" altLang="en-US" dirty="0" smtClean="0"/>
              <a:t>，餘數為</a:t>
            </a:r>
            <a:r>
              <a:rPr lang="en-US" altLang="zh-TW" dirty="0" smtClean="0"/>
              <a:t> 12(</a:t>
            </a:r>
            <a:r>
              <a:rPr lang="zh-TW" altLang="en-US" dirty="0" smtClean="0"/>
              <a:t>密文</a:t>
            </a:r>
            <a:r>
              <a:rPr lang="en-US" altLang="zh-TW" dirty="0" smtClean="0"/>
              <a:t>)</a:t>
            </a:r>
          </a:p>
          <a:p>
            <a:pPr eaLnBrk="1" hangingPunct="1"/>
            <a:r>
              <a:rPr lang="zh-TW" altLang="en-US" dirty="0" smtClean="0"/>
              <a:t>解密時：密文為</a:t>
            </a:r>
            <a:r>
              <a:rPr lang="en-US" altLang="zh-TW" dirty="0" smtClean="0"/>
              <a:t>12</a:t>
            </a:r>
          </a:p>
          <a:p>
            <a:pPr lvl="1" eaLnBrk="1" hangingPunct="1"/>
            <a:r>
              <a:rPr lang="zh-TW" altLang="en-US" dirty="0" smtClean="0"/>
              <a:t>計算</a:t>
            </a:r>
            <a:r>
              <a:rPr lang="en-US" altLang="zh-TW" dirty="0" smtClean="0"/>
              <a:t> 12</a:t>
            </a:r>
            <a:r>
              <a:rPr lang="en-US" altLang="zh-TW" baseline="30000" dirty="0" smtClean="0"/>
              <a:t>53</a:t>
            </a:r>
            <a:r>
              <a:rPr lang="en-US" altLang="zh-TW" dirty="0" smtClean="0"/>
              <a:t> </a:t>
            </a:r>
            <a:r>
              <a:rPr lang="zh-TW" altLang="en-US" dirty="0" smtClean="0"/>
              <a:t>除以</a:t>
            </a:r>
            <a:r>
              <a:rPr lang="en-US" altLang="zh-TW" dirty="0" smtClean="0"/>
              <a:t> 77</a:t>
            </a:r>
            <a:r>
              <a:rPr lang="zh-TW" altLang="en-US" dirty="0" smtClean="0"/>
              <a:t>，餘數為</a:t>
            </a:r>
            <a:r>
              <a:rPr lang="en-US" altLang="zh-TW" dirty="0" smtClean="0"/>
              <a:t> 45(</a:t>
            </a:r>
            <a:r>
              <a:rPr lang="zh-TW" altLang="en-US" dirty="0" smtClean="0"/>
              <a:t>本文</a:t>
            </a:r>
            <a:r>
              <a:rPr lang="en-US" altLang="zh-TW" dirty="0" smtClean="0"/>
              <a:t>)</a:t>
            </a:r>
          </a:p>
        </p:txBody>
      </p:sp>
    </p:spTree>
    <p:extLst>
      <p:ext uri="{BB962C8B-B14F-4D97-AF65-F5344CB8AC3E}">
        <p14:creationId xmlns:p14="http://schemas.microsoft.com/office/powerpoint/2010/main" val="19411887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8313" y="549275"/>
            <a:ext cx="8229600" cy="1143000"/>
          </a:xfrm>
        </p:spPr>
        <p:txBody>
          <a:bodyPr/>
          <a:lstStyle/>
          <a:p>
            <a:pPr eaLnBrk="1" hangingPunct="1"/>
            <a:r>
              <a:rPr lang="zh-TW" altLang="en-US" smtClean="0"/>
              <a:t>實務上的</a:t>
            </a:r>
            <a:r>
              <a:rPr lang="en-US" altLang="zh-TW" smtClean="0"/>
              <a:t>RSA</a:t>
            </a:r>
          </a:p>
        </p:txBody>
      </p:sp>
      <p:sp>
        <p:nvSpPr>
          <p:cNvPr id="35843" name="Content Placeholder 2"/>
          <p:cNvSpPr>
            <a:spLocks noGrp="1"/>
          </p:cNvSpPr>
          <p:nvPr>
            <p:ph idx="1"/>
          </p:nvPr>
        </p:nvSpPr>
        <p:spPr>
          <a:xfrm>
            <a:off x="457200" y="1989138"/>
            <a:ext cx="8229600" cy="4137025"/>
          </a:xfrm>
        </p:spPr>
        <p:txBody>
          <a:bodyPr>
            <a:normAutofit lnSpcReduction="10000"/>
          </a:bodyPr>
          <a:lstStyle/>
          <a:p>
            <a:pPr eaLnBrk="1" hangingPunct="1"/>
            <a:r>
              <a:rPr lang="zh-TW" altLang="en-US" smtClean="0"/>
              <a:t>選的</a:t>
            </a:r>
            <a:r>
              <a:rPr lang="en-US" altLang="zh-TW" smtClean="0"/>
              <a:t> p </a:t>
            </a:r>
            <a:r>
              <a:rPr lang="zh-TW" altLang="en-US" smtClean="0"/>
              <a:t>和</a:t>
            </a:r>
            <a:r>
              <a:rPr lang="en-US" altLang="zh-TW" smtClean="0"/>
              <a:t> q </a:t>
            </a:r>
            <a:r>
              <a:rPr lang="zh-TW" altLang="en-US" smtClean="0"/>
              <a:t>是長達</a:t>
            </a:r>
            <a:r>
              <a:rPr lang="en-US" altLang="zh-TW" smtClean="0"/>
              <a:t> 1024-bit </a:t>
            </a:r>
            <a:r>
              <a:rPr lang="zh-TW" altLang="en-US" smtClean="0"/>
              <a:t>甚至</a:t>
            </a:r>
            <a:r>
              <a:rPr lang="en-US" altLang="zh-TW" smtClean="0"/>
              <a:t> 2048-bit </a:t>
            </a:r>
            <a:r>
              <a:rPr lang="zh-TW" altLang="en-US" smtClean="0"/>
              <a:t>的質數</a:t>
            </a:r>
            <a:endParaRPr lang="en-US" altLang="zh-TW" smtClean="0"/>
          </a:p>
          <a:p>
            <a:pPr lvl="1" eaLnBrk="1" hangingPunct="1"/>
            <a:r>
              <a:rPr lang="zh-TW" altLang="en-US" smtClean="0"/>
              <a:t>約</a:t>
            </a:r>
            <a:r>
              <a:rPr lang="en-US" altLang="zh-TW" smtClean="0"/>
              <a:t> 30 </a:t>
            </a:r>
            <a:r>
              <a:rPr lang="zh-TW" altLang="en-US" smtClean="0"/>
              <a:t>至</a:t>
            </a:r>
            <a:r>
              <a:rPr lang="en-US" altLang="zh-TW" smtClean="0"/>
              <a:t> 60 </a:t>
            </a:r>
            <a:r>
              <a:rPr lang="zh-TW" altLang="en-US" smtClean="0"/>
              <a:t>位數的數字</a:t>
            </a:r>
            <a:endParaRPr lang="en-US" altLang="zh-TW" smtClean="0"/>
          </a:p>
          <a:p>
            <a:pPr lvl="1" eaLnBrk="1" hangingPunct="1"/>
            <a:r>
              <a:rPr lang="zh-TW" altLang="en-US" smtClean="0"/>
              <a:t>需要大數運算</a:t>
            </a:r>
            <a:endParaRPr lang="en-US" altLang="zh-TW" smtClean="0"/>
          </a:p>
          <a:p>
            <a:pPr lvl="1" eaLnBrk="1" hangingPunct="1"/>
            <a:r>
              <a:rPr lang="zh-TW" altLang="en-US" smtClean="0"/>
              <a:t>運算非常耗時</a:t>
            </a:r>
            <a:endParaRPr lang="en-US" altLang="zh-TW" smtClean="0"/>
          </a:p>
          <a:p>
            <a:pPr lvl="1" eaLnBrk="1" hangingPunct="1"/>
            <a:r>
              <a:rPr lang="zh-TW" altLang="en-US" smtClean="0"/>
              <a:t>通常不會用來加密大量的資料</a:t>
            </a:r>
            <a:endParaRPr lang="en-US" altLang="zh-TW" smtClean="0"/>
          </a:p>
          <a:p>
            <a:pPr lvl="1" eaLnBrk="1" hangingPunct="1"/>
            <a:r>
              <a:rPr lang="zh-TW" altLang="en-US" smtClean="0"/>
              <a:t>可配合對稱式密碼使用</a:t>
            </a:r>
            <a:endParaRPr lang="en-US" altLang="zh-TW" smtClean="0"/>
          </a:p>
          <a:p>
            <a:pPr lvl="2" eaLnBrk="1" hangingPunct="1"/>
            <a:r>
              <a:rPr lang="zh-TW" altLang="en-US" smtClean="0"/>
              <a:t>加密臨時產生、長度有限的對稱式密碼</a:t>
            </a:r>
            <a:endParaRPr lang="en-US" altLang="zh-TW" smtClean="0"/>
          </a:p>
          <a:p>
            <a:pPr lvl="2" eaLnBrk="1" hangingPunct="1"/>
            <a:r>
              <a:rPr lang="zh-TW" altLang="en-US" smtClean="0"/>
              <a:t>使用對稱式密碼進行大量的資料加密</a:t>
            </a:r>
          </a:p>
        </p:txBody>
      </p:sp>
    </p:spTree>
    <p:extLst>
      <p:ext uri="{BB962C8B-B14F-4D97-AF65-F5344CB8AC3E}">
        <p14:creationId xmlns:p14="http://schemas.microsoft.com/office/powerpoint/2010/main" val="177726885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549275"/>
            <a:ext cx="8229600" cy="1143000"/>
          </a:xfrm>
        </p:spPr>
        <p:txBody>
          <a:bodyPr/>
          <a:lstStyle/>
          <a:p>
            <a:pPr eaLnBrk="1" hangingPunct="1"/>
            <a:r>
              <a:rPr lang="en-US" altLang="zh-TW" dirty="0" err="1" smtClean="0"/>
              <a:t>Diffie</a:t>
            </a:r>
            <a:r>
              <a:rPr lang="en-US" altLang="zh-TW" dirty="0" smtClean="0"/>
              <a:t>-Hellman</a:t>
            </a:r>
            <a:r>
              <a:rPr lang="zh-TW" altLang="en-US" dirty="0" smtClean="0"/>
              <a:t>演算法</a:t>
            </a:r>
            <a:r>
              <a:rPr lang="en-US" altLang="zh-TW" dirty="0" smtClean="0"/>
              <a:t>**</a:t>
            </a:r>
            <a:endParaRPr lang="zh-TW" altLang="en-US" dirty="0" smtClean="0"/>
          </a:p>
        </p:txBody>
      </p:sp>
      <p:sp>
        <p:nvSpPr>
          <p:cNvPr id="36867" name="Content Placeholder 2"/>
          <p:cNvSpPr>
            <a:spLocks noGrp="1"/>
          </p:cNvSpPr>
          <p:nvPr>
            <p:ph idx="1"/>
          </p:nvPr>
        </p:nvSpPr>
        <p:spPr>
          <a:xfrm>
            <a:off x="457200" y="1989138"/>
            <a:ext cx="8229600" cy="4137025"/>
          </a:xfrm>
        </p:spPr>
        <p:txBody>
          <a:bodyPr/>
          <a:lstStyle/>
          <a:p>
            <a:pPr eaLnBrk="1" hangingPunct="1"/>
            <a:r>
              <a:rPr lang="zh-TW" altLang="en-US" smtClean="0"/>
              <a:t>基於離散對數，用來做密碼交換</a:t>
            </a:r>
            <a:endParaRPr lang="en-US" altLang="zh-TW" smtClean="0"/>
          </a:p>
          <a:p>
            <a:pPr eaLnBrk="1" hangingPunct="1"/>
            <a:r>
              <a:rPr lang="zh-TW" altLang="en-US" smtClean="0"/>
              <a:t>簡稱為</a:t>
            </a:r>
            <a:r>
              <a:rPr lang="en-US" altLang="zh-TW" smtClean="0"/>
              <a:t>DH</a:t>
            </a:r>
            <a:r>
              <a:rPr lang="zh-TW" altLang="en-US" smtClean="0"/>
              <a:t>演算法</a:t>
            </a:r>
            <a:endParaRPr lang="en-US" altLang="zh-TW" smtClean="0"/>
          </a:p>
          <a:p>
            <a:pPr eaLnBrk="1" hangingPunct="1"/>
            <a:r>
              <a:rPr lang="zh-TW" altLang="en-US" smtClean="0"/>
              <a:t>使用情境</a:t>
            </a:r>
            <a:endParaRPr lang="en-US" altLang="zh-TW" smtClean="0"/>
          </a:p>
          <a:p>
            <a:pPr lvl="1" eaLnBrk="1" hangingPunct="1"/>
            <a:r>
              <a:rPr lang="zh-TW" altLang="en-US" smtClean="0"/>
              <a:t>在公開的場合，二個人大聲的交換密碼</a:t>
            </a:r>
            <a:endParaRPr lang="en-US" altLang="zh-TW" smtClean="0"/>
          </a:p>
          <a:p>
            <a:pPr lvl="1" eaLnBrk="1" hangingPunct="1"/>
            <a:r>
              <a:rPr lang="zh-TW" altLang="en-US" smtClean="0"/>
              <a:t>旁邊可能有人在偷聽</a:t>
            </a:r>
            <a:endParaRPr lang="en-US" altLang="zh-TW" smtClean="0"/>
          </a:p>
          <a:p>
            <a:pPr lvl="1" eaLnBrk="1" hangingPunct="1"/>
            <a:r>
              <a:rPr lang="zh-TW" altLang="en-US" smtClean="0"/>
              <a:t>密碼可以交換成功</a:t>
            </a:r>
            <a:endParaRPr lang="en-US" altLang="zh-TW" smtClean="0"/>
          </a:p>
          <a:p>
            <a:pPr lvl="1" eaLnBrk="1" hangingPunct="1"/>
            <a:r>
              <a:rPr lang="zh-TW" altLang="en-US" smtClean="0"/>
              <a:t>但偷聽的人還是猜不出密碼是什麼</a:t>
            </a:r>
          </a:p>
        </p:txBody>
      </p:sp>
    </p:spTree>
    <p:extLst>
      <p:ext uri="{BB962C8B-B14F-4D97-AF65-F5344CB8AC3E}">
        <p14:creationId xmlns:p14="http://schemas.microsoft.com/office/powerpoint/2010/main" val="179999216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549275"/>
            <a:ext cx="8229600" cy="1143000"/>
          </a:xfrm>
        </p:spPr>
        <p:txBody>
          <a:bodyPr/>
          <a:lstStyle/>
          <a:p>
            <a:pPr eaLnBrk="1" hangingPunct="1"/>
            <a:r>
              <a:rPr lang="en-US" altLang="zh-TW" smtClean="0"/>
              <a:t>DH</a:t>
            </a:r>
            <a:r>
              <a:rPr lang="zh-TW" altLang="en-US" smtClean="0"/>
              <a:t>演算法的流程</a:t>
            </a:r>
          </a:p>
        </p:txBody>
      </p:sp>
      <p:sp>
        <p:nvSpPr>
          <p:cNvPr id="37891" name="Content Placeholder 2"/>
          <p:cNvSpPr>
            <a:spLocks noGrp="1"/>
          </p:cNvSpPr>
          <p:nvPr>
            <p:ph idx="1"/>
          </p:nvPr>
        </p:nvSpPr>
        <p:spPr>
          <a:xfrm>
            <a:off x="457200" y="1700213"/>
            <a:ext cx="8229600" cy="4425950"/>
          </a:xfrm>
        </p:spPr>
        <p:txBody>
          <a:bodyPr/>
          <a:lstStyle/>
          <a:p>
            <a:pPr eaLnBrk="1" hangingPunct="1"/>
            <a:r>
              <a:rPr lang="zh-TW" altLang="en-US" sz="2400" dirty="0" smtClean="0"/>
              <a:t>假設甲和乙二個人要交換密碼</a:t>
            </a:r>
            <a:endParaRPr lang="en-US" altLang="zh-TW" sz="2400" dirty="0" smtClean="0"/>
          </a:p>
          <a:p>
            <a:pPr eaLnBrk="1" hangingPunct="1"/>
            <a:r>
              <a:rPr lang="zh-TW" altLang="en-US" sz="2400" dirty="0" smtClean="0"/>
              <a:t>挑選合適的數字</a:t>
            </a:r>
            <a:r>
              <a:rPr lang="en-US" altLang="zh-TW" sz="2400" dirty="0" smtClean="0"/>
              <a:t> g </a:t>
            </a:r>
            <a:r>
              <a:rPr lang="zh-TW" altLang="en-US" sz="2400" dirty="0" smtClean="0"/>
              <a:t>和</a:t>
            </a:r>
            <a:r>
              <a:rPr lang="en-US" altLang="zh-TW" sz="2400" dirty="0" smtClean="0"/>
              <a:t> p</a:t>
            </a:r>
            <a:r>
              <a:rPr lang="zh-TW" altLang="en-US" sz="2400" dirty="0" smtClean="0"/>
              <a:t>，這二個數字大家都可以知道</a:t>
            </a:r>
            <a:endParaRPr lang="en-US" altLang="zh-TW" sz="2400" dirty="0" smtClean="0"/>
          </a:p>
          <a:p>
            <a:pPr eaLnBrk="1" hangingPunct="1"/>
            <a:r>
              <a:rPr lang="zh-TW" altLang="en-US" sz="2400" dirty="0" smtClean="0"/>
              <a:t>甲和乙各自選一個數字</a:t>
            </a:r>
            <a:r>
              <a:rPr lang="en-US" altLang="zh-TW" sz="2400" dirty="0" smtClean="0"/>
              <a:t> a </a:t>
            </a:r>
            <a:r>
              <a:rPr lang="zh-TW" altLang="en-US" sz="2400" dirty="0" smtClean="0"/>
              <a:t>和</a:t>
            </a:r>
            <a:r>
              <a:rPr lang="en-US" altLang="zh-TW" sz="2400" dirty="0" smtClean="0"/>
              <a:t> b</a:t>
            </a:r>
            <a:r>
              <a:rPr lang="zh-TW" altLang="en-US" sz="2400" dirty="0" smtClean="0"/>
              <a:t>：甲知道</a:t>
            </a:r>
            <a:r>
              <a:rPr lang="en-US" altLang="zh-TW" sz="2400" dirty="0" smtClean="0"/>
              <a:t> a</a:t>
            </a:r>
            <a:r>
              <a:rPr lang="zh-TW" altLang="en-US" sz="2400" dirty="0" smtClean="0"/>
              <a:t>；而乙知道</a:t>
            </a:r>
            <a:r>
              <a:rPr lang="en-US" altLang="zh-TW" sz="2400" dirty="0" smtClean="0"/>
              <a:t> b</a:t>
            </a:r>
          </a:p>
          <a:p>
            <a:pPr eaLnBrk="1" hangingPunct="1"/>
            <a:r>
              <a:rPr lang="zh-TW" altLang="en-US" sz="2400" dirty="0" smtClean="0"/>
              <a:t>甲計算</a:t>
            </a:r>
            <a:r>
              <a:rPr lang="en-US" altLang="zh-TW" sz="2400" dirty="0" smtClean="0"/>
              <a:t> </a:t>
            </a:r>
            <a:r>
              <a:rPr lang="en-US" altLang="zh-TW" sz="2400" dirty="0" err="1" smtClean="0"/>
              <a:t>g</a:t>
            </a:r>
            <a:r>
              <a:rPr lang="en-US" altLang="zh-TW" sz="2400" baseline="30000" dirty="0" err="1" smtClean="0"/>
              <a:t>a</a:t>
            </a:r>
            <a:r>
              <a:rPr lang="en-US" altLang="zh-TW" sz="2400" dirty="0" smtClean="0"/>
              <a:t> </a:t>
            </a:r>
            <a:r>
              <a:rPr lang="zh-TW" altLang="en-US" sz="2400" dirty="0" smtClean="0"/>
              <a:t>除以</a:t>
            </a:r>
            <a:r>
              <a:rPr lang="en-US" altLang="zh-TW" sz="2400" dirty="0" smtClean="0"/>
              <a:t> p </a:t>
            </a:r>
            <a:r>
              <a:rPr lang="zh-TW" altLang="en-US" sz="2400" dirty="0" smtClean="0"/>
              <a:t>的餘數，然後傳給乙</a:t>
            </a:r>
            <a:endParaRPr lang="en-US" altLang="zh-TW" sz="2400" dirty="0" smtClean="0"/>
          </a:p>
          <a:p>
            <a:pPr eaLnBrk="1" hangingPunct="1"/>
            <a:r>
              <a:rPr lang="zh-TW" altLang="en-US" sz="2400" dirty="0" smtClean="0"/>
              <a:t>乙計算</a:t>
            </a:r>
            <a:r>
              <a:rPr lang="en-US" altLang="zh-TW" sz="2400" dirty="0" smtClean="0"/>
              <a:t> </a:t>
            </a:r>
            <a:r>
              <a:rPr lang="en-US" altLang="zh-TW" sz="2400" dirty="0" err="1" smtClean="0"/>
              <a:t>g</a:t>
            </a:r>
            <a:r>
              <a:rPr lang="en-US" altLang="zh-TW" sz="2400" baseline="30000" dirty="0" err="1" smtClean="0"/>
              <a:t>b</a:t>
            </a:r>
            <a:r>
              <a:rPr lang="en-US" altLang="zh-TW" sz="2400" dirty="0" smtClean="0"/>
              <a:t> </a:t>
            </a:r>
            <a:r>
              <a:rPr lang="zh-TW" altLang="en-US" sz="2400" dirty="0" smtClean="0"/>
              <a:t>除以</a:t>
            </a:r>
            <a:r>
              <a:rPr lang="en-US" altLang="zh-TW" sz="2400" dirty="0" smtClean="0"/>
              <a:t> p </a:t>
            </a:r>
            <a:r>
              <a:rPr lang="zh-TW" altLang="en-US" sz="2400" dirty="0" smtClean="0"/>
              <a:t>的餘數，然後傳給甲</a:t>
            </a:r>
            <a:endParaRPr lang="en-US" altLang="zh-TW" sz="2400" dirty="0" smtClean="0"/>
          </a:p>
          <a:p>
            <a:pPr eaLnBrk="1" hangingPunct="1"/>
            <a:r>
              <a:rPr lang="zh-TW" altLang="en-US" sz="2400" dirty="0" smtClean="0"/>
              <a:t>甲可以計算</a:t>
            </a:r>
            <a:r>
              <a:rPr lang="en-US" altLang="zh-TW" sz="2400" dirty="0" smtClean="0"/>
              <a:t> (</a:t>
            </a:r>
            <a:r>
              <a:rPr lang="en-US" altLang="zh-TW" sz="2400" dirty="0" err="1" smtClean="0"/>
              <a:t>g</a:t>
            </a:r>
            <a:r>
              <a:rPr lang="en-US" altLang="zh-TW" sz="2400" baseline="30000" dirty="0" err="1" smtClean="0"/>
              <a:t>b</a:t>
            </a:r>
            <a:r>
              <a:rPr lang="en-US" altLang="zh-TW" sz="2400" dirty="0" smtClean="0"/>
              <a:t>)</a:t>
            </a:r>
            <a:r>
              <a:rPr lang="en-US" altLang="zh-TW" sz="2400" baseline="30000" dirty="0" smtClean="0"/>
              <a:t>a</a:t>
            </a:r>
            <a:r>
              <a:rPr lang="zh-TW" altLang="en-US" sz="2400" dirty="0" smtClean="0"/>
              <a:t>，得到共同的密碼</a:t>
            </a:r>
            <a:r>
              <a:rPr lang="en-US" altLang="zh-TW" sz="2400" dirty="0" smtClean="0"/>
              <a:t> g</a:t>
            </a:r>
            <a:r>
              <a:rPr lang="en-US" altLang="zh-TW" sz="2400" baseline="30000" dirty="0" smtClean="0"/>
              <a:t>ab</a:t>
            </a:r>
            <a:r>
              <a:rPr lang="en-US" altLang="zh-TW" sz="2400" dirty="0" smtClean="0"/>
              <a:t> </a:t>
            </a:r>
            <a:r>
              <a:rPr lang="zh-TW" altLang="en-US" sz="2400" dirty="0" smtClean="0"/>
              <a:t>除以</a:t>
            </a:r>
            <a:r>
              <a:rPr lang="en-US" altLang="zh-TW" sz="2400" dirty="0" smtClean="0"/>
              <a:t> p </a:t>
            </a:r>
            <a:r>
              <a:rPr lang="zh-TW" altLang="en-US" sz="2400" dirty="0" smtClean="0"/>
              <a:t>的餘數</a:t>
            </a:r>
            <a:endParaRPr lang="en-US" altLang="zh-TW" sz="2400" dirty="0" smtClean="0"/>
          </a:p>
          <a:p>
            <a:pPr eaLnBrk="1" hangingPunct="1"/>
            <a:r>
              <a:rPr lang="zh-TW" altLang="en-US" sz="2400" dirty="0" smtClean="0"/>
              <a:t>乙可以計算</a:t>
            </a:r>
            <a:r>
              <a:rPr lang="en-US" altLang="zh-TW" sz="2400" dirty="0" smtClean="0"/>
              <a:t> (</a:t>
            </a:r>
            <a:r>
              <a:rPr lang="en-US" altLang="zh-TW" sz="2400" dirty="0" err="1" smtClean="0"/>
              <a:t>g</a:t>
            </a:r>
            <a:r>
              <a:rPr lang="en-US" altLang="zh-TW" sz="2400" baseline="30000" dirty="0" err="1" smtClean="0"/>
              <a:t>a</a:t>
            </a:r>
            <a:r>
              <a:rPr lang="en-US" altLang="zh-TW" sz="2400" dirty="0" smtClean="0"/>
              <a:t>)</a:t>
            </a:r>
            <a:r>
              <a:rPr lang="en-US" altLang="zh-TW" sz="2400" baseline="30000" dirty="0" smtClean="0"/>
              <a:t>b</a:t>
            </a:r>
            <a:r>
              <a:rPr lang="zh-TW" altLang="en-US" sz="2400" dirty="0" smtClean="0"/>
              <a:t>，得到共同的密碼</a:t>
            </a:r>
            <a:r>
              <a:rPr lang="en-US" altLang="zh-TW" sz="2400" dirty="0" smtClean="0"/>
              <a:t> g</a:t>
            </a:r>
            <a:r>
              <a:rPr lang="en-US" altLang="zh-TW" sz="2400" baseline="30000" dirty="0" smtClean="0"/>
              <a:t>ab</a:t>
            </a:r>
            <a:r>
              <a:rPr lang="en-US" altLang="zh-TW" sz="2400" dirty="0" smtClean="0"/>
              <a:t> </a:t>
            </a:r>
            <a:r>
              <a:rPr lang="zh-TW" altLang="en-US" sz="2400" dirty="0" smtClean="0"/>
              <a:t>除以</a:t>
            </a:r>
            <a:r>
              <a:rPr lang="en-US" altLang="zh-TW" sz="2400" dirty="0" smtClean="0"/>
              <a:t> p </a:t>
            </a:r>
            <a:r>
              <a:rPr lang="zh-TW" altLang="en-US" sz="2400" dirty="0" smtClean="0"/>
              <a:t>的餘數</a:t>
            </a:r>
            <a:endParaRPr lang="en-US" altLang="zh-TW" sz="2400" dirty="0" smtClean="0"/>
          </a:p>
          <a:p>
            <a:pPr eaLnBrk="1" hangingPunct="1"/>
            <a:r>
              <a:rPr lang="zh-TW" altLang="en-US" sz="2400" dirty="0" smtClean="0"/>
              <a:t>偷聽的第三者無法算出共同的密碼</a:t>
            </a:r>
            <a:r>
              <a:rPr lang="en-US" altLang="zh-TW" sz="2400" dirty="0" smtClean="0"/>
              <a:t> g</a:t>
            </a:r>
            <a:r>
              <a:rPr lang="en-US" altLang="zh-TW" sz="2400" baseline="30000" dirty="0" smtClean="0"/>
              <a:t>ab</a:t>
            </a:r>
            <a:r>
              <a:rPr lang="en-US" altLang="zh-TW" sz="2400" dirty="0" smtClean="0"/>
              <a:t> </a:t>
            </a:r>
            <a:r>
              <a:rPr lang="zh-TW" altLang="en-US" sz="2400" dirty="0" smtClean="0"/>
              <a:t>除以</a:t>
            </a:r>
            <a:r>
              <a:rPr lang="en-US" altLang="zh-TW" sz="2400" dirty="0" smtClean="0"/>
              <a:t> p </a:t>
            </a:r>
            <a:r>
              <a:rPr lang="zh-TW" altLang="en-US" sz="2400" dirty="0" smtClean="0"/>
              <a:t>的餘數</a:t>
            </a:r>
          </a:p>
        </p:txBody>
      </p:sp>
    </p:spTree>
    <p:extLst>
      <p:ext uri="{BB962C8B-B14F-4D97-AF65-F5344CB8AC3E}">
        <p14:creationId xmlns:p14="http://schemas.microsoft.com/office/powerpoint/2010/main" val="63348679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549275"/>
            <a:ext cx="8229600" cy="1143000"/>
          </a:xfrm>
        </p:spPr>
        <p:txBody>
          <a:bodyPr/>
          <a:lstStyle/>
          <a:p>
            <a:pPr eaLnBrk="1" hangingPunct="1"/>
            <a:r>
              <a:rPr lang="en-US" altLang="zh-TW" smtClean="0"/>
              <a:t>DH</a:t>
            </a:r>
            <a:r>
              <a:rPr lang="zh-TW" altLang="en-US" smtClean="0"/>
              <a:t>的例子</a:t>
            </a:r>
          </a:p>
        </p:txBody>
      </p:sp>
      <p:sp>
        <p:nvSpPr>
          <p:cNvPr id="38915" name="Content Placeholder 2"/>
          <p:cNvSpPr>
            <a:spLocks noGrp="1"/>
          </p:cNvSpPr>
          <p:nvPr>
            <p:ph idx="1"/>
          </p:nvPr>
        </p:nvSpPr>
        <p:spPr>
          <a:xfrm>
            <a:off x="457200" y="1989138"/>
            <a:ext cx="8229600" cy="4137025"/>
          </a:xfrm>
        </p:spPr>
        <p:txBody>
          <a:bodyPr>
            <a:normAutofit lnSpcReduction="10000"/>
          </a:bodyPr>
          <a:lstStyle/>
          <a:p>
            <a:pPr eaLnBrk="1" hangingPunct="1"/>
            <a:r>
              <a:rPr lang="zh-TW" altLang="en-US" smtClean="0"/>
              <a:t>假設公開的資訊</a:t>
            </a:r>
            <a:r>
              <a:rPr lang="en-US" altLang="zh-TW" smtClean="0"/>
              <a:t> g=5; p=23</a:t>
            </a:r>
          </a:p>
          <a:p>
            <a:pPr eaLnBrk="1" hangingPunct="1"/>
            <a:r>
              <a:rPr lang="zh-TW" altLang="en-US" smtClean="0"/>
              <a:t>甲選了</a:t>
            </a:r>
            <a:r>
              <a:rPr lang="en-US" altLang="zh-TW" smtClean="0"/>
              <a:t> a=6</a:t>
            </a:r>
          </a:p>
          <a:p>
            <a:pPr eaLnBrk="1" hangingPunct="1"/>
            <a:r>
              <a:rPr lang="zh-TW" altLang="en-US" smtClean="0"/>
              <a:t>乙選了</a:t>
            </a:r>
            <a:r>
              <a:rPr lang="en-US" altLang="zh-TW" smtClean="0"/>
              <a:t> b=15</a:t>
            </a:r>
          </a:p>
          <a:p>
            <a:pPr eaLnBrk="1" hangingPunct="1"/>
            <a:r>
              <a:rPr lang="zh-TW" altLang="en-US" smtClean="0"/>
              <a:t>甲傳送</a:t>
            </a:r>
            <a:r>
              <a:rPr lang="en-US" altLang="zh-TW" smtClean="0"/>
              <a:t> g</a:t>
            </a:r>
            <a:r>
              <a:rPr lang="en-US" altLang="zh-TW" baseline="30000" smtClean="0"/>
              <a:t>a</a:t>
            </a:r>
            <a:r>
              <a:rPr lang="en-US" altLang="zh-TW" smtClean="0"/>
              <a:t> (mod p) = 5</a:t>
            </a:r>
            <a:r>
              <a:rPr lang="en-US" altLang="zh-TW" baseline="30000" smtClean="0"/>
              <a:t>6</a:t>
            </a:r>
            <a:r>
              <a:rPr lang="en-US" altLang="zh-TW" smtClean="0"/>
              <a:t> (mod 23) = 8</a:t>
            </a:r>
          </a:p>
          <a:p>
            <a:pPr eaLnBrk="1" hangingPunct="1"/>
            <a:r>
              <a:rPr lang="zh-TW" altLang="en-US" smtClean="0"/>
              <a:t>乙傳送</a:t>
            </a:r>
            <a:r>
              <a:rPr lang="en-US" altLang="zh-TW" smtClean="0"/>
              <a:t> g</a:t>
            </a:r>
            <a:r>
              <a:rPr lang="en-US" altLang="zh-TW" baseline="30000" smtClean="0"/>
              <a:t>b</a:t>
            </a:r>
            <a:r>
              <a:rPr lang="en-US" altLang="zh-TW" smtClean="0"/>
              <a:t> (mod p) = 5</a:t>
            </a:r>
            <a:r>
              <a:rPr lang="en-US" altLang="zh-TW" baseline="30000" smtClean="0"/>
              <a:t>15</a:t>
            </a:r>
            <a:r>
              <a:rPr lang="en-US" altLang="zh-TW" smtClean="0"/>
              <a:t> (mod 23) = 19</a:t>
            </a:r>
          </a:p>
          <a:p>
            <a:pPr eaLnBrk="1" hangingPunct="1"/>
            <a:r>
              <a:rPr lang="zh-TW" altLang="en-US" smtClean="0"/>
              <a:t>甲可算出共用密碼</a:t>
            </a:r>
            <a:r>
              <a:rPr lang="en-US" altLang="zh-TW" smtClean="0"/>
              <a:t> (g</a:t>
            </a:r>
            <a:r>
              <a:rPr lang="en-US" altLang="zh-TW" baseline="30000" smtClean="0"/>
              <a:t>b</a:t>
            </a:r>
            <a:r>
              <a:rPr lang="en-US" altLang="zh-TW" smtClean="0"/>
              <a:t>)</a:t>
            </a:r>
            <a:r>
              <a:rPr lang="en-US" altLang="zh-TW" baseline="30000" smtClean="0"/>
              <a:t>a</a:t>
            </a:r>
            <a:r>
              <a:rPr lang="en-US" altLang="zh-TW" smtClean="0"/>
              <a:t> mod p = 19</a:t>
            </a:r>
            <a:r>
              <a:rPr lang="en-US" altLang="zh-TW" baseline="30000" smtClean="0"/>
              <a:t>6</a:t>
            </a:r>
            <a:r>
              <a:rPr lang="en-US" altLang="zh-TW" smtClean="0"/>
              <a:t> (mod 23) = 2</a:t>
            </a:r>
          </a:p>
          <a:p>
            <a:pPr eaLnBrk="1" hangingPunct="1"/>
            <a:r>
              <a:rPr lang="zh-TW" altLang="en-US" smtClean="0"/>
              <a:t>乙可算出共用密碼</a:t>
            </a:r>
            <a:r>
              <a:rPr lang="en-US" altLang="zh-TW" smtClean="0"/>
              <a:t> (g</a:t>
            </a:r>
            <a:r>
              <a:rPr lang="en-US" altLang="zh-TW" baseline="30000" smtClean="0"/>
              <a:t>a</a:t>
            </a:r>
            <a:r>
              <a:rPr lang="en-US" altLang="zh-TW" smtClean="0"/>
              <a:t>)</a:t>
            </a:r>
            <a:r>
              <a:rPr lang="en-US" altLang="zh-TW" baseline="30000" smtClean="0"/>
              <a:t>b</a:t>
            </a:r>
            <a:r>
              <a:rPr lang="en-US" altLang="zh-TW" smtClean="0"/>
              <a:t> mod p = 8</a:t>
            </a:r>
            <a:r>
              <a:rPr lang="en-US" altLang="zh-TW" baseline="30000" smtClean="0"/>
              <a:t>15</a:t>
            </a:r>
            <a:r>
              <a:rPr lang="en-US" altLang="zh-TW" smtClean="0"/>
              <a:t> (mod 23) = 2</a:t>
            </a:r>
            <a:endParaRPr lang="en-US" altLang="ja-JP" smtClean="0"/>
          </a:p>
          <a:p>
            <a:pPr eaLnBrk="1" hangingPunct="1"/>
            <a:endParaRPr lang="en-US" altLang="zh-TW" smtClean="0"/>
          </a:p>
        </p:txBody>
      </p:sp>
    </p:spTree>
    <p:extLst>
      <p:ext uri="{BB962C8B-B14F-4D97-AF65-F5344CB8AC3E}">
        <p14:creationId xmlns:p14="http://schemas.microsoft.com/office/powerpoint/2010/main" val="333212300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549275"/>
            <a:ext cx="8229600" cy="1143000"/>
          </a:xfrm>
        </p:spPr>
        <p:txBody>
          <a:bodyPr/>
          <a:lstStyle/>
          <a:p>
            <a:pPr eaLnBrk="1" hangingPunct="1"/>
            <a:r>
              <a:rPr lang="zh-TW" altLang="en-US" smtClean="0"/>
              <a:t>實務上的</a:t>
            </a:r>
            <a:r>
              <a:rPr lang="en-US" altLang="zh-TW" smtClean="0"/>
              <a:t>DH</a:t>
            </a:r>
          </a:p>
        </p:txBody>
      </p:sp>
      <p:sp>
        <p:nvSpPr>
          <p:cNvPr id="39939" name="Content Placeholder 2"/>
          <p:cNvSpPr>
            <a:spLocks noGrp="1"/>
          </p:cNvSpPr>
          <p:nvPr>
            <p:ph idx="1"/>
          </p:nvPr>
        </p:nvSpPr>
        <p:spPr>
          <a:xfrm>
            <a:off x="457200" y="1989138"/>
            <a:ext cx="8229600" cy="4137025"/>
          </a:xfrm>
        </p:spPr>
        <p:txBody>
          <a:bodyPr/>
          <a:lstStyle/>
          <a:p>
            <a:pPr eaLnBrk="1" hangingPunct="1"/>
            <a:r>
              <a:rPr lang="zh-TW" altLang="en-US" smtClean="0"/>
              <a:t>同樣是使用非常大的數值來進行運算</a:t>
            </a:r>
            <a:endParaRPr lang="en-US" altLang="zh-TW" smtClean="0"/>
          </a:p>
          <a:p>
            <a:pPr eaLnBrk="1" hangingPunct="1"/>
            <a:r>
              <a:rPr lang="zh-TW" altLang="en-US" smtClean="0"/>
              <a:t>算出來的密碼通常只用一次</a:t>
            </a:r>
            <a:endParaRPr lang="en-US" altLang="zh-TW" smtClean="0"/>
          </a:p>
          <a:p>
            <a:pPr eaLnBrk="1" hangingPunct="1"/>
            <a:r>
              <a:rPr lang="zh-TW" altLang="en-US" smtClean="0"/>
              <a:t>用完就丟了，所以就算被破解了，也沒有太大的意義</a:t>
            </a:r>
            <a:endParaRPr lang="en-US" altLang="zh-TW" smtClean="0"/>
          </a:p>
          <a:p>
            <a:pPr eaLnBrk="1" hangingPunct="1"/>
            <a:r>
              <a:rPr lang="en-US" altLang="zh-TW" smtClean="0"/>
              <a:t>DH</a:t>
            </a:r>
            <a:r>
              <a:rPr lang="zh-TW" altLang="en-US" smtClean="0"/>
              <a:t>演算法是目前公開交換密碼演算法的基礎</a:t>
            </a:r>
          </a:p>
        </p:txBody>
      </p:sp>
    </p:spTree>
    <p:extLst>
      <p:ext uri="{BB962C8B-B14F-4D97-AF65-F5344CB8AC3E}">
        <p14:creationId xmlns:p14="http://schemas.microsoft.com/office/powerpoint/2010/main" val="321880880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549275"/>
            <a:ext cx="8229600" cy="1143000"/>
          </a:xfrm>
        </p:spPr>
        <p:txBody>
          <a:bodyPr/>
          <a:lstStyle/>
          <a:p>
            <a:pPr eaLnBrk="1" hangingPunct="1"/>
            <a:r>
              <a:rPr lang="en-US" altLang="zh-TW" smtClean="0"/>
              <a:t>8-3 </a:t>
            </a:r>
            <a:r>
              <a:rPr lang="zh-TW" altLang="en-US" smtClean="0"/>
              <a:t>資料完整性</a:t>
            </a:r>
          </a:p>
        </p:txBody>
      </p:sp>
      <p:sp>
        <p:nvSpPr>
          <p:cNvPr id="44035" name="Content Placeholder 2"/>
          <p:cNvSpPr>
            <a:spLocks noGrp="1"/>
          </p:cNvSpPr>
          <p:nvPr>
            <p:ph idx="1"/>
          </p:nvPr>
        </p:nvSpPr>
        <p:spPr>
          <a:xfrm>
            <a:off x="457200" y="1989138"/>
            <a:ext cx="8229600" cy="4137025"/>
          </a:xfrm>
        </p:spPr>
        <p:txBody>
          <a:bodyPr/>
          <a:lstStyle/>
          <a:p>
            <a:pPr algn="l" eaLnBrk="1" hangingPunct="1"/>
            <a:r>
              <a:rPr lang="zh-TW" altLang="en-US" dirty="0" smtClean="0"/>
              <a:t>驗證資料是否遭到竄改或破壞</a:t>
            </a:r>
          </a:p>
          <a:p>
            <a:pPr algn="l" eaLnBrk="1" hangingPunct="1"/>
            <a:r>
              <a:rPr lang="zh-TW" altLang="en-US" dirty="0" smtClean="0"/>
              <a:t>密碼學的雜湊函數</a:t>
            </a:r>
            <a:br>
              <a:rPr lang="zh-TW" altLang="en-US" dirty="0" smtClean="0"/>
            </a:br>
            <a:r>
              <a:rPr lang="en-US" altLang="zh-TW" dirty="0" smtClean="0"/>
              <a:t>cryptographic hash function</a:t>
            </a:r>
          </a:p>
          <a:p>
            <a:pPr algn="l" eaLnBrk="1" hangingPunct="1"/>
            <a:r>
              <a:rPr lang="zh-TW" altLang="en-US" dirty="0" smtClean="0"/>
              <a:t>數位簽章</a:t>
            </a:r>
            <a:br>
              <a:rPr lang="zh-TW" altLang="en-US" dirty="0" smtClean="0"/>
            </a:br>
            <a:r>
              <a:rPr lang="en-US" altLang="zh-TW" dirty="0" smtClean="0"/>
              <a:t>digital signature</a:t>
            </a:r>
          </a:p>
        </p:txBody>
      </p:sp>
    </p:spTree>
    <p:extLst>
      <p:ext uri="{BB962C8B-B14F-4D97-AF65-F5344CB8AC3E}">
        <p14:creationId xmlns:p14="http://schemas.microsoft.com/office/powerpoint/2010/main" val="237329760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549275"/>
            <a:ext cx="8229600" cy="1143000"/>
          </a:xfrm>
        </p:spPr>
        <p:txBody>
          <a:bodyPr/>
          <a:lstStyle/>
          <a:p>
            <a:pPr eaLnBrk="1" hangingPunct="1"/>
            <a:r>
              <a:rPr lang="zh-TW" altLang="en-US" dirty="0" smtClean="0"/>
              <a:t>密碼學的雜湊函數</a:t>
            </a:r>
          </a:p>
        </p:txBody>
      </p:sp>
      <p:sp>
        <p:nvSpPr>
          <p:cNvPr id="45059" name="Content Placeholder 2"/>
          <p:cNvSpPr>
            <a:spLocks noGrp="1"/>
          </p:cNvSpPr>
          <p:nvPr>
            <p:ph idx="1"/>
          </p:nvPr>
        </p:nvSpPr>
        <p:spPr>
          <a:xfrm>
            <a:off x="755650" y="1557338"/>
            <a:ext cx="8050213" cy="5113337"/>
          </a:xfrm>
        </p:spPr>
        <p:txBody>
          <a:bodyPr>
            <a:noAutofit/>
          </a:bodyPr>
          <a:lstStyle/>
          <a:p>
            <a:pPr algn="l" eaLnBrk="1" hangingPunct="1"/>
            <a:r>
              <a:rPr lang="en-US" altLang="zh-TW" sz="2500" dirty="0" smtClean="0"/>
              <a:t>Cryptographic hash function</a:t>
            </a:r>
            <a:r>
              <a:rPr lang="zh-TW" altLang="en-US" sz="2500" dirty="0" smtClean="0"/>
              <a:t>，簡稱為</a:t>
            </a:r>
            <a:r>
              <a:rPr lang="en-US" altLang="zh-TW" sz="2500" dirty="0" smtClean="0"/>
              <a:t> hash </a:t>
            </a:r>
            <a:r>
              <a:rPr lang="zh-TW" altLang="en-US" sz="2500" dirty="0" smtClean="0"/>
              <a:t>函數</a:t>
            </a:r>
            <a:endParaRPr lang="en-US" altLang="zh-TW" sz="2500" dirty="0" smtClean="0"/>
          </a:p>
          <a:p>
            <a:pPr algn="l" eaLnBrk="1" hangingPunct="1"/>
            <a:r>
              <a:rPr lang="zh-TW" altLang="en-US" sz="2500" dirty="0" smtClean="0"/>
              <a:t>將任意長度的字串進行運算後，得到一固定長度的雜湊值</a:t>
            </a:r>
            <a:endParaRPr lang="en-US" altLang="zh-TW" sz="2500" dirty="0" smtClean="0"/>
          </a:p>
          <a:p>
            <a:pPr algn="l" eaLnBrk="1" hangingPunct="1"/>
            <a:r>
              <a:rPr lang="zh-TW" altLang="en-US" sz="2500" dirty="0" smtClean="0"/>
              <a:t>常見密碼學的雜湊函數</a:t>
            </a:r>
            <a:endParaRPr lang="en-US" altLang="zh-TW" sz="2500" dirty="0" smtClean="0"/>
          </a:p>
          <a:p>
            <a:pPr lvl="1" algn="l" eaLnBrk="1" hangingPunct="1"/>
            <a:r>
              <a:rPr lang="en-US" altLang="zh-TW" sz="2500" dirty="0" err="1" smtClean="0"/>
              <a:t>MD5</a:t>
            </a:r>
            <a:r>
              <a:rPr lang="en-US" altLang="zh-TW" sz="2500" dirty="0" smtClean="0"/>
              <a:t> – message digest 5</a:t>
            </a:r>
            <a:r>
              <a:rPr lang="zh-TW" altLang="en-US" sz="2500" dirty="0" smtClean="0"/>
              <a:t>：產生</a:t>
            </a:r>
            <a:r>
              <a:rPr lang="en-US" altLang="zh-TW" sz="2500" dirty="0" smtClean="0"/>
              <a:t>128-bit</a:t>
            </a:r>
            <a:r>
              <a:rPr lang="zh-TW" altLang="en-US" sz="2500" dirty="0" smtClean="0"/>
              <a:t>的雜湊值</a:t>
            </a:r>
            <a:endParaRPr lang="en-US" altLang="ja-JP" sz="2500" dirty="0" smtClean="0"/>
          </a:p>
          <a:p>
            <a:pPr lvl="1" algn="l" eaLnBrk="1" hangingPunct="1"/>
            <a:r>
              <a:rPr lang="en-US" altLang="zh-TW" sz="2500" dirty="0" smtClean="0"/>
              <a:t>SHA-1 – secure hash algorithm 1</a:t>
            </a:r>
            <a:r>
              <a:rPr lang="zh-TW" altLang="en-US" sz="2500" dirty="0" smtClean="0"/>
              <a:t>：產生</a:t>
            </a:r>
            <a:r>
              <a:rPr lang="en-US" altLang="zh-TW" sz="2500" dirty="0" smtClean="0"/>
              <a:t>160-bit</a:t>
            </a:r>
            <a:r>
              <a:rPr lang="zh-TW" altLang="en-US" sz="2500" dirty="0" smtClean="0"/>
              <a:t>的雜湊值</a:t>
            </a:r>
            <a:endParaRPr lang="en-US" altLang="ja-JP" sz="2500" dirty="0" smtClean="0"/>
          </a:p>
          <a:p>
            <a:pPr lvl="1" algn="l" eaLnBrk="1" hangingPunct="1"/>
            <a:r>
              <a:rPr lang="en-US" altLang="zh-TW" sz="2500" dirty="0" smtClean="0"/>
              <a:t>SHA-256 – secure hash algorithm 2 with 256-bit digest sizes</a:t>
            </a:r>
            <a:r>
              <a:rPr lang="zh-TW" altLang="en-US" sz="2500" dirty="0" smtClean="0"/>
              <a:t>：產生</a:t>
            </a:r>
            <a:r>
              <a:rPr lang="en-US" altLang="zh-TW" sz="2500" dirty="0" smtClean="0"/>
              <a:t>256-bit</a:t>
            </a:r>
            <a:r>
              <a:rPr lang="zh-TW" altLang="en-US" sz="2500" dirty="0" smtClean="0"/>
              <a:t>的雜湊值</a:t>
            </a:r>
          </a:p>
        </p:txBody>
      </p:sp>
    </p:spTree>
    <p:extLst>
      <p:ext uri="{BB962C8B-B14F-4D97-AF65-F5344CB8AC3E}">
        <p14:creationId xmlns:p14="http://schemas.microsoft.com/office/powerpoint/2010/main" val="335765206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549275"/>
            <a:ext cx="8229600" cy="1143000"/>
          </a:xfrm>
        </p:spPr>
        <p:txBody>
          <a:bodyPr/>
          <a:lstStyle/>
          <a:p>
            <a:pPr eaLnBrk="1" hangingPunct="1"/>
            <a:r>
              <a:rPr lang="zh-TW" altLang="en-US" smtClean="0"/>
              <a:t>密碼學的雜湊函數 </a:t>
            </a:r>
            <a:r>
              <a:rPr lang="en-US" altLang="zh-TW" smtClean="0"/>
              <a:t>(</a:t>
            </a:r>
            <a:r>
              <a:rPr lang="zh-TW" altLang="en-US" smtClean="0"/>
              <a:t>續</a:t>
            </a:r>
            <a:r>
              <a:rPr lang="en-US" altLang="zh-TW" smtClean="0"/>
              <a:t>)</a:t>
            </a:r>
          </a:p>
        </p:txBody>
      </p:sp>
      <p:sp>
        <p:nvSpPr>
          <p:cNvPr id="46083" name="Content Placeholder 2"/>
          <p:cNvSpPr>
            <a:spLocks noGrp="1"/>
          </p:cNvSpPr>
          <p:nvPr>
            <p:ph idx="1"/>
          </p:nvPr>
        </p:nvSpPr>
        <p:spPr>
          <a:xfrm>
            <a:off x="457200" y="1989138"/>
            <a:ext cx="8229600" cy="4137025"/>
          </a:xfrm>
        </p:spPr>
        <p:txBody>
          <a:bodyPr/>
          <a:lstStyle/>
          <a:p>
            <a:pPr eaLnBrk="1" hangingPunct="1"/>
            <a:r>
              <a:rPr lang="zh-TW" altLang="en-US" smtClean="0"/>
              <a:t>輸出的長度固定</a:t>
            </a:r>
            <a:endParaRPr lang="en-US" altLang="zh-TW" smtClean="0"/>
          </a:p>
          <a:p>
            <a:pPr lvl="1" eaLnBrk="1" hangingPunct="1"/>
            <a:r>
              <a:rPr lang="zh-TW" altLang="en-US" smtClean="0"/>
              <a:t>一般而言，輸出愈長的演算法愈安全</a:t>
            </a:r>
            <a:endParaRPr lang="en-US" altLang="zh-TW" smtClean="0"/>
          </a:p>
          <a:p>
            <a:pPr eaLnBrk="1" hangingPunct="1"/>
            <a:r>
              <a:rPr lang="zh-TW" altLang="en-US" smtClean="0"/>
              <a:t>任一微小變動，其結果就會完全不同</a:t>
            </a:r>
          </a:p>
          <a:p>
            <a:pPr eaLnBrk="1" hangingPunct="1"/>
            <a:r>
              <a:rPr lang="zh-TW" altLang="en-US" smtClean="0"/>
              <a:t>單向函數</a:t>
            </a:r>
            <a:endParaRPr lang="en-US" altLang="zh-TW" smtClean="0"/>
          </a:p>
          <a:p>
            <a:pPr lvl="1" eaLnBrk="1" hangingPunct="1"/>
            <a:r>
              <a:rPr lang="zh-TW" altLang="en-US" smtClean="0"/>
              <a:t>無法從結果回推原始輸入</a:t>
            </a:r>
            <a:endParaRPr lang="en-US" altLang="zh-TW" smtClean="0"/>
          </a:p>
          <a:p>
            <a:pPr eaLnBrk="1" hangingPunct="1"/>
            <a:r>
              <a:rPr lang="zh-TW" altLang="en-US" smtClean="0"/>
              <a:t>不易發生碰撞</a:t>
            </a:r>
            <a:r>
              <a:rPr lang="en-US" altLang="zh-TW" smtClean="0"/>
              <a:t> (collision)</a:t>
            </a:r>
          </a:p>
          <a:p>
            <a:pPr lvl="1" eaLnBrk="1" hangingPunct="1"/>
            <a:r>
              <a:rPr lang="zh-TW" altLang="en-US" smtClean="0"/>
              <a:t>不同的輸入，不易得到相同的結果</a:t>
            </a:r>
            <a:endParaRPr lang="en-US" altLang="zh-TW" smtClean="0"/>
          </a:p>
        </p:txBody>
      </p:sp>
    </p:spTree>
    <p:extLst>
      <p:ext uri="{BB962C8B-B14F-4D97-AF65-F5344CB8AC3E}">
        <p14:creationId xmlns:p14="http://schemas.microsoft.com/office/powerpoint/2010/main" val="30076787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zh-TW" smtClean="0"/>
              <a:t>8-2 </a:t>
            </a:r>
            <a:r>
              <a:rPr lang="zh-TW" altLang="en-US" smtClean="0"/>
              <a:t>資料機密性</a:t>
            </a:r>
          </a:p>
        </p:txBody>
      </p:sp>
      <p:sp>
        <p:nvSpPr>
          <p:cNvPr id="12291" name="Content Placeholder 2"/>
          <p:cNvSpPr>
            <a:spLocks noGrp="1"/>
          </p:cNvSpPr>
          <p:nvPr>
            <p:ph idx="1"/>
          </p:nvPr>
        </p:nvSpPr>
        <p:spPr/>
        <p:txBody>
          <a:bodyPr/>
          <a:lstStyle/>
          <a:p>
            <a:r>
              <a:rPr lang="zh-TW" altLang="en-US" smtClean="0"/>
              <a:t>通常是透過「加密」（</a:t>
            </a:r>
            <a:r>
              <a:rPr lang="en-US" altLang="zh-TW" smtClean="0"/>
              <a:t>encryption</a:t>
            </a:r>
            <a:r>
              <a:rPr lang="zh-TW" altLang="en-US" smtClean="0"/>
              <a:t>）的方式來進行。加密會把原本可以直接讀取的資料加以處理，轉換為另外一種無法直接讀懂的方式呈現。</a:t>
            </a:r>
            <a:endParaRPr lang="en-US" altLang="zh-TW" smtClean="0"/>
          </a:p>
          <a:p>
            <a:r>
              <a:rPr lang="zh-TW" altLang="en-US" smtClean="0"/>
              <a:t>有知道「密碼」（</a:t>
            </a:r>
            <a:r>
              <a:rPr lang="en-US" altLang="zh-TW" smtClean="0"/>
              <a:t>password</a:t>
            </a:r>
            <a:r>
              <a:rPr lang="zh-TW" altLang="en-US" smtClean="0"/>
              <a:t>，或是</a:t>
            </a:r>
            <a:r>
              <a:rPr lang="en-US" altLang="zh-TW" smtClean="0"/>
              <a:t>key</a:t>
            </a:r>
            <a:r>
              <a:rPr lang="zh-TW" altLang="en-US" smtClean="0"/>
              <a:t>）的使用者，才可以透過「解密」（</a:t>
            </a:r>
            <a:r>
              <a:rPr lang="en-US" altLang="zh-TW" smtClean="0"/>
              <a:t>decryption</a:t>
            </a:r>
            <a:r>
              <a:rPr lang="zh-TW" altLang="en-US" smtClean="0"/>
              <a:t>）的過程，取得原始的資料。</a:t>
            </a:r>
            <a:endParaRPr lang="en-US" altLang="zh-TW" smtClean="0"/>
          </a:p>
        </p:txBody>
      </p:sp>
      <p:graphicFrame>
        <p:nvGraphicFramePr>
          <p:cNvPr id="4" name="資料庫圖表 3"/>
          <p:cNvGraphicFramePr/>
          <p:nvPr>
            <p:extLst>
              <p:ext uri="{D42A27DB-BD31-4B8C-83A1-F6EECF244321}">
                <p14:modId xmlns:p14="http://schemas.microsoft.com/office/powerpoint/2010/main" val="3220989976"/>
              </p:ext>
            </p:extLst>
          </p:nvPr>
        </p:nvGraphicFramePr>
        <p:xfrm>
          <a:off x="4526994" y="4779150"/>
          <a:ext cx="2493277" cy="185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1067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pPr algn="l" eaLnBrk="1" hangingPunct="1"/>
            <a:r>
              <a:rPr lang="zh-TW" altLang="en-US" sz="3600" smtClean="0"/>
              <a:t>利用</a:t>
            </a:r>
            <a:r>
              <a:rPr lang="en-US" altLang="zh-TW" sz="3600" smtClean="0"/>
              <a:t>SHA-1</a:t>
            </a:r>
            <a:r>
              <a:rPr lang="zh-TW" altLang="en-US" sz="3600" smtClean="0"/>
              <a:t>函數對相似字串計算雜湊函數得到的結果</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13765"/>
            <a:ext cx="5713267" cy="486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37862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549275"/>
            <a:ext cx="8229600" cy="1143000"/>
          </a:xfrm>
        </p:spPr>
        <p:txBody>
          <a:bodyPr/>
          <a:lstStyle/>
          <a:p>
            <a:pPr eaLnBrk="1" hangingPunct="1"/>
            <a:r>
              <a:rPr lang="zh-TW" altLang="en-US" smtClean="0"/>
              <a:t>雜湊函數的應用</a:t>
            </a:r>
          </a:p>
        </p:txBody>
      </p:sp>
      <p:sp>
        <p:nvSpPr>
          <p:cNvPr id="48131" name="Content Placeholder 2"/>
          <p:cNvSpPr>
            <a:spLocks noGrp="1"/>
          </p:cNvSpPr>
          <p:nvPr>
            <p:ph idx="1"/>
          </p:nvPr>
        </p:nvSpPr>
        <p:spPr>
          <a:xfrm>
            <a:off x="457200" y="1989138"/>
            <a:ext cx="8229600" cy="4137025"/>
          </a:xfrm>
        </p:spPr>
        <p:txBody>
          <a:bodyPr>
            <a:normAutofit lnSpcReduction="10000"/>
          </a:bodyPr>
          <a:lstStyle/>
          <a:p>
            <a:pPr eaLnBrk="1" hangingPunct="1"/>
            <a:r>
              <a:rPr lang="zh-TW" altLang="en-US" dirty="0" smtClean="0"/>
              <a:t>驗證資料傳輸是否無誤</a:t>
            </a:r>
            <a:endParaRPr lang="en-US" altLang="zh-TW" dirty="0" smtClean="0"/>
          </a:p>
          <a:p>
            <a:pPr lvl="1" eaLnBrk="1" hangingPunct="1"/>
            <a:r>
              <a:rPr lang="zh-TW" altLang="en-US" dirty="0" smtClean="0"/>
              <a:t>傳送資料</a:t>
            </a:r>
            <a:r>
              <a:rPr lang="en-US" altLang="zh-TW" dirty="0" smtClean="0"/>
              <a:t> m </a:t>
            </a:r>
            <a:r>
              <a:rPr lang="zh-TW" altLang="en-US" dirty="0" smtClean="0"/>
              <a:t>以及雜湊值</a:t>
            </a:r>
            <a:r>
              <a:rPr lang="en-US" altLang="zh-TW" dirty="0" smtClean="0"/>
              <a:t> h = hash(m)</a:t>
            </a:r>
          </a:p>
          <a:p>
            <a:pPr lvl="1" algn="l" eaLnBrk="1" hangingPunct="1"/>
            <a:r>
              <a:rPr lang="zh-TW" altLang="en-US" dirty="0" smtClean="0"/>
              <a:t>接收端收到</a:t>
            </a:r>
            <a:r>
              <a:rPr lang="en-US" altLang="zh-TW" dirty="0" smtClean="0"/>
              <a:t>m’</a:t>
            </a:r>
            <a:r>
              <a:rPr lang="zh-TW" altLang="en-US" dirty="0" smtClean="0"/>
              <a:t>後，計算</a:t>
            </a:r>
            <a:r>
              <a:rPr lang="en-US" altLang="zh-TW" dirty="0" smtClean="0"/>
              <a:t>h’ = hash(m’)</a:t>
            </a:r>
            <a:r>
              <a:rPr lang="zh-TW" altLang="en-US" dirty="0" smtClean="0"/>
              <a:t>，並比較</a:t>
            </a:r>
            <a:r>
              <a:rPr lang="en-US" altLang="zh-TW" dirty="0" smtClean="0"/>
              <a:t>h</a:t>
            </a:r>
            <a:r>
              <a:rPr lang="zh-TW" altLang="en-US" dirty="0" smtClean="0"/>
              <a:t>與</a:t>
            </a:r>
            <a:r>
              <a:rPr lang="en-US" altLang="zh-TW" dirty="0" smtClean="0"/>
              <a:t>h’</a:t>
            </a:r>
          </a:p>
          <a:p>
            <a:pPr lvl="1" eaLnBrk="1" hangingPunct="1"/>
            <a:r>
              <a:rPr lang="en-US" altLang="zh-TW" dirty="0" smtClean="0"/>
              <a:t>h </a:t>
            </a:r>
            <a:r>
              <a:rPr lang="zh-TW" altLang="en-US" dirty="0" smtClean="0"/>
              <a:t>和</a:t>
            </a:r>
            <a:r>
              <a:rPr lang="en-US" altLang="zh-TW" dirty="0" smtClean="0"/>
              <a:t> h’ </a:t>
            </a:r>
            <a:r>
              <a:rPr lang="zh-TW" altLang="en-US" dirty="0" smtClean="0"/>
              <a:t>結果相同時，表示傳輸內容無誤</a:t>
            </a:r>
            <a:endParaRPr lang="en-US" altLang="zh-TW" dirty="0" smtClean="0"/>
          </a:p>
          <a:p>
            <a:pPr eaLnBrk="1" hangingPunct="1"/>
            <a:r>
              <a:rPr lang="zh-TW" altLang="en-US" dirty="0" smtClean="0"/>
              <a:t>訊息驗證碼</a:t>
            </a:r>
            <a:r>
              <a:rPr lang="en-US" altLang="zh-TW" dirty="0" smtClean="0"/>
              <a:t> (message authentication code</a:t>
            </a:r>
            <a:r>
              <a:rPr lang="zh-TW" altLang="en-US" dirty="0" smtClean="0"/>
              <a:t>，</a:t>
            </a:r>
            <a:r>
              <a:rPr lang="en-US" altLang="zh-TW" dirty="0" smtClean="0"/>
              <a:t>MAC)</a:t>
            </a:r>
          </a:p>
          <a:p>
            <a:pPr lvl="1" eaLnBrk="1" hangingPunct="1"/>
            <a:r>
              <a:rPr lang="zh-TW" altLang="en-US" dirty="0" smtClean="0"/>
              <a:t>確認資料是由受信賴的使用者傳輸</a:t>
            </a:r>
            <a:endParaRPr lang="en-US" altLang="zh-TW" dirty="0" smtClean="0"/>
          </a:p>
          <a:p>
            <a:pPr lvl="1" eaLnBrk="1" hangingPunct="1"/>
            <a:r>
              <a:rPr lang="zh-TW" altLang="en-US" dirty="0" smtClean="0"/>
              <a:t>使用</a:t>
            </a:r>
            <a:r>
              <a:rPr lang="en-US" altLang="zh-TW" dirty="0" smtClean="0"/>
              <a:t> hash </a:t>
            </a:r>
            <a:r>
              <a:rPr lang="zh-TW" altLang="en-US" dirty="0" smtClean="0"/>
              <a:t>函數來實作時，常簡寫為</a:t>
            </a:r>
            <a:r>
              <a:rPr lang="en-US" altLang="zh-TW" dirty="0" smtClean="0"/>
              <a:t> HMAC</a:t>
            </a:r>
          </a:p>
        </p:txBody>
      </p:sp>
    </p:spTree>
    <p:extLst>
      <p:ext uri="{BB962C8B-B14F-4D97-AF65-F5344CB8AC3E}">
        <p14:creationId xmlns:p14="http://schemas.microsoft.com/office/powerpoint/2010/main" val="59423818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549275"/>
            <a:ext cx="8229600" cy="1143000"/>
          </a:xfrm>
        </p:spPr>
        <p:txBody>
          <a:bodyPr/>
          <a:lstStyle/>
          <a:p>
            <a:pPr eaLnBrk="1" hangingPunct="1"/>
            <a:r>
              <a:rPr lang="en-US" altLang="zh-TW" smtClean="0"/>
              <a:t>HMAC</a:t>
            </a:r>
            <a:r>
              <a:rPr lang="zh-TW" altLang="en-US" smtClean="0"/>
              <a:t>的基本概念</a:t>
            </a:r>
          </a:p>
        </p:txBody>
      </p:sp>
      <p:sp>
        <p:nvSpPr>
          <p:cNvPr id="49155" name="Content Placeholder 2"/>
          <p:cNvSpPr>
            <a:spLocks noGrp="1"/>
          </p:cNvSpPr>
          <p:nvPr>
            <p:ph idx="1"/>
          </p:nvPr>
        </p:nvSpPr>
        <p:spPr>
          <a:xfrm>
            <a:off x="457200" y="1700213"/>
            <a:ext cx="8229600" cy="4425950"/>
          </a:xfrm>
        </p:spPr>
        <p:txBody>
          <a:bodyPr>
            <a:normAutofit fontScale="92500"/>
          </a:bodyPr>
          <a:lstStyle/>
          <a:p>
            <a:pPr algn="l" eaLnBrk="1" hangingPunct="1"/>
            <a:r>
              <a:rPr lang="zh-TW" altLang="en-US" dirty="0" smtClean="0"/>
              <a:t>假設傳送端和接收端共享一組密碼</a:t>
            </a:r>
            <a:r>
              <a:rPr lang="en-US" altLang="zh-TW" dirty="0" smtClean="0"/>
              <a:t> c</a:t>
            </a:r>
          </a:p>
          <a:p>
            <a:pPr algn="l" eaLnBrk="1" hangingPunct="1"/>
            <a:r>
              <a:rPr lang="zh-TW" altLang="en-US" dirty="0" smtClean="0"/>
              <a:t>傳送資料</a:t>
            </a:r>
            <a:r>
              <a:rPr lang="en-US" altLang="zh-TW" dirty="0" smtClean="0"/>
              <a:t> m </a:t>
            </a:r>
            <a:r>
              <a:rPr lang="zh-TW" altLang="en-US" dirty="0" smtClean="0"/>
              <a:t>時，計算</a:t>
            </a:r>
            <a:r>
              <a:rPr lang="en-US" altLang="zh-TW" dirty="0" smtClean="0"/>
              <a:t> h = hash(m || c)</a:t>
            </a:r>
            <a:r>
              <a:rPr lang="zh-TW" altLang="en-US" dirty="0" smtClean="0"/>
              <a:t>，然後傳送</a:t>
            </a:r>
            <a:r>
              <a:rPr lang="en-US" altLang="zh-TW" dirty="0" smtClean="0"/>
              <a:t/>
            </a:r>
            <a:br>
              <a:rPr lang="en-US" altLang="zh-TW" dirty="0" smtClean="0"/>
            </a:br>
            <a:r>
              <a:rPr lang="en-US" altLang="zh-TW" dirty="0" smtClean="0"/>
              <a:t>m </a:t>
            </a:r>
            <a:r>
              <a:rPr lang="zh-TW" altLang="en-US" dirty="0" smtClean="0"/>
              <a:t>以及</a:t>
            </a:r>
            <a:r>
              <a:rPr lang="en-US" altLang="zh-TW" dirty="0" smtClean="0"/>
              <a:t> h</a:t>
            </a:r>
          </a:p>
          <a:p>
            <a:pPr algn="l" eaLnBrk="1" hangingPunct="1"/>
            <a:r>
              <a:rPr lang="zh-TW" altLang="en-US" dirty="0" smtClean="0"/>
              <a:t>接收端收到</a:t>
            </a:r>
            <a:r>
              <a:rPr lang="en-US" altLang="zh-TW" dirty="0" smtClean="0"/>
              <a:t> m’ </a:t>
            </a:r>
            <a:r>
              <a:rPr lang="zh-TW" altLang="en-US" dirty="0" smtClean="0"/>
              <a:t>時，計算</a:t>
            </a:r>
            <a:r>
              <a:rPr lang="en-US" altLang="zh-TW" dirty="0" smtClean="0"/>
              <a:t> h’ = hash(m’ || c)</a:t>
            </a:r>
            <a:r>
              <a:rPr lang="zh-TW" altLang="en-US" dirty="0" smtClean="0"/>
              <a:t>，然後比較</a:t>
            </a:r>
            <a:r>
              <a:rPr lang="en-US" altLang="zh-TW" dirty="0" smtClean="0"/>
              <a:t/>
            </a:r>
            <a:br>
              <a:rPr lang="en-US" altLang="zh-TW" dirty="0" smtClean="0"/>
            </a:br>
            <a:r>
              <a:rPr lang="en-US" altLang="zh-TW" dirty="0" smtClean="0"/>
              <a:t>h </a:t>
            </a:r>
            <a:r>
              <a:rPr lang="zh-TW" altLang="en-US" dirty="0" smtClean="0"/>
              <a:t>以及</a:t>
            </a:r>
            <a:r>
              <a:rPr lang="en-US" altLang="zh-TW" dirty="0" smtClean="0"/>
              <a:t> h’</a:t>
            </a:r>
          </a:p>
          <a:p>
            <a:pPr algn="l" eaLnBrk="1" hangingPunct="1"/>
            <a:r>
              <a:rPr lang="zh-TW" altLang="en-US" dirty="0" smtClean="0"/>
              <a:t>如果</a:t>
            </a:r>
            <a:r>
              <a:rPr lang="en-US" altLang="zh-TW" dirty="0" smtClean="0"/>
              <a:t> h </a:t>
            </a:r>
            <a:r>
              <a:rPr lang="zh-TW" altLang="en-US" dirty="0" smtClean="0"/>
              <a:t>和</a:t>
            </a:r>
            <a:r>
              <a:rPr lang="en-US" altLang="zh-TW" dirty="0" smtClean="0"/>
              <a:t> h’  </a:t>
            </a:r>
            <a:r>
              <a:rPr lang="zh-TW" altLang="en-US" dirty="0" smtClean="0"/>
              <a:t>相同，表示資料是來自受信賴的使用者，而非由他人偽造</a:t>
            </a:r>
            <a:endParaRPr lang="en-US" altLang="zh-TW" dirty="0" smtClean="0"/>
          </a:p>
          <a:p>
            <a:pPr algn="l" eaLnBrk="1" hangingPunct="1"/>
            <a:r>
              <a:rPr lang="zh-TW" altLang="en-US" dirty="0" smtClean="0"/>
              <a:t>當然實際上還需要再配合其他參數，以避免其他不同類型的網路攻擊</a:t>
            </a:r>
            <a:endParaRPr lang="en-US" altLang="zh-TW" dirty="0" smtClean="0"/>
          </a:p>
          <a:p>
            <a:pPr eaLnBrk="1" hangingPunct="1"/>
            <a:endParaRPr lang="en-US" altLang="zh-TW" dirty="0" smtClean="0"/>
          </a:p>
        </p:txBody>
      </p:sp>
    </p:spTree>
    <p:extLst>
      <p:ext uri="{BB962C8B-B14F-4D97-AF65-F5344CB8AC3E}">
        <p14:creationId xmlns:p14="http://schemas.microsoft.com/office/powerpoint/2010/main" val="368647755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549275"/>
            <a:ext cx="8229600" cy="1143000"/>
          </a:xfrm>
        </p:spPr>
        <p:txBody>
          <a:bodyPr/>
          <a:lstStyle/>
          <a:p>
            <a:pPr eaLnBrk="1" hangingPunct="1"/>
            <a:r>
              <a:rPr lang="zh-TW" altLang="en-US" dirty="0" smtClean="0"/>
              <a:t>數位簽章</a:t>
            </a:r>
          </a:p>
        </p:txBody>
      </p:sp>
      <p:sp>
        <p:nvSpPr>
          <p:cNvPr id="50179"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確認資料是來自特定的使用者</a:t>
            </a:r>
            <a:endParaRPr lang="en-US" altLang="zh-TW" smtClean="0"/>
          </a:p>
          <a:p>
            <a:pPr lvl="1" eaLnBrk="1" hangingPunct="1">
              <a:buFont typeface="Wingdings" pitchFamily="2" charset="2"/>
              <a:buChar char="n"/>
            </a:pPr>
            <a:r>
              <a:rPr lang="zh-TW" altLang="en-US" smtClean="0"/>
              <a:t>假設私鑰只有擁有者自己知道，且妥善保護</a:t>
            </a:r>
            <a:endParaRPr lang="en-US" altLang="zh-TW" smtClean="0"/>
          </a:p>
          <a:p>
            <a:pPr lvl="1" eaLnBrk="1" hangingPunct="1">
              <a:buFont typeface="Wingdings" pitchFamily="2" charset="2"/>
              <a:buChar char="n"/>
            </a:pPr>
            <a:r>
              <a:rPr lang="zh-TW" altLang="en-US" smtClean="0"/>
              <a:t>需經過特定使用者，使用其私鑰進行簽章</a:t>
            </a:r>
            <a:endParaRPr lang="en-US" altLang="zh-TW" smtClean="0"/>
          </a:p>
          <a:p>
            <a:pPr lvl="1" eaLnBrk="1" hangingPunct="1">
              <a:buFont typeface="Wingdings" pitchFamily="2" charset="2"/>
              <a:buChar char="n"/>
            </a:pPr>
            <a:r>
              <a:rPr lang="zh-TW" altLang="en-US" smtClean="0"/>
              <a:t>文件和簽章資料一同送出，接收端可使用簽章者的公鑰進行驗證</a:t>
            </a:r>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863715"/>
            <a:ext cx="1489075"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11456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8313" y="549275"/>
            <a:ext cx="8229600" cy="1143000"/>
          </a:xfrm>
        </p:spPr>
        <p:txBody>
          <a:bodyPr/>
          <a:lstStyle/>
          <a:p>
            <a:pPr eaLnBrk="1" hangingPunct="1"/>
            <a:r>
              <a:rPr lang="zh-TW" altLang="en-US" dirty="0" smtClean="0"/>
              <a:t>數位簽章</a:t>
            </a:r>
          </a:p>
        </p:txBody>
      </p:sp>
      <p:sp>
        <p:nvSpPr>
          <p:cNvPr id="51203" name="Content Placeholder 2"/>
          <p:cNvSpPr>
            <a:spLocks noGrp="1"/>
          </p:cNvSpPr>
          <p:nvPr>
            <p:ph idx="1"/>
          </p:nvPr>
        </p:nvSpPr>
        <p:spPr>
          <a:xfrm>
            <a:off x="457200" y="1628775"/>
            <a:ext cx="8229600" cy="4497388"/>
          </a:xfrm>
        </p:spPr>
        <p:txBody>
          <a:bodyPr/>
          <a:lstStyle/>
          <a:p>
            <a:pPr eaLnBrk="1" hangingPunct="1"/>
            <a:r>
              <a:rPr lang="zh-TW" altLang="en-US" smtClean="0"/>
              <a:t>以</a:t>
            </a:r>
            <a:r>
              <a:rPr lang="en-US" altLang="zh-TW" smtClean="0"/>
              <a:t>RSA</a:t>
            </a:r>
            <a:r>
              <a:rPr lang="zh-TW" altLang="en-US" smtClean="0"/>
              <a:t>為例，簽章的動作和加解密的運算相同</a:t>
            </a:r>
            <a:endParaRPr lang="en-US" altLang="zh-TW" smtClean="0"/>
          </a:p>
          <a:p>
            <a:pPr eaLnBrk="1" hangingPunct="1"/>
            <a:r>
              <a:rPr lang="zh-TW" altLang="en-US" smtClean="0"/>
              <a:t>加解密時</a:t>
            </a:r>
            <a:endParaRPr lang="en-US" altLang="zh-TW" smtClean="0"/>
          </a:p>
          <a:p>
            <a:pPr lvl="1" eaLnBrk="1" hangingPunct="1"/>
            <a:r>
              <a:rPr lang="zh-TW" altLang="en-US" smtClean="0"/>
              <a:t>用公鑰加密，傳送出去後，用私鑰解密</a:t>
            </a:r>
            <a:endParaRPr lang="en-US" altLang="zh-TW" smtClean="0"/>
          </a:p>
          <a:p>
            <a:pPr eaLnBrk="1" hangingPunct="1"/>
            <a:r>
              <a:rPr lang="zh-TW" altLang="en-US" smtClean="0"/>
              <a:t>簽章時</a:t>
            </a:r>
            <a:endParaRPr lang="en-US" altLang="zh-TW" smtClean="0"/>
          </a:p>
          <a:p>
            <a:pPr lvl="1" eaLnBrk="1" hangingPunct="1"/>
            <a:r>
              <a:rPr lang="zh-TW" altLang="en-US" smtClean="0"/>
              <a:t>用私鑰簽章，傳送出去後，用公鑰驗證</a:t>
            </a:r>
            <a:endParaRPr lang="en-US" altLang="zh-TW" smtClean="0"/>
          </a:p>
          <a:p>
            <a:pPr eaLnBrk="1" hangingPunct="1"/>
            <a:r>
              <a:rPr lang="zh-TW" altLang="en-US" smtClean="0"/>
              <a:t>簽章和加密的動作相同；解密和驗證的方式相同</a:t>
            </a:r>
            <a:endParaRPr lang="en-US" altLang="zh-TW" smtClean="0"/>
          </a:p>
          <a:p>
            <a:pPr eaLnBrk="1" hangingPunct="1"/>
            <a:r>
              <a:rPr lang="zh-TW" altLang="en-US" smtClean="0"/>
              <a:t>再次強調：加密和簽章</a:t>
            </a:r>
            <a:r>
              <a:rPr lang="zh-TW" altLang="en-US" smtClean="0">
                <a:solidFill>
                  <a:srgbClr val="FF0000"/>
                </a:solidFill>
              </a:rPr>
              <a:t>不可</a:t>
            </a:r>
            <a:r>
              <a:rPr lang="zh-TW" altLang="en-US" smtClean="0"/>
              <a:t>使用同一對密碼</a:t>
            </a:r>
            <a:endParaRPr lang="en-US" altLang="zh-TW" smtClean="0"/>
          </a:p>
          <a:p>
            <a:pPr lvl="1" eaLnBrk="1" hangingPunct="1"/>
            <a:r>
              <a:rPr lang="zh-TW" altLang="en-US" smtClean="0"/>
              <a:t>產生一對加解密專用的金鑰</a:t>
            </a:r>
            <a:endParaRPr lang="en-US" altLang="zh-TW" smtClean="0"/>
          </a:p>
          <a:p>
            <a:pPr lvl="1" eaLnBrk="1" hangingPunct="1"/>
            <a:r>
              <a:rPr lang="zh-TW" altLang="en-US" smtClean="0"/>
              <a:t>再產生另一對簽章專用的金鑰</a:t>
            </a:r>
          </a:p>
        </p:txBody>
      </p:sp>
    </p:spTree>
    <p:extLst>
      <p:ext uri="{BB962C8B-B14F-4D97-AF65-F5344CB8AC3E}">
        <p14:creationId xmlns:p14="http://schemas.microsoft.com/office/powerpoint/2010/main" val="25495837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549275"/>
            <a:ext cx="8229600" cy="1143000"/>
          </a:xfrm>
        </p:spPr>
        <p:txBody>
          <a:bodyPr/>
          <a:lstStyle/>
          <a:p>
            <a:pPr eaLnBrk="1" hangingPunct="1"/>
            <a:r>
              <a:rPr lang="zh-TW" altLang="en-US" smtClean="0"/>
              <a:t>實務上數位簽章的做法</a:t>
            </a:r>
          </a:p>
        </p:txBody>
      </p:sp>
      <p:sp>
        <p:nvSpPr>
          <p:cNvPr id="52227" name="Content Placeholder 2"/>
          <p:cNvSpPr>
            <a:spLocks noGrp="1"/>
          </p:cNvSpPr>
          <p:nvPr>
            <p:ph idx="1"/>
          </p:nvPr>
        </p:nvSpPr>
        <p:spPr>
          <a:xfrm>
            <a:off x="457200" y="1989138"/>
            <a:ext cx="8229600" cy="4137025"/>
          </a:xfrm>
        </p:spPr>
        <p:txBody>
          <a:bodyPr/>
          <a:lstStyle/>
          <a:p>
            <a:pPr eaLnBrk="1" hangingPunct="1"/>
            <a:r>
              <a:rPr lang="zh-TW" altLang="en-US" smtClean="0"/>
              <a:t>公開金鑰</a:t>
            </a:r>
            <a:r>
              <a:rPr lang="en-US" altLang="zh-TW" smtClean="0"/>
              <a:t>(</a:t>
            </a:r>
            <a:r>
              <a:rPr lang="zh-TW" altLang="en-US" smtClean="0"/>
              <a:t>如</a:t>
            </a:r>
            <a:r>
              <a:rPr lang="en-US" altLang="zh-TW" smtClean="0"/>
              <a:t>RSA)</a:t>
            </a:r>
            <a:r>
              <a:rPr lang="zh-TW" altLang="en-US" smtClean="0"/>
              <a:t>的運算非常耗時</a:t>
            </a:r>
            <a:endParaRPr lang="en-US" altLang="zh-TW" smtClean="0"/>
          </a:p>
          <a:p>
            <a:pPr eaLnBrk="1" hangingPunct="1"/>
            <a:r>
              <a:rPr lang="zh-TW" altLang="en-US" smtClean="0"/>
              <a:t>搭配雜湊函數使用</a:t>
            </a:r>
            <a:endParaRPr lang="en-US" altLang="zh-TW" smtClean="0"/>
          </a:p>
          <a:p>
            <a:pPr eaLnBrk="1" hangingPunct="1"/>
            <a:r>
              <a:rPr lang="zh-TW" altLang="en-US" smtClean="0"/>
              <a:t>不論原始資料的長度為何</a:t>
            </a:r>
            <a:endParaRPr lang="en-US" altLang="zh-TW" smtClean="0"/>
          </a:p>
          <a:p>
            <a:pPr eaLnBrk="1" hangingPunct="1"/>
            <a:r>
              <a:rPr lang="zh-TW" altLang="en-US" smtClean="0"/>
              <a:t>先將要簽章的資料，用雜湊函數加以計算</a:t>
            </a:r>
            <a:endParaRPr lang="en-US" altLang="zh-TW" smtClean="0"/>
          </a:p>
          <a:p>
            <a:pPr lvl="1" eaLnBrk="1" hangingPunct="1"/>
            <a:r>
              <a:rPr lang="zh-TW" altLang="en-US" smtClean="0"/>
              <a:t>有效將資料長度縮短為</a:t>
            </a:r>
            <a:r>
              <a:rPr lang="en-US" altLang="zh-TW" smtClean="0"/>
              <a:t>128</a:t>
            </a:r>
            <a:r>
              <a:rPr lang="zh-TW" altLang="en-US" smtClean="0"/>
              <a:t>至</a:t>
            </a:r>
            <a:r>
              <a:rPr lang="en-US" altLang="zh-TW" smtClean="0"/>
              <a:t>512-bit</a:t>
            </a:r>
          </a:p>
          <a:p>
            <a:pPr eaLnBrk="1" hangingPunct="1"/>
            <a:r>
              <a:rPr lang="zh-TW" altLang="en-US" smtClean="0"/>
              <a:t>將雜湊出來的值進行簽章保護</a:t>
            </a:r>
            <a:endParaRPr lang="en-US" altLang="zh-TW" smtClean="0"/>
          </a:p>
          <a:p>
            <a:pPr lvl="1" eaLnBrk="1" hangingPunct="1"/>
            <a:r>
              <a:rPr lang="zh-TW" altLang="en-US" smtClean="0"/>
              <a:t>只需要針對</a:t>
            </a:r>
            <a:r>
              <a:rPr lang="en-US" altLang="zh-TW" smtClean="0"/>
              <a:t>16</a:t>
            </a:r>
            <a:r>
              <a:rPr lang="zh-TW" altLang="en-US" smtClean="0"/>
              <a:t>至</a:t>
            </a:r>
            <a:r>
              <a:rPr lang="en-US" altLang="zh-TW" smtClean="0"/>
              <a:t>64</a:t>
            </a:r>
            <a:r>
              <a:rPr lang="zh-TW" altLang="en-US" smtClean="0"/>
              <a:t>位元組的資料進行簽章</a:t>
            </a:r>
            <a:endParaRPr lang="en-US" altLang="zh-TW" smtClean="0"/>
          </a:p>
          <a:p>
            <a:pPr eaLnBrk="1" hangingPunct="1"/>
            <a:endParaRPr lang="en-US" altLang="zh-TW" smtClean="0"/>
          </a:p>
        </p:txBody>
      </p:sp>
    </p:spTree>
    <p:extLst>
      <p:ext uri="{BB962C8B-B14F-4D97-AF65-F5344CB8AC3E}">
        <p14:creationId xmlns:p14="http://schemas.microsoft.com/office/powerpoint/2010/main" val="247801496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549275"/>
            <a:ext cx="8229600" cy="1143000"/>
          </a:xfrm>
        </p:spPr>
        <p:txBody>
          <a:bodyPr/>
          <a:lstStyle/>
          <a:p>
            <a:pPr eaLnBrk="1" hangingPunct="1"/>
            <a:r>
              <a:rPr lang="zh-TW" altLang="en-US" smtClean="0"/>
              <a:t>數位簽章的應用</a:t>
            </a:r>
            <a:r>
              <a:rPr lang="en-US" altLang="zh-TW" smtClean="0"/>
              <a:t> – PGP </a:t>
            </a:r>
          </a:p>
        </p:txBody>
      </p:sp>
      <p:sp>
        <p:nvSpPr>
          <p:cNvPr id="53251" name="Content Placeholder 2"/>
          <p:cNvSpPr>
            <a:spLocks noGrp="1"/>
          </p:cNvSpPr>
          <p:nvPr>
            <p:ph idx="1"/>
          </p:nvPr>
        </p:nvSpPr>
        <p:spPr>
          <a:xfrm>
            <a:off x="457200" y="1628775"/>
            <a:ext cx="8229600" cy="4497388"/>
          </a:xfrm>
        </p:spPr>
        <p:txBody>
          <a:bodyPr>
            <a:normAutofit lnSpcReduction="10000"/>
          </a:bodyPr>
          <a:lstStyle/>
          <a:p>
            <a:pPr eaLnBrk="1" hangingPunct="1"/>
            <a:r>
              <a:rPr lang="en-US" altLang="zh-TW" smtClean="0"/>
              <a:t>PGP</a:t>
            </a:r>
            <a:r>
              <a:rPr lang="zh-TW" altLang="en-US" smtClean="0"/>
              <a:t>，</a:t>
            </a:r>
            <a:r>
              <a:rPr lang="en-US" altLang="zh-TW" smtClean="0"/>
              <a:t>pretty good privacy</a:t>
            </a:r>
          </a:p>
          <a:p>
            <a:pPr eaLnBrk="1" hangingPunct="1"/>
            <a:r>
              <a:rPr lang="zh-TW" altLang="en-US" smtClean="0"/>
              <a:t>安全的</a:t>
            </a:r>
            <a:r>
              <a:rPr lang="en-US" altLang="zh-TW" smtClean="0"/>
              <a:t>Email</a:t>
            </a:r>
            <a:r>
              <a:rPr lang="zh-TW" altLang="en-US" smtClean="0"/>
              <a:t>傳輸：安全傳輸</a:t>
            </a:r>
            <a:r>
              <a:rPr lang="en-US" altLang="zh-TW" smtClean="0"/>
              <a:t> + </a:t>
            </a:r>
            <a:r>
              <a:rPr lang="zh-TW" altLang="en-US" smtClean="0"/>
              <a:t>數位簽章</a:t>
            </a:r>
            <a:endParaRPr lang="en-US" altLang="zh-TW" smtClean="0"/>
          </a:p>
          <a:p>
            <a:pPr eaLnBrk="1" hangingPunct="1"/>
            <a:r>
              <a:rPr lang="zh-TW" altLang="en-US" smtClean="0"/>
              <a:t>安全傳輸</a:t>
            </a:r>
            <a:endParaRPr lang="en-US" altLang="zh-TW" smtClean="0"/>
          </a:p>
          <a:p>
            <a:pPr lvl="1" eaLnBrk="1" hangingPunct="1"/>
            <a:r>
              <a:rPr lang="zh-TW" altLang="en-US" smtClean="0"/>
              <a:t>使用一次性密碼，配合對稱式演算法加密信件內容</a:t>
            </a:r>
            <a:endParaRPr lang="en-US" altLang="zh-TW" smtClean="0"/>
          </a:p>
          <a:p>
            <a:pPr lvl="1" eaLnBrk="1" hangingPunct="1"/>
            <a:r>
              <a:rPr lang="zh-TW" altLang="en-US" smtClean="0"/>
              <a:t>一次性密碼，也稱為「會鑰金鑰」</a:t>
            </a:r>
            <a:r>
              <a:rPr lang="en-US" altLang="zh-TW" smtClean="0"/>
              <a:t>(session key)</a:t>
            </a:r>
          </a:p>
          <a:p>
            <a:pPr lvl="1" eaLnBrk="1" hangingPunct="1"/>
            <a:r>
              <a:rPr lang="zh-TW" altLang="en-US" smtClean="0"/>
              <a:t>一次性密碼透過公開金鑰演算法傳輸</a:t>
            </a:r>
            <a:endParaRPr lang="en-US" altLang="zh-TW" smtClean="0"/>
          </a:p>
          <a:p>
            <a:pPr eaLnBrk="1" hangingPunct="1"/>
            <a:r>
              <a:rPr lang="zh-TW" altLang="en-US" smtClean="0"/>
              <a:t>數位簽章</a:t>
            </a:r>
            <a:endParaRPr lang="en-US" altLang="zh-TW" smtClean="0"/>
          </a:p>
          <a:p>
            <a:pPr lvl="1" eaLnBrk="1" hangingPunct="1"/>
            <a:r>
              <a:rPr lang="zh-TW" altLang="en-US" smtClean="0"/>
              <a:t>計算信件內容雜湊值後，再用公開金鑰演算法簽章</a:t>
            </a:r>
          </a:p>
        </p:txBody>
      </p:sp>
    </p:spTree>
    <p:extLst>
      <p:ext uri="{BB962C8B-B14F-4D97-AF65-F5344CB8AC3E}">
        <p14:creationId xmlns:p14="http://schemas.microsoft.com/office/powerpoint/2010/main" val="61905320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a:xfrm>
            <a:off x="468313" y="549275"/>
            <a:ext cx="8229600" cy="1143000"/>
          </a:xfrm>
        </p:spPr>
        <p:txBody>
          <a:bodyPr/>
          <a:lstStyle/>
          <a:p>
            <a:r>
              <a:rPr lang="en-US" altLang="zh-TW" smtClean="0"/>
              <a:t>PGP</a:t>
            </a:r>
            <a:r>
              <a:rPr lang="zh-TW" altLang="en-US" smtClean="0"/>
              <a:t>的加密流程示意圖</a:t>
            </a:r>
          </a:p>
        </p:txBody>
      </p:sp>
      <p:pic>
        <p:nvPicPr>
          <p:cNvPr id="542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4900" y="1989138"/>
            <a:ext cx="6934200" cy="4137025"/>
          </a:xfrm>
          <a:noFill/>
        </p:spPr>
      </p:pic>
    </p:spTree>
    <p:extLst>
      <p:ext uri="{BB962C8B-B14F-4D97-AF65-F5344CB8AC3E}">
        <p14:creationId xmlns:p14="http://schemas.microsoft.com/office/powerpoint/2010/main" val="132746489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a:xfrm>
            <a:off x="468313" y="549275"/>
            <a:ext cx="8229600" cy="1143000"/>
          </a:xfrm>
        </p:spPr>
        <p:txBody>
          <a:bodyPr/>
          <a:lstStyle/>
          <a:p>
            <a:r>
              <a:rPr lang="en-US" altLang="zh-TW" smtClean="0"/>
              <a:t>PGP</a:t>
            </a:r>
            <a:r>
              <a:rPr lang="zh-TW" altLang="en-US" smtClean="0"/>
              <a:t>的解密流程示意圖</a:t>
            </a:r>
          </a:p>
        </p:txBody>
      </p:sp>
      <p:pic>
        <p:nvPicPr>
          <p:cNvPr id="552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2328863"/>
            <a:ext cx="7572375" cy="3457575"/>
          </a:xfrm>
          <a:noFill/>
        </p:spPr>
      </p:pic>
    </p:spTree>
    <p:extLst>
      <p:ext uri="{BB962C8B-B14F-4D97-AF65-F5344CB8AC3E}">
        <p14:creationId xmlns:p14="http://schemas.microsoft.com/office/powerpoint/2010/main" val="45703572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zh-TW" smtClean="0"/>
              <a:t>PGP</a:t>
            </a:r>
            <a:r>
              <a:rPr lang="zh-TW" altLang="en-US" smtClean="0"/>
              <a:t>的數位簽章示意圖</a:t>
            </a:r>
          </a:p>
        </p:txBody>
      </p:sp>
      <p:pic>
        <p:nvPicPr>
          <p:cNvPr id="563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412875"/>
            <a:ext cx="566737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6496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549275"/>
            <a:ext cx="8229600" cy="1143000"/>
          </a:xfrm>
        </p:spPr>
        <p:txBody>
          <a:bodyPr/>
          <a:lstStyle/>
          <a:p>
            <a:pPr eaLnBrk="1" hangingPunct="1"/>
            <a:r>
              <a:rPr lang="zh-TW" altLang="en-US" smtClean="0"/>
              <a:t>加密演算法的二大類型</a:t>
            </a:r>
          </a:p>
        </p:txBody>
      </p:sp>
      <p:sp>
        <p:nvSpPr>
          <p:cNvPr id="3" name="Content Placeholder 2"/>
          <p:cNvSpPr>
            <a:spLocks noGrp="1"/>
          </p:cNvSpPr>
          <p:nvPr>
            <p:ph idx="1"/>
          </p:nvPr>
        </p:nvSpPr>
        <p:spPr>
          <a:xfrm>
            <a:off x="539750" y="1628775"/>
            <a:ext cx="8229600" cy="5113338"/>
          </a:xfrm>
        </p:spPr>
        <p:txBody>
          <a:bodyPr rtlCol="0">
            <a:normAutofit/>
          </a:bodyPr>
          <a:lstStyle/>
          <a:p>
            <a:pPr algn="l" eaLnBrk="1" fontAlgn="auto" hangingPunct="1">
              <a:spcAft>
                <a:spcPts val="0"/>
              </a:spcAft>
              <a:defRPr/>
            </a:pPr>
            <a:r>
              <a:rPr lang="zh-TW" altLang="en-US" sz="2400" dirty="0" smtClean="0"/>
              <a:t>對稱式密碼演算法</a:t>
            </a:r>
            <a:r>
              <a:rPr lang="en-US" altLang="zh-TW" sz="2400" dirty="0" smtClean="0"/>
              <a:t> (symmetric cryptographic algorithm)</a:t>
            </a:r>
          </a:p>
          <a:p>
            <a:pPr lvl="1" algn="l" eaLnBrk="1" fontAlgn="auto" hangingPunct="1">
              <a:spcAft>
                <a:spcPts val="0"/>
              </a:spcAft>
              <a:defRPr/>
            </a:pPr>
            <a:r>
              <a:rPr lang="zh-TW" altLang="en-US" sz="2400" dirty="0" smtClean="0"/>
              <a:t>加密和解密使用同一組密碼</a:t>
            </a:r>
            <a:endParaRPr lang="en-US" altLang="zh-TW" sz="2400" dirty="0" smtClean="0"/>
          </a:p>
          <a:p>
            <a:pPr algn="l" eaLnBrk="1" fontAlgn="auto" hangingPunct="1">
              <a:spcAft>
                <a:spcPts val="0"/>
              </a:spcAft>
              <a:defRPr/>
            </a:pPr>
            <a:r>
              <a:rPr lang="zh-TW" altLang="en-US" sz="2400" dirty="0" smtClean="0"/>
              <a:t>非對稱式密碼演算法</a:t>
            </a:r>
            <a:r>
              <a:rPr lang="en-US" altLang="zh-TW" sz="2400" dirty="0" smtClean="0"/>
              <a:t> (asymmetric cryptographic algorithm)</a:t>
            </a:r>
          </a:p>
          <a:p>
            <a:pPr lvl="1" algn="l" eaLnBrk="1" fontAlgn="auto" hangingPunct="1">
              <a:spcAft>
                <a:spcPts val="0"/>
              </a:spcAft>
              <a:defRPr/>
            </a:pPr>
            <a:r>
              <a:rPr lang="zh-TW" altLang="en-US" sz="2400" dirty="0" smtClean="0"/>
              <a:t>一共有二組密碼</a:t>
            </a:r>
            <a:endParaRPr lang="en-US" altLang="zh-TW" sz="2400" dirty="0" smtClean="0"/>
          </a:p>
          <a:p>
            <a:pPr lvl="1" algn="l" eaLnBrk="1" fontAlgn="auto" hangingPunct="1">
              <a:spcAft>
                <a:spcPts val="0"/>
              </a:spcAft>
              <a:defRPr/>
            </a:pPr>
            <a:r>
              <a:rPr lang="zh-TW" altLang="en-US" sz="2400" dirty="0" smtClean="0"/>
              <a:t>一組用來加密；另一組則用來解密</a:t>
            </a:r>
            <a:endParaRPr lang="en-US" altLang="zh-TW" sz="2400" dirty="0" smtClean="0"/>
          </a:p>
          <a:p>
            <a:pPr lvl="1" algn="l" eaLnBrk="1" fontAlgn="auto" hangingPunct="1">
              <a:spcAft>
                <a:spcPts val="0"/>
              </a:spcAft>
              <a:defRPr/>
            </a:pPr>
            <a:r>
              <a:rPr lang="zh-TW" altLang="en-US" sz="2400" dirty="0" smtClean="0"/>
              <a:t>也稱為「公開金鑰密碼系統」</a:t>
            </a:r>
            <a:r>
              <a:rPr lang="en-US" altLang="zh-TW" sz="2400" dirty="0" smtClean="0"/>
              <a:t>(public key crypto system)</a:t>
            </a:r>
          </a:p>
          <a:p>
            <a:pPr lvl="2" algn="l" eaLnBrk="1" fontAlgn="auto" hangingPunct="1">
              <a:spcAft>
                <a:spcPts val="0"/>
              </a:spcAft>
              <a:defRPr/>
            </a:pPr>
            <a:r>
              <a:rPr lang="zh-TW" altLang="en-US" sz="2000" dirty="0" smtClean="0"/>
              <a:t>因為二組密碼中的其中一組可以公開</a:t>
            </a:r>
            <a:endParaRPr lang="en-US" altLang="zh-TW" sz="2000" dirty="0" smtClean="0"/>
          </a:p>
          <a:p>
            <a:pPr lvl="2" algn="l" eaLnBrk="1" fontAlgn="auto" hangingPunct="1">
              <a:spcAft>
                <a:spcPts val="0"/>
              </a:spcAft>
              <a:defRPr/>
            </a:pPr>
            <a:r>
              <a:rPr lang="zh-TW" altLang="en-US" sz="2000" dirty="0" smtClean="0"/>
              <a:t>另一組必需要小心保管</a:t>
            </a:r>
          </a:p>
        </p:txBody>
      </p:sp>
    </p:spTree>
    <p:extLst>
      <p:ext uri="{BB962C8B-B14F-4D97-AF65-F5344CB8AC3E}">
        <p14:creationId xmlns:p14="http://schemas.microsoft.com/office/powerpoint/2010/main" val="307466311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a:xfrm>
            <a:off x="468313" y="549275"/>
            <a:ext cx="8229600" cy="1143000"/>
          </a:xfrm>
        </p:spPr>
        <p:txBody>
          <a:bodyPr/>
          <a:lstStyle/>
          <a:p>
            <a:pPr eaLnBrk="1" hangingPunct="1"/>
            <a:r>
              <a:rPr lang="zh-TW" altLang="en-US" dirty="0" smtClean="0"/>
              <a:t>公開金鑰的管理</a:t>
            </a:r>
          </a:p>
        </p:txBody>
      </p:sp>
      <p:sp>
        <p:nvSpPr>
          <p:cNvPr id="57347" name="Content Placeholder 3"/>
          <p:cNvSpPr>
            <a:spLocks noGrp="1"/>
          </p:cNvSpPr>
          <p:nvPr>
            <p:ph idx="1"/>
          </p:nvPr>
        </p:nvSpPr>
        <p:spPr>
          <a:xfrm>
            <a:off x="457200" y="1989138"/>
            <a:ext cx="8229600" cy="4137025"/>
          </a:xfrm>
        </p:spPr>
        <p:txBody>
          <a:bodyPr/>
          <a:lstStyle/>
          <a:p>
            <a:pPr eaLnBrk="1" hangingPunct="1"/>
            <a:r>
              <a:rPr lang="zh-TW" altLang="en-US" smtClean="0"/>
              <a:t>使用公開金鑰的演算法，都會用到公鑰的部份</a:t>
            </a:r>
            <a:endParaRPr lang="en-US" altLang="zh-TW" smtClean="0"/>
          </a:p>
          <a:p>
            <a:pPr lvl="1" eaLnBrk="1" hangingPunct="1"/>
            <a:r>
              <a:rPr lang="zh-TW" altLang="en-US" smtClean="0"/>
              <a:t>加解密時用來「加密」</a:t>
            </a:r>
            <a:endParaRPr lang="en-US" altLang="zh-TW" smtClean="0"/>
          </a:p>
          <a:p>
            <a:pPr lvl="1" eaLnBrk="1" hangingPunct="1"/>
            <a:r>
              <a:rPr lang="zh-TW" altLang="en-US" smtClean="0"/>
              <a:t>簽章時用來「驗證」</a:t>
            </a:r>
            <a:endParaRPr lang="en-US" altLang="zh-TW" smtClean="0"/>
          </a:p>
          <a:p>
            <a:pPr eaLnBrk="1" hangingPunct="1"/>
            <a:r>
              <a:rPr lang="zh-TW" altLang="en-US" smtClean="0"/>
              <a:t>如何驗證「公鑰」沒有問題？</a:t>
            </a:r>
            <a:endParaRPr lang="en-US" altLang="zh-TW" smtClean="0"/>
          </a:p>
          <a:p>
            <a:pPr eaLnBrk="1" hangingPunct="1"/>
            <a:r>
              <a:rPr lang="zh-TW" altLang="en-US" smtClean="0"/>
              <a:t>集中式的管理：使用「公開金鑰基礎建設」</a:t>
            </a:r>
            <a:endParaRPr lang="en-US" altLang="zh-TW" smtClean="0"/>
          </a:p>
          <a:p>
            <a:pPr lvl="1" eaLnBrk="1" hangingPunct="1"/>
            <a:r>
              <a:rPr lang="en-US" altLang="zh-TW" smtClean="0"/>
              <a:t>Public key infrastructure</a:t>
            </a:r>
            <a:r>
              <a:rPr lang="zh-TW" altLang="en-US" smtClean="0"/>
              <a:t>，</a:t>
            </a:r>
            <a:r>
              <a:rPr lang="en-US" altLang="zh-TW" smtClean="0"/>
              <a:t>PKI</a:t>
            </a:r>
          </a:p>
          <a:p>
            <a:pPr lvl="1" eaLnBrk="1" hangingPunct="1"/>
            <a:r>
              <a:rPr lang="zh-TW" altLang="en-US" smtClean="0"/>
              <a:t>由第三方的公證機構</a:t>
            </a:r>
            <a:r>
              <a:rPr lang="en-US" altLang="zh-TW" smtClean="0"/>
              <a:t>(CA)</a:t>
            </a:r>
            <a:r>
              <a:rPr lang="zh-TW" altLang="en-US" smtClean="0"/>
              <a:t>認證公鑰</a:t>
            </a:r>
            <a:endParaRPr lang="en-US" altLang="zh-TW" smtClean="0"/>
          </a:p>
          <a:p>
            <a:pPr eaLnBrk="1" hangingPunct="1"/>
            <a:r>
              <a:rPr lang="zh-TW" altLang="en-US" smtClean="0"/>
              <a:t>分散式的管理：</a:t>
            </a:r>
            <a:r>
              <a:rPr lang="en-US" altLang="zh-TW" smtClean="0"/>
              <a:t>Web of Trust</a:t>
            </a:r>
          </a:p>
        </p:txBody>
      </p:sp>
    </p:spTree>
    <p:extLst>
      <p:ext uri="{BB962C8B-B14F-4D97-AF65-F5344CB8AC3E}">
        <p14:creationId xmlns:p14="http://schemas.microsoft.com/office/powerpoint/2010/main" val="352825633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68313" y="549275"/>
            <a:ext cx="8229600" cy="1143000"/>
          </a:xfrm>
        </p:spPr>
        <p:txBody>
          <a:bodyPr/>
          <a:lstStyle/>
          <a:p>
            <a:pPr eaLnBrk="1" hangingPunct="1"/>
            <a:r>
              <a:rPr lang="zh-TW" altLang="en-US" smtClean="0"/>
              <a:t>透過</a:t>
            </a:r>
            <a:r>
              <a:rPr lang="en-US" altLang="zh-TW" smtClean="0"/>
              <a:t>CA</a:t>
            </a:r>
            <a:r>
              <a:rPr lang="zh-TW" altLang="en-US" smtClean="0"/>
              <a:t>進行認證</a:t>
            </a:r>
          </a:p>
        </p:txBody>
      </p:sp>
      <p:sp>
        <p:nvSpPr>
          <p:cNvPr id="58371" name="Content Placeholder 2"/>
          <p:cNvSpPr>
            <a:spLocks noGrp="1"/>
          </p:cNvSpPr>
          <p:nvPr>
            <p:ph idx="1"/>
          </p:nvPr>
        </p:nvSpPr>
        <p:spPr>
          <a:xfrm>
            <a:off x="457200" y="1773238"/>
            <a:ext cx="8229600" cy="4352925"/>
          </a:xfrm>
        </p:spPr>
        <p:txBody>
          <a:bodyPr/>
          <a:lstStyle/>
          <a:p>
            <a:pPr eaLnBrk="1" hangingPunct="1"/>
            <a:r>
              <a:rPr lang="en-US" altLang="zh-TW" smtClean="0"/>
              <a:t>CA</a:t>
            </a:r>
            <a:r>
              <a:rPr lang="zh-TW" altLang="en-US" smtClean="0"/>
              <a:t>：確保「公鑰」和使用單位的關聯性</a:t>
            </a:r>
            <a:endParaRPr lang="en-US" altLang="zh-TW" smtClean="0"/>
          </a:p>
          <a:p>
            <a:pPr eaLnBrk="1" hangingPunct="1"/>
            <a:r>
              <a:rPr lang="zh-TW" altLang="en-US" smtClean="0"/>
              <a:t>產生「憑證」</a:t>
            </a:r>
            <a:r>
              <a:rPr lang="en-US" altLang="zh-TW" smtClean="0"/>
              <a:t>(certificate)</a:t>
            </a:r>
            <a:r>
              <a:rPr lang="zh-TW" altLang="en-US" smtClean="0"/>
              <a:t>證明這個關係</a:t>
            </a:r>
            <a:endParaRPr lang="en-US" altLang="zh-TW" smtClean="0"/>
          </a:p>
          <a:p>
            <a:pPr marL="342900" lvl="1" indent="-342900" eaLnBrk="1" hangingPunct="1">
              <a:buClr>
                <a:schemeClr val="folHlink"/>
              </a:buClr>
              <a:buSzPct val="90000"/>
            </a:pPr>
            <a:r>
              <a:rPr lang="zh-TW" altLang="en-US" smtClean="0"/>
              <a:t>範例：</a:t>
            </a:r>
            <a:r>
              <a:rPr lang="en-US" altLang="ja-JP" smtClean="0"/>
              <a:t>Google</a:t>
            </a:r>
            <a:r>
              <a:rPr lang="zh-TW" altLang="en-US" smtClean="0"/>
              <a:t>使用公開金鑰提供網站安全連線的服務</a:t>
            </a:r>
            <a:endParaRPr lang="en-US" altLang="zh-TW" smtClean="0"/>
          </a:p>
          <a:p>
            <a:pPr marL="342900" lvl="1" indent="-342900" eaLnBrk="1" hangingPunct="1"/>
            <a:r>
              <a:rPr lang="en-US" altLang="zh-TW" smtClean="0"/>
              <a:t>Google</a:t>
            </a:r>
            <a:r>
              <a:rPr lang="zh-TW" altLang="en-US" smtClean="0"/>
              <a:t>產生一對金鑰：公鑰</a:t>
            </a:r>
            <a:r>
              <a:rPr lang="en-US" altLang="zh-TW" smtClean="0"/>
              <a:t> Ku </a:t>
            </a:r>
            <a:r>
              <a:rPr lang="zh-TW" altLang="en-US" smtClean="0"/>
              <a:t>以及私鑰</a:t>
            </a:r>
            <a:r>
              <a:rPr lang="en-US" altLang="zh-TW" smtClean="0"/>
              <a:t> Kr</a:t>
            </a:r>
          </a:p>
          <a:p>
            <a:pPr marL="342900" lvl="1" indent="-342900" eaLnBrk="1" hangingPunct="1"/>
            <a:r>
              <a:rPr lang="zh-TW" altLang="en-US" smtClean="0"/>
              <a:t>將</a:t>
            </a:r>
            <a:r>
              <a:rPr lang="en-US" altLang="zh-TW" smtClean="0"/>
              <a:t> Ku </a:t>
            </a:r>
            <a:r>
              <a:rPr lang="zh-TW" altLang="en-US" smtClean="0"/>
              <a:t>送給認證機構，由認證機構對</a:t>
            </a:r>
            <a:r>
              <a:rPr lang="en-US" altLang="zh-TW" smtClean="0"/>
              <a:t> Ku </a:t>
            </a:r>
            <a:r>
              <a:rPr lang="zh-TW" altLang="en-US" smtClean="0"/>
              <a:t>進行簽章，將得到簽章資訊</a:t>
            </a:r>
            <a:r>
              <a:rPr lang="en-US" altLang="zh-TW" smtClean="0"/>
              <a:t> Sign(Ku)</a:t>
            </a:r>
          </a:p>
          <a:p>
            <a:pPr marL="342900" lvl="1" indent="-342900" eaLnBrk="1" hangingPunct="1"/>
            <a:r>
              <a:rPr lang="en-US" altLang="zh-TW" smtClean="0"/>
              <a:t>Google</a:t>
            </a:r>
            <a:r>
              <a:rPr lang="zh-TW" altLang="en-US" smtClean="0"/>
              <a:t>的網站上提供</a:t>
            </a:r>
            <a:r>
              <a:rPr lang="en-US" altLang="zh-TW" smtClean="0"/>
              <a:t> Ku + Sign(Ku)</a:t>
            </a:r>
          </a:p>
          <a:p>
            <a:pPr marL="342900" lvl="1" indent="-342900" eaLnBrk="1" hangingPunct="1"/>
            <a:r>
              <a:rPr lang="zh-TW" altLang="en-US" smtClean="0"/>
              <a:t>使用者可以用認證機構的公鑰，驗證</a:t>
            </a:r>
            <a:r>
              <a:rPr lang="en-US" altLang="zh-TW" smtClean="0"/>
              <a:t>Google</a:t>
            </a:r>
            <a:r>
              <a:rPr lang="zh-TW" altLang="en-US" smtClean="0"/>
              <a:t>的</a:t>
            </a:r>
            <a:r>
              <a:rPr lang="en-US" altLang="zh-TW" smtClean="0"/>
              <a:t> Ku</a:t>
            </a:r>
          </a:p>
        </p:txBody>
      </p:sp>
    </p:spTree>
    <p:extLst>
      <p:ext uri="{BB962C8B-B14F-4D97-AF65-F5344CB8AC3E}">
        <p14:creationId xmlns:p14="http://schemas.microsoft.com/office/powerpoint/2010/main" val="326657333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8313" y="549275"/>
            <a:ext cx="8229600" cy="1143000"/>
          </a:xfrm>
        </p:spPr>
        <p:txBody>
          <a:bodyPr/>
          <a:lstStyle/>
          <a:p>
            <a:pPr eaLnBrk="1" hangingPunct="1"/>
            <a:r>
              <a:rPr lang="zh-TW" altLang="en-US" smtClean="0"/>
              <a:t>上一頁的例子有什麼問題？</a:t>
            </a:r>
          </a:p>
        </p:txBody>
      </p:sp>
      <p:sp>
        <p:nvSpPr>
          <p:cNvPr id="59395" name="Content Placeholder 2"/>
          <p:cNvSpPr>
            <a:spLocks noGrp="1"/>
          </p:cNvSpPr>
          <p:nvPr>
            <p:ph idx="1"/>
          </p:nvPr>
        </p:nvSpPr>
        <p:spPr>
          <a:xfrm>
            <a:off x="457200" y="1700213"/>
            <a:ext cx="8229600" cy="4425950"/>
          </a:xfrm>
        </p:spPr>
        <p:txBody>
          <a:bodyPr/>
          <a:lstStyle/>
          <a:p>
            <a:pPr algn="l" eaLnBrk="1" hangingPunct="1"/>
            <a:r>
              <a:rPr lang="zh-TW" altLang="en-US" dirty="0" smtClean="0"/>
              <a:t>如何知道認證機構的公鑰沒有問題？</a:t>
            </a:r>
            <a:endParaRPr lang="en-US" altLang="zh-TW" dirty="0" smtClean="0"/>
          </a:p>
          <a:p>
            <a:pPr algn="l" eaLnBrk="1" hangingPunct="1"/>
            <a:r>
              <a:rPr lang="zh-TW" altLang="en-US" dirty="0" smtClean="0"/>
              <a:t>大部份的作業系統或瀏覽器裡有</a:t>
            </a:r>
            <a:r>
              <a:rPr lang="zh-TW" altLang="en-US" dirty="0" smtClean="0">
                <a:solidFill>
                  <a:srgbClr val="FF0000"/>
                </a:solidFill>
              </a:rPr>
              <a:t>內建</a:t>
            </a:r>
            <a:r>
              <a:rPr lang="zh-TW" altLang="en-US" dirty="0" smtClean="0"/>
              <a:t>認證機構的公鑰</a:t>
            </a:r>
            <a:endParaRPr lang="en-US" altLang="zh-TW" dirty="0" smtClean="0"/>
          </a:p>
          <a:p>
            <a:pPr algn="l" eaLnBrk="1" hangingPunct="1"/>
            <a:r>
              <a:rPr lang="zh-TW" altLang="en-US" dirty="0" smtClean="0"/>
              <a:t>由認證機構來對</a:t>
            </a:r>
            <a:r>
              <a:rPr lang="en-US" altLang="zh-TW" dirty="0" smtClean="0"/>
              <a:t/>
            </a:r>
            <a:br>
              <a:rPr lang="en-US" altLang="zh-TW" dirty="0" smtClean="0"/>
            </a:br>
            <a:r>
              <a:rPr lang="zh-TW" altLang="en-US" dirty="0" smtClean="0"/>
              <a:t>公鑰簽章通常是</a:t>
            </a:r>
            <a:r>
              <a:rPr lang="en-US" altLang="zh-TW" dirty="0" smtClean="0"/>
              <a:t/>
            </a:r>
            <a:br>
              <a:rPr lang="en-US" altLang="zh-TW" dirty="0" smtClean="0"/>
            </a:br>
            <a:r>
              <a:rPr lang="zh-TW" altLang="en-US" dirty="0" smtClean="0"/>
              <a:t>需要付費的</a:t>
            </a:r>
            <a:endParaRPr lang="en-US" altLang="zh-TW" dirty="0" smtClean="0"/>
          </a:p>
          <a:p>
            <a:pPr algn="l" eaLnBrk="1" hangingPunct="1"/>
            <a:r>
              <a:rPr lang="zh-TW" altLang="en-US" dirty="0" smtClean="0"/>
              <a:t>以</a:t>
            </a:r>
            <a:r>
              <a:rPr lang="en-US" altLang="zh-TW" dirty="0" smtClean="0"/>
              <a:t>Windows</a:t>
            </a:r>
            <a:r>
              <a:rPr lang="zh-TW" altLang="en-US" dirty="0" smtClean="0"/>
              <a:t>為例</a:t>
            </a:r>
            <a:endParaRPr lang="en-US" altLang="zh-TW" dirty="0" smtClean="0"/>
          </a:p>
          <a:p>
            <a:pPr eaLnBrk="1" hangingPunct="1"/>
            <a:endParaRPr lang="en-US" altLang="zh-TW" dirty="0" smtClean="0"/>
          </a:p>
        </p:txBody>
      </p:sp>
      <p:pic>
        <p:nvPicPr>
          <p:cNvPr id="593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6905" y="2753925"/>
            <a:ext cx="3861628" cy="350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6059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zh-TW" altLang="en-US" smtClean="0"/>
              <a:t>分散式的管理</a:t>
            </a:r>
            <a:endParaRPr lang="zh-TW" altLang="en-US" dirty="0" smtClean="0"/>
          </a:p>
        </p:txBody>
      </p:sp>
      <p:sp>
        <p:nvSpPr>
          <p:cNvPr id="60419" name="Content Placeholder 2"/>
          <p:cNvSpPr>
            <a:spLocks noGrp="1"/>
          </p:cNvSpPr>
          <p:nvPr>
            <p:ph idx="1"/>
          </p:nvPr>
        </p:nvSpPr>
        <p:spPr/>
        <p:txBody>
          <a:bodyPr>
            <a:normAutofit lnSpcReduction="10000"/>
          </a:bodyPr>
          <a:lstStyle/>
          <a:p>
            <a:r>
              <a:rPr lang="zh-TW" altLang="en-US" smtClean="0"/>
              <a:t>不用付費</a:t>
            </a:r>
            <a:endParaRPr lang="en-US" altLang="zh-TW" smtClean="0"/>
          </a:p>
          <a:p>
            <a:r>
              <a:rPr lang="zh-TW" altLang="en-US" smtClean="0"/>
              <a:t>透過使用者之間，相互背書</a:t>
            </a:r>
            <a:endParaRPr lang="en-US" altLang="zh-TW" smtClean="0"/>
          </a:p>
          <a:p>
            <a:r>
              <a:rPr lang="zh-TW" altLang="en-US" smtClean="0"/>
              <a:t>也稱為</a:t>
            </a:r>
            <a:r>
              <a:rPr lang="en-US" altLang="zh-TW" smtClean="0"/>
              <a:t>Web of Trust</a:t>
            </a:r>
            <a:r>
              <a:rPr lang="zh-TW" altLang="en-US" smtClean="0"/>
              <a:t>，人與人之間的信賴關係網</a:t>
            </a:r>
            <a:endParaRPr lang="en-US" altLang="ja-JP" smtClean="0"/>
          </a:p>
          <a:p>
            <a:r>
              <a:rPr lang="en-US" altLang="zh-TW" smtClean="0"/>
              <a:t>PGP</a:t>
            </a:r>
            <a:r>
              <a:rPr lang="zh-TW" altLang="en-US" smtClean="0"/>
              <a:t>常用這種方式</a:t>
            </a:r>
            <a:endParaRPr lang="en-US" altLang="zh-TW" smtClean="0"/>
          </a:p>
          <a:p>
            <a:r>
              <a:rPr lang="zh-TW" altLang="en-US" smtClean="0"/>
              <a:t>假設有甲、乙、丙三人</a:t>
            </a:r>
            <a:endParaRPr lang="en-US" altLang="zh-TW" smtClean="0"/>
          </a:p>
          <a:p>
            <a:pPr lvl="1"/>
            <a:r>
              <a:rPr lang="zh-TW" altLang="en-US" smtClean="0"/>
              <a:t>甲、乙互相信任</a:t>
            </a:r>
            <a:endParaRPr lang="en-US" altLang="zh-TW" smtClean="0"/>
          </a:p>
          <a:p>
            <a:pPr lvl="1"/>
            <a:r>
              <a:rPr lang="zh-TW" altLang="en-US" smtClean="0"/>
              <a:t>若丙的公鑰由乙來簽章</a:t>
            </a:r>
            <a:r>
              <a:rPr lang="en-US" altLang="zh-TW" smtClean="0"/>
              <a:t>(</a:t>
            </a:r>
            <a:r>
              <a:rPr lang="zh-TW" altLang="en-US" smtClean="0"/>
              <a:t>背書</a:t>
            </a:r>
            <a:r>
              <a:rPr lang="en-US" altLang="zh-TW" smtClean="0"/>
              <a:t>)</a:t>
            </a:r>
          </a:p>
          <a:p>
            <a:pPr lvl="1"/>
            <a:r>
              <a:rPr lang="zh-TW" altLang="en-US" smtClean="0"/>
              <a:t>那麼甲就可以直接相信丙的公鑰</a:t>
            </a:r>
            <a:endParaRPr lang="en-US" altLang="zh-TW" smtClean="0"/>
          </a:p>
        </p:txBody>
      </p:sp>
    </p:spTree>
    <p:extLst>
      <p:ext uri="{BB962C8B-B14F-4D97-AF65-F5344CB8AC3E}">
        <p14:creationId xmlns:p14="http://schemas.microsoft.com/office/powerpoint/2010/main" val="287344572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zh-TW" altLang="en-US" smtClean="0"/>
              <a:t>分散式的管理</a:t>
            </a:r>
            <a:endParaRPr lang="en-US" altLang="zh-TW" dirty="0" smtClean="0"/>
          </a:p>
        </p:txBody>
      </p:sp>
      <p:sp>
        <p:nvSpPr>
          <p:cNvPr id="61443" name="Content Placeholder 2"/>
          <p:cNvSpPr>
            <a:spLocks noGrp="1"/>
          </p:cNvSpPr>
          <p:nvPr>
            <p:ph idx="1"/>
          </p:nvPr>
        </p:nvSpPr>
        <p:spPr/>
        <p:txBody>
          <a:bodyPr/>
          <a:lstStyle/>
          <a:p>
            <a:r>
              <a:rPr lang="zh-TW" altLang="en-US" smtClean="0"/>
              <a:t>小世界理論</a:t>
            </a:r>
            <a:endParaRPr lang="en-US" altLang="zh-TW" smtClean="0"/>
          </a:p>
          <a:p>
            <a:pPr lvl="1"/>
            <a:r>
              <a:rPr lang="zh-TW" altLang="en-US" smtClean="0"/>
              <a:t>透過六、七層的人際網路，可以認識全世界的人</a:t>
            </a:r>
            <a:endParaRPr lang="en-US" altLang="zh-TW" smtClean="0"/>
          </a:p>
          <a:p>
            <a:pPr lvl="1"/>
            <a:r>
              <a:rPr lang="zh-TW" altLang="en-US" smtClean="0"/>
              <a:t>只要互相信任的使用者夠多，就可以透過使用者背書的方式，驗證大多數的公開金鑰</a:t>
            </a:r>
            <a:endParaRPr lang="en-US" altLang="zh-TW" smtClean="0"/>
          </a:p>
          <a:p>
            <a:r>
              <a:rPr lang="zh-TW" altLang="en-US" smtClean="0"/>
              <a:t>若信賴網的含蓋範圍不夠大，可能會發生金鑰無法驗證的情況</a:t>
            </a:r>
          </a:p>
        </p:txBody>
      </p:sp>
    </p:spTree>
    <p:extLst>
      <p:ext uri="{BB962C8B-B14F-4D97-AF65-F5344CB8AC3E}">
        <p14:creationId xmlns:p14="http://schemas.microsoft.com/office/powerpoint/2010/main" val="127670652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68313" y="549275"/>
            <a:ext cx="8229600" cy="1143000"/>
          </a:xfrm>
        </p:spPr>
        <p:txBody>
          <a:bodyPr/>
          <a:lstStyle/>
          <a:p>
            <a:pPr eaLnBrk="1" hangingPunct="1"/>
            <a:r>
              <a:rPr lang="en-US" altLang="zh-TW" smtClean="0"/>
              <a:t>8-4 </a:t>
            </a:r>
            <a:r>
              <a:rPr lang="zh-TW" altLang="en-US" smtClean="0"/>
              <a:t>系統可用性</a:t>
            </a:r>
          </a:p>
        </p:txBody>
      </p:sp>
      <p:sp>
        <p:nvSpPr>
          <p:cNvPr id="62467" name="Content Placeholder 2"/>
          <p:cNvSpPr>
            <a:spLocks noGrp="1"/>
          </p:cNvSpPr>
          <p:nvPr>
            <p:ph idx="1"/>
          </p:nvPr>
        </p:nvSpPr>
        <p:spPr>
          <a:xfrm>
            <a:off x="457200" y="1989138"/>
            <a:ext cx="8229600" cy="4137025"/>
          </a:xfrm>
        </p:spPr>
        <p:txBody>
          <a:bodyPr/>
          <a:lstStyle/>
          <a:p>
            <a:pPr eaLnBrk="1" hangingPunct="1"/>
            <a:r>
              <a:rPr lang="zh-TW" altLang="en-US" smtClean="0"/>
              <a:t>資訊系統可以在需要的時候正確地存取</a:t>
            </a:r>
            <a:endParaRPr lang="en-US" altLang="zh-TW" smtClean="0"/>
          </a:p>
          <a:p>
            <a:pPr eaLnBrk="1" hangingPunct="1"/>
            <a:r>
              <a:rPr lang="zh-TW" altLang="en-US" smtClean="0"/>
              <a:t>可用性降低的原因</a:t>
            </a:r>
            <a:endParaRPr lang="en-US" altLang="zh-TW" smtClean="0"/>
          </a:p>
          <a:p>
            <a:pPr lvl="1" eaLnBrk="1" hangingPunct="1"/>
            <a:r>
              <a:rPr lang="zh-TW" altLang="en-US" smtClean="0"/>
              <a:t>系統本身的穩定度</a:t>
            </a:r>
            <a:endParaRPr lang="en-US" altLang="zh-TW" smtClean="0"/>
          </a:p>
          <a:p>
            <a:pPr lvl="2" eaLnBrk="1" hangingPunct="1"/>
            <a:r>
              <a:rPr lang="zh-TW" altLang="en-US" smtClean="0"/>
              <a:t>硬體故障</a:t>
            </a:r>
            <a:endParaRPr lang="en-US" altLang="zh-TW" smtClean="0"/>
          </a:p>
          <a:p>
            <a:pPr lvl="2" eaLnBrk="1" hangingPunct="1"/>
            <a:r>
              <a:rPr lang="zh-TW" altLang="en-US" smtClean="0"/>
              <a:t>軟體問題</a:t>
            </a:r>
            <a:endParaRPr lang="en-US" altLang="zh-TW" smtClean="0"/>
          </a:p>
          <a:p>
            <a:pPr lvl="1" eaLnBrk="1" hangingPunct="1"/>
            <a:r>
              <a:rPr lang="zh-TW" altLang="en-US" smtClean="0"/>
              <a:t>來自外部的攻擊</a:t>
            </a:r>
          </a:p>
        </p:txBody>
      </p:sp>
    </p:spTree>
    <p:extLst>
      <p:ext uri="{BB962C8B-B14F-4D97-AF65-F5344CB8AC3E}">
        <p14:creationId xmlns:p14="http://schemas.microsoft.com/office/powerpoint/2010/main" val="425304848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8313" y="549275"/>
            <a:ext cx="8229600" cy="1143000"/>
          </a:xfrm>
        </p:spPr>
        <p:txBody>
          <a:bodyPr/>
          <a:lstStyle/>
          <a:p>
            <a:pPr eaLnBrk="1" hangingPunct="1"/>
            <a:r>
              <a:rPr lang="zh-TW" altLang="en-US" smtClean="0"/>
              <a:t>提高系統可用性</a:t>
            </a:r>
          </a:p>
        </p:txBody>
      </p:sp>
      <p:sp>
        <p:nvSpPr>
          <p:cNvPr id="63491" name="Content Placeholder 2"/>
          <p:cNvSpPr>
            <a:spLocks noGrp="1"/>
          </p:cNvSpPr>
          <p:nvPr>
            <p:ph idx="1"/>
          </p:nvPr>
        </p:nvSpPr>
        <p:spPr>
          <a:xfrm>
            <a:off x="457200" y="1989138"/>
            <a:ext cx="8229600" cy="4137025"/>
          </a:xfrm>
        </p:spPr>
        <p:txBody>
          <a:bodyPr/>
          <a:lstStyle/>
          <a:p>
            <a:pPr eaLnBrk="1" hangingPunct="1"/>
            <a:r>
              <a:rPr lang="zh-TW" altLang="en-US" smtClean="0"/>
              <a:t>高可用性，</a:t>
            </a:r>
            <a:r>
              <a:rPr lang="en-US" altLang="zh-TW" smtClean="0"/>
              <a:t>high availability</a:t>
            </a:r>
          </a:p>
          <a:p>
            <a:pPr eaLnBrk="1" hangingPunct="1"/>
            <a:r>
              <a:rPr lang="zh-TW" altLang="en-US" smtClean="0"/>
              <a:t>建置備援系統</a:t>
            </a:r>
            <a:endParaRPr lang="en-US" altLang="zh-TW" smtClean="0"/>
          </a:p>
          <a:p>
            <a:pPr eaLnBrk="1" hangingPunct="1"/>
            <a:r>
              <a:rPr lang="zh-TW" altLang="en-US" smtClean="0"/>
              <a:t>以網路系統而言</a:t>
            </a:r>
            <a:r>
              <a:rPr lang="en-US" altLang="zh-TW" smtClean="0"/>
              <a:t> …</a:t>
            </a:r>
          </a:p>
          <a:p>
            <a:pPr lvl="1" eaLnBrk="1" hangingPunct="1"/>
            <a:r>
              <a:rPr lang="zh-TW" altLang="en-US" smtClean="0"/>
              <a:t>網路連線線路</a:t>
            </a:r>
            <a:r>
              <a:rPr lang="en-US" altLang="zh-TW" smtClean="0"/>
              <a:t> x 2</a:t>
            </a:r>
          </a:p>
          <a:p>
            <a:pPr lvl="1" eaLnBrk="1" hangingPunct="1"/>
            <a:r>
              <a:rPr lang="zh-TW" altLang="en-US" smtClean="0"/>
              <a:t>伺服器</a:t>
            </a:r>
            <a:r>
              <a:rPr lang="en-US" altLang="zh-TW" smtClean="0"/>
              <a:t> x 2</a:t>
            </a:r>
          </a:p>
          <a:p>
            <a:pPr lvl="1" eaLnBrk="1" hangingPunct="1"/>
            <a:r>
              <a:rPr lang="zh-TW" altLang="en-US" smtClean="0"/>
              <a:t>儲存設備</a:t>
            </a:r>
            <a:r>
              <a:rPr lang="en-US" altLang="zh-TW" smtClean="0"/>
              <a:t> x 2</a:t>
            </a:r>
          </a:p>
          <a:p>
            <a:pPr lvl="1" eaLnBrk="1" hangingPunct="1"/>
            <a:r>
              <a:rPr lang="zh-TW" altLang="en-US" smtClean="0"/>
              <a:t>故障偵測機制，常用的是「心跳機制」</a:t>
            </a:r>
            <a:r>
              <a:rPr lang="en-US" altLang="zh-TW" smtClean="0"/>
              <a:t>(heartbeat)</a:t>
            </a:r>
          </a:p>
          <a:p>
            <a:pPr lvl="1" eaLnBrk="1" hangingPunct="1"/>
            <a:endParaRPr lang="en-US" altLang="zh-TW" smtClean="0"/>
          </a:p>
        </p:txBody>
      </p:sp>
    </p:spTree>
    <p:extLst>
      <p:ext uri="{BB962C8B-B14F-4D97-AF65-F5344CB8AC3E}">
        <p14:creationId xmlns:p14="http://schemas.microsoft.com/office/powerpoint/2010/main" val="54838060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68313" y="549275"/>
            <a:ext cx="8229600" cy="1143000"/>
          </a:xfrm>
        </p:spPr>
        <p:txBody>
          <a:bodyPr/>
          <a:lstStyle/>
          <a:p>
            <a:pPr eaLnBrk="1" hangingPunct="1"/>
            <a:r>
              <a:rPr lang="zh-TW" altLang="en-US" smtClean="0"/>
              <a:t>高可用性，以</a:t>
            </a:r>
            <a:r>
              <a:rPr lang="en-US" altLang="zh-TW" smtClean="0"/>
              <a:t>DRBD</a:t>
            </a:r>
            <a:r>
              <a:rPr lang="zh-TW" altLang="en-US" smtClean="0"/>
              <a:t>為例</a:t>
            </a:r>
          </a:p>
        </p:txBody>
      </p:sp>
      <p:sp>
        <p:nvSpPr>
          <p:cNvPr id="64515" name="Content Placeholder 2"/>
          <p:cNvSpPr>
            <a:spLocks noGrp="1"/>
          </p:cNvSpPr>
          <p:nvPr>
            <p:ph idx="1"/>
          </p:nvPr>
        </p:nvSpPr>
        <p:spPr>
          <a:xfrm>
            <a:off x="457200" y="1773238"/>
            <a:ext cx="2530475" cy="4352925"/>
          </a:xfrm>
        </p:spPr>
        <p:txBody>
          <a:bodyPr/>
          <a:lstStyle/>
          <a:p>
            <a:pPr eaLnBrk="1" hangingPunct="1">
              <a:buFont typeface="Wingdings" pitchFamily="2" charset="2"/>
              <a:buChar char="n"/>
            </a:pPr>
            <a:r>
              <a:rPr lang="zh-TW" altLang="en-US" smtClean="0"/>
              <a:t>儲存系統的高可用性</a:t>
            </a:r>
          </a:p>
        </p:txBody>
      </p:sp>
      <p:pic>
        <p:nvPicPr>
          <p:cNvPr id="645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870" y="1692273"/>
            <a:ext cx="5490610" cy="508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87761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68313" y="549275"/>
            <a:ext cx="8229600" cy="1143000"/>
          </a:xfrm>
        </p:spPr>
        <p:txBody>
          <a:bodyPr/>
          <a:lstStyle/>
          <a:p>
            <a:pPr eaLnBrk="1" hangingPunct="1"/>
            <a:r>
              <a:rPr lang="en-US" altLang="zh-TW" smtClean="0"/>
              <a:t>8-5 </a:t>
            </a:r>
            <a:r>
              <a:rPr lang="zh-TW" altLang="en-US" smtClean="0"/>
              <a:t>網路攻擊</a:t>
            </a:r>
            <a:r>
              <a:rPr lang="en-US" altLang="ja-JP" smtClean="0"/>
              <a:t> </a:t>
            </a:r>
            <a:endParaRPr lang="zh-TW" altLang="en-US" smtClean="0"/>
          </a:p>
        </p:txBody>
      </p:sp>
      <p:sp>
        <p:nvSpPr>
          <p:cNvPr id="65539" name="Content Placeholder 2"/>
          <p:cNvSpPr>
            <a:spLocks noGrp="1"/>
          </p:cNvSpPr>
          <p:nvPr>
            <p:ph idx="1"/>
          </p:nvPr>
        </p:nvSpPr>
        <p:spPr>
          <a:xfrm>
            <a:off x="457200" y="1989138"/>
            <a:ext cx="8229600" cy="4137025"/>
          </a:xfrm>
        </p:spPr>
        <p:txBody>
          <a:bodyPr/>
          <a:lstStyle/>
          <a:p>
            <a:pPr eaLnBrk="1" hangingPunct="1"/>
            <a:r>
              <a:rPr lang="zh-TW" altLang="en-US" smtClean="0"/>
              <a:t>目的</a:t>
            </a:r>
            <a:endParaRPr lang="en-US" altLang="zh-TW" smtClean="0"/>
          </a:p>
          <a:p>
            <a:pPr lvl="1" eaLnBrk="1" hangingPunct="1"/>
            <a:r>
              <a:rPr lang="zh-TW" altLang="en-US" smtClean="0"/>
              <a:t>取得未經授權的存取</a:t>
            </a:r>
            <a:endParaRPr lang="en-US" altLang="zh-TW" smtClean="0"/>
          </a:p>
          <a:p>
            <a:pPr lvl="1" eaLnBrk="1" hangingPunct="1"/>
            <a:r>
              <a:rPr lang="zh-TW" altLang="en-US" smtClean="0"/>
              <a:t>中斷網路服務的正常運作</a:t>
            </a:r>
            <a:endParaRPr lang="en-US" altLang="zh-TW" smtClean="0"/>
          </a:p>
          <a:p>
            <a:pPr eaLnBrk="1" hangingPunct="1"/>
            <a:r>
              <a:rPr lang="zh-TW" altLang="en-US" smtClean="0"/>
              <a:t>所謂的「駭客」</a:t>
            </a:r>
            <a:endParaRPr lang="en-US" altLang="zh-TW" smtClean="0"/>
          </a:p>
          <a:p>
            <a:pPr lvl="1" eaLnBrk="1" hangingPunct="1"/>
            <a:r>
              <a:rPr lang="en-US" altLang="zh-TW" smtClean="0"/>
              <a:t>Hacker</a:t>
            </a:r>
            <a:r>
              <a:rPr lang="zh-TW" altLang="en-US" smtClean="0"/>
              <a:t>：廣義來說，指對某項技術專精的人士</a:t>
            </a:r>
            <a:endParaRPr lang="en-US" altLang="zh-TW" smtClean="0"/>
          </a:p>
          <a:p>
            <a:pPr lvl="2" eaLnBrk="1" hangingPunct="1"/>
            <a:r>
              <a:rPr lang="zh-TW" altLang="en-US" smtClean="0"/>
              <a:t>不見得是壞人，有時還帶有稱讚的味道</a:t>
            </a:r>
            <a:endParaRPr lang="en-US" altLang="zh-TW" smtClean="0"/>
          </a:p>
          <a:p>
            <a:pPr lvl="1" eaLnBrk="1" hangingPunct="1"/>
            <a:r>
              <a:rPr lang="en-US" altLang="zh-TW" smtClean="0"/>
              <a:t>Cracker</a:t>
            </a:r>
            <a:r>
              <a:rPr lang="zh-TW" altLang="en-US" smtClean="0"/>
              <a:t>：利用技術進行攻擊、破壞的人士</a:t>
            </a:r>
          </a:p>
        </p:txBody>
      </p:sp>
    </p:spTree>
    <p:extLst>
      <p:ext uri="{BB962C8B-B14F-4D97-AF65-F5344CB8AC3E}">
        <p14:creationId xmlns:p14="http://schemas.microsoft.com/office/powerpoint/2010/main" val="331568016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68313" y="549275"/>
            <a:ext cx="8229600" cy="1143000"/>
          </a:xfrm>
        </p:spPr>
        <p:txBody>
          <a:bodyPr/>
          <a:lstStyle/>
          <a:p>
            <a:pPr eaLnBrk="1" hangingPunct="1"/>
            <a:r>
              <a:rPr lang="zh-TW" altLang="en-US" smtClean="0"/>
              <a:t>常見的網路攻擊</a:t>
            </a:r>
          </a:p>
        </p:txBody>
      </p:sp>
      <p:graphicFrame>
        <p:nvGraphicFramePr>
          <p:cNvPr id="5" name="資料庫圖表 4"/>
          <p:cNvGraphicFramePr/>
          <p:nvPr/>
        </p:nvGraphicFramePr>
        <p:xfrm>
          <a:off x="827584" y="1988840"/>
          <a:ext cx="7272808"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091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zh-TW" altLang="en-US" smtClean="0"/>
              <a:t>對稱式金鑰的加解密演算法</a:t>
            </a:r>
            <a:endParaRPr lang="zh-TW" altLang="en-US" dirty="0" smtClean="0"/>
          </a:p>
        </p:txBody>
      </p:sp>
      <p:sp>
        <p:nvSpPr>
          <p:cNvPr id="14339" name="內容版面配置區 2"/>
          <p:cNvSpPr>
            <a:spLocks noGrp="1"/>
          </p:cNvSpPr>
          <p:nvPr>
            <p:ph idx="1"/>
          </p:nvPr>
        </p:nvSpPr>
        <p:spPr/>
        <p:txBody>
          <a:bodyPr/>
          <a:lstStyle/>
          <a:p>
            <a:r>
              <a:rPr lang="zh-TW" altLang="en-US" smtClean="0"/>
              <a:t>對稱式金鑰的加解密演算法在處理資料加密和解密時，是使用相同的密碼。在加密的過程中，我們常稱我們的原始資料為本文（</a:t>
            </a:r>
            <a:r>
              <a:rPr lang="en-US" altLang="zh-TW" smtClean="0"/>
              <a:t>plaintext</a:t>
            </a:r>
            <a:r>
              <a:rPr lang="zh-TW" altLang="en-US" smtClean="0"/>
              <a:t>），而加密出來的資料稱為密文（</a:t>
            </a:r>
            <a:r>
              <a:rPr lang="en-US" altLang="zh-TW" smtClean="0"/>
              <a:t>ciphertext</a:t>
            </a:r>
            <a:r>
              <a:rPr lang="zh-TW" altLang="en-US" smtClean="0"/>
              <a:t>）。</a:t>
            </a:r>
            <a:endParaRPr lang="en-US" altLang="zh-TW" smtClean="0"/>
          </a:p>
          <a:p>
            <a:r>
              <a:rPr lang="zh-TW" altLang="en-US" smtClean="0"/>
              <a:t>加密的演算法要做的工作，就是將本文轉換為密文。</a:t>
            </a: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749" y="4644135"/>
            <a:ext cx="18097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2842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8313" y="549275"/>
            <a:ext cx="8229600" cy="1143000"/>
          </a:xfrm>
        </p:spPr>
        <p:txBody>
          <a:bodyPr/>
          <a:lstStyle/>
          <a:p>
            <a:pPr eaLnBrk="1" hangingPunct="1"/>
            <a:r>
              <a:rPr lang="zh-TW" altLang="en-US" dirty="0" smtClean="0"/>
              <a:t>阻斷服務攻擊</a:t>
            </a:r>
          </a:p>
        </p:txBody>
      </p:sp>
      <p:sp>
        <p:nvSpPr>
          <p:cNvPr id="67587" name="Content Placeholder 2"/>
          <p:cNvSpPr>
            <a:spLocks noGrp="1"/>
          </p:cNvSpPr>
          <p:nvPr>
            <p:ph idx="1"/>
          </p:nvPr>
        </p:nvSpPr>
        <p:spPr>
          <a:xfrm>
            <a:off x="755650" y="1412875"/>
            <a:ext cx="8050213" cy="4968875"/>
          </a:xfrm>
        </p:spPr>
        <p:txBody>
          <a:bodyPr/>
          <a:lstStyle/>
          <a:p>
            <a:pPr eaLnBrk="1" hangingPunct="1"/>
            <a:r>
              <a:rPr lang="zh-TW" altLang="en-US" smtClean="0"/>
              <a:t>英文為</a:t>
            </a:r>
            <a:r>
              <a:rPr lang="en-US" altLang="zh-TW" smtClean="0"/>
              <a:t>denial of service</a:t>
            </a:r>
            <a:r>
              <a:rPr lang="zh-TW" altLang="en-US" smtClean="0"/>
              <a:t>，</a:t>
            </a:r>
            <a:r>
              <a:rPr lang="en-US" altLang="zh-TW" smtClean="0"/>
              <a:t>DoS</a:t>
            </a:r>
          </a:p>
          <a:p>
            <a:pPr eaLnBrk="1" hangingPunct="1"/>
            <a:r>
              <a:rPr lang="zh-TW" altLang="en-US" smtClean="0"/>
              <a:t>常見的方式為阻斷網路連線</a:t>
            </a:r>
            <a:endParaRPr lang="en-US" altLang="zh-TW" smtClean="0"/>
          </a:p>
          <a:p>
            <a:pPr lvl="1" eaLnBrk="1" hangingPunct="1"/>
            <a:r>
              <a:rPr lang="zh-TW" altLang="en-US" smtClean="0"/>
              <a:t>攻擊者產生大量網路流量，耗盡目標的網路頻寬</a:t>
            </a:r>
            <a:endParaRPr lang="en-US" altLang="zh-TW" smtClean="0"/>
          </a:p>
          <a:p>
            <a:pPr lvl="1" eaLnBrk="1" hangingPunct="1"/>
            <a:r>
              <a:rPr lang="zh-TW" altLang="en-US" smtClean="0"/>
              <a:t>產生大量的</a:t>
            </a:r>
            <a:r>
              <a:rPr lang="en-US" altLang="zh-TW" smtClean="0"/>
              <a:t>ping</a:t>
            </a:r>
            <a:r>
              <a:rPr lang="zh-TW" altLang="en-US" smtClean="0"/>
              <a:t>封包、</a:t>
            </a:r>
            <a:r>
              <a:rPr lang="en-US" altLang="zh-TW" smtClean="0"/>
              <a:t>TCP</a:t>
            </a:r>
            <a:r>
              <a:rPr lang="zh-TW" altLang="en-US" smtClean="0"/>
              <a:t>連線要求、或是</a:t>
            </a:r>
            <a:r>
              <a:rPr lang="en-US" altLang="zh-TW" smtClean="0"/>
              <a:t>UDP</a:t>
            </a:r>
            <a:r>
              <a:rPr lang="zh-TW" altLang="en-US" smtClean="0"/>
              <a:t>封包</a:t>
            </a:r>
            <a:endParaRPr lang="en-US" altLang="zh-TW" smtClean="0"/>
          </a:p>
          <a:p>
            <a:pPr eaLnBrk="1" hangingPunct="1"/>
            <a:r>
              <a:rPr lang="zh-TW" altLang="en-US" smtClean="0"/>
              <a:t>分散式阻斷服務攻擊：</a:t>
            </a:r>
            <a:r>
              <a:rPr lang="en-US" altLang="zh-TW" smtClean="0"/>
              <a:t>distributed denial of service</a:t>
            </a:r>
            <a:r>
              <a:rPr lang="zh-TW" altLang="en-US" smtClean="0"/>
              <a:t>，</a:t>
            </a:r>
            <a:r>
              <a:rPr lang="en-US" altLang="zh-TW" smtClean="0"/>
              <a:t>DDoS</a:t>
            </a:r>
          </a:p>
          <a:p>
            <a:pPr lvl="1" eaLnBrk="1" hangingPunct="1"/>
            <a:r>
              <a:rPr lang="zh-TW" altLang="en-US" smtClean="0"/>
              <a:t>透過一大群機器進行阻斷服務攻擊</a:t>
            </a:r>
            <a:endParaRPr lang="en-US" altLang="zh-TW" smtClean="0"/>
          </a:p>
          <a:p>
            <a:pPr lvl="1" eaLnBrk="1" hangingPunct="1"/>
            <a:r>
              <a:rPr lang="zh-TW" altLang="en-US" smtClean="0"/>
              <a:t>來自四面八方的機器，更難進行抵擋</a:t>
            </a:r>
          </a:p>
        </p:txBody>
      </p:sp>
    </p:spTree>
    <p:extLst>
      <p:ext uri="{BB962C8B-B14F-4D97-AF65-F5344CB8AC3E}">
        <p14:creationId xmlns:p14="http://schemas.microsoft.com/office/powerpoint/2010/main" val="189776437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a:xfrm>
            <a:off x="468313" y="845245"/>
            <a:ext cx="8229600" cy="918570"/>
          </a:xfrm>
        </p:spPr>
        <p:txBody>
          <a:bodyPr>
            <a:normAutofit fontScale="90000"/>
          </a:bodyPr>
          <a:lstStyle/>
          <a:p>
            <a:pPr algn="l"/>
            <a:r>
              <a:rPr lang="en-US" altLang="zh-TW" sz="3600" dirty="0" smtClean="0"/>
              <a:t>ping</a:t>
            </a:r>
            <a:r>
              <a:rPr lang="zh-TW" altLang="en-US" sz="3600" dirty="0" smtClean="0"/>
              <a:t>指令的執行結果。用</a:t>
            </a:r>
            <a:r>
              <a:rPr lang="en-US" altLang="zh-TW" sz="3600" dirty="0" smtClean="0"/>
              <a:t>ping</a:t>
            </a:r>
            <a:r>
              <a:rPr lang="zh-TW" altLang="en-US" sz="3600" dirty="0" smtClean="0"/>
              <a:t>指令探測本機</a:t>
            </a:r>
            <a:r>
              <a:rPr lang="en-US" altLang="zh-TW" sz="3600" dirty="0" smtClean="0"/>
              <a:t>IP 127.0.0.1</a:t>
            </a:r>
            <a:endParaRPr lang="zh-TW" altLang="en-US" sz="3600" dirty="0" smtClean="0"/>
          </a:p>
        </p:txBody>
      </p:sp>
      <p:pic>
        <p:nvPicPr>
          <p:cNvPr id="686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844675"/>
            <a:ext cx="6714920" cy="4394534"/>
          </a:xfrm>
          <a:noFill/>
        </p:spPr>
      </p:pic>
    </p:spTree>
    <p:extLst>
      <p:ext uri="{BB962C8B-B14F-4D97-AF65-F5344CB8AC3E}">
        <p14:creationId xmlns:p14="http://schemas.microsoft.com/office/powerpoint/2010/main" val="212219062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68313" y="549275"/>
            <a:ext cx="8229600" cy="1143000"/>
          </a:xfrm>
        </p:spPr>
        <p:txBody>
          <a:bodyPr/>
          <a:lstStyle/>
          <a:p>
            <a:pPr eaLnBrk="1" hangingPunct="1"/>
            <a:r>
              <a:rPr lang="zh-TW" altLang="en-US" dirty="0" smtClean="0"/>
              <a:t>主機入侵</a:t>
            </a:r>
          </a:p>
        </p:txBody>
      </p:sp>
      <p:sp>
        <p:nvSpPr>
          <p:cNvPr id="69635" name="Content Placeholder 2"/>
          <p:cNvSpPr>
            <a:spLocks noGrp="1"/>
          </p:cNvSpPr>
          <p:nvPr>
            <p:ph idx="1"/>
          </p:nvPr>
        </p:nvSpPr>
        <p:spPr>
          <a:xfrm>
            <a:off x="457200" y="1628775"/>
            <a:ext cx="8229600" cy="4497388"/>
          </a:xfrm>
        </p:spPr>
        <p:txBody>
          <a:bodyPr/>
          <a:lstStyle/>
          <a:p>
            <a:pPr eaLnBrk="1" hangingPunct="1"/>
            <a:r>
              <a:rPr lang="zh-TW" altLang="en-US" dirty="0" smtClean="0"/>
              <a:t>通常是利用系統上的漏洞</a:t>
            </a:r>
            <a:endParaRPr lang="en-US" altLang="zh-TW" dirty="0" smtClean="0"/>
          </a:p>
          <a:p>
            <a:pPr lvl="1" eaLnBrk="1" hangingPunct="1"/>
            <a:r>
              <a:rPr lang="zh-TW" altLang="en-US" dirty="0" smtClean="0"/>
              <a:t>所以要常常更新系統，以確保系統沒有安全漏洞</a:t>
            </a:r>
            <a:endParaRPr lang="en-US" altLang="zh-TW" dirty="0" smtClean="0"/>
          </a:p>
          <a:p>
            <a:pPr eaLnBrk="1" hangingPunct="1"/>
            <a:r>
              <a:rPr lang="zh-TW" altLang="en-US" dirty="0" smtClean="0"/>
              <a:t>入侵後可再嘗試取得系統操作權限</a:t>
            </a:r>
            <a:endParaRPr lang="en-US" altLang="zh-TW" dirty="0" smtClean="0"/>
          </a:p>
          <a:p>
            <a:pPr eaLnBrk="1" hangingPunct="1"/>
            <a:r>
              <a:rPr lang="zh-TW" altLang="en-US" dirty="0" smtClean="0"/>
              <a:t>常見的「網頁置換」攻擊</a:t>
            </a:r>
            <a:endParaRPr lang="en-US" altLang="zh-TW" dirty="0" smtClean="0"/>
          </a:p>
          <a:p>
            <a:pPr lvl="1" eaLnBrk="1" hangingPunct="1"/>
            <a:r>
              <a:rPr lang="zh-TW" altLang="en-US" dirty="0" smtClean="0"/>
              <a:t>駭客入侵網站後，將首頁換成指定的圖案</a:t>
            </a:r>
          </a:p>
        </p:txBody>
      </p:sp>
    </p:spTree>
    <p:extLst>
      <p:ext uri="{BB962C8B-B14F-4D97-AF65-F5344CB8AC3E}">
        <p14:creationId xmlns:p14="http://schemas.microsoft.com/office/powerpoint/2010/main" val="419962086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a:xfrm>
            <a:off x="533426" y="785952"/>
            <a:ext cx="8229600" cy="1143000"/>
          </a:xfrm>
        </p:spPr>
        <p:txBody>
          <a:bodyPr>
            <a:normAutofit fontScale="90000"/>
          </a:bodyPr>
          <a:lstStyle/>
          <a:p>
            <a:pPr algn="l"/>
            <a:r>
              <a:rPr lang="zh-TW" altLang="en-US" sz="3600" dirty="0" smtClean="0"/>
              <a:t>幾個網站「置換首頁」的範例畫面。</a:t>
            </a:r>
            <a:r>
              <a:rPr lang="en-US" altLang="zh-TW" sz="3600" dirty="0" smtClean="0"/>
              <a:t/>
            </a:r>
            <a:br>
              <a:rPr lang="en-US" altLang="zh-TW" sz="3600" dirty="0" smtClean="0"/>
            </a:br>
            <a:r>
              <a:rPr lang="zh-TW" altLang="en-US" sz="3600" dirty="0" smtClean="0"/>
              <a:t>駭客們好像比較喜歡黑色底的介面呢！</a:t>
            </a:r>
          </a:p>
        </p:txBody>
      </p:sp>
      <p:pic>
        <p:nvPicPr>
          <p:cNvPr id="4" name="Picture 6"/>
          <p:cNvPicPr>
            <a:picLocks noChangeAspect="1" noChangeArrowheads="1"/>
          </p:cNvPicPr>
          <p:nvPr/>
        </p:nvPicPr>
        <p:blipFill>
          <a:blip r:embed="rId2"/>
          <a:srcRect/>
          <a:stretch>
            <a:fillRect/>
          </a:stretch>
        </p:blipFill>
        <p:spPr bwMode="auto">
          <a:xfrm rot="21193936">
            <a:off x="187325" y="2120900"/>
            <a:ext cx="3457575" cy="3381375"/>
          </a:xfrm>
          <a:prstGeom prst="rect">
            <a:avLst/>
          </a:prstGeom>
          <a:ln>
            <a:noFill/>
          </a:ln>
          <a:effectLst>
            <a:outerShdw blurRad="190500" algn="tl" rotWithShape="0">
              <a:srgbClr val="000000">
                <a:alpha val="70000"/>
              </a:srgbClr>
            </a:outerShdw>
          </a:effectLst>
        </p:spPr>
      </p:pic>
      <p:pic>
        <p:nvPicPr>
          <p:cNvPr id="5" name="Picture 8"/>
          <p:cNvPicPr>
            <a:picLocks noChangeAspect="1" noChangeArrowheads="1"/>
          </p:cNvPicPr>
          <p:nvPr/>
        </p:nvPicPr>
        <p:blipFill>
          <a:blip r:embed="rId3"/>
          <a:srcRect/>
          <a:stretch>
            <a:fillRect/>
          </a:stretch>
        </p:blipFill>
        <p:spPr bwMode="auto">
          <a:xfrm>
            <a:off x="2195513" y="3440113"/>
            <a:ext cx="2857500" cy="3228975"/>
          </a:xfrm>
          <a:prstGeom prst="rect">
            <a:avLst/>
          </a:prstGeom>
          <a:ln>
            <a:noFill/>
          </a:ln>
          <a:effectLst>
            <a:outerShdw blurRad="190500" algn="tl" rotWithShape="0">
              <a:srgbClr val="000000">
                <a:alpha val="70000"/>
              </a:srgbClr>
            </a:outerShdw>
          </a:effectLst>
        </p:spPr>
      </p:pic>
      <p:pic>
        <p:nvPicPr>
          <p:cNvPr id="6" name="Picture 9"/>
          <p:cNvPicPr>
            <a:picLocks noChangeAspect="1" noChangeArrowheads="1"/>
          </p:cNvPicPr>
          <p:nvPr/>
        </p:nvPicPr>
        <p:blipFill>
          <a:blip r:embed="rId4"/>
          <a:srcRect/>
          <a:stretch>
            <a:fillRect/>
          </a:stretch>
        </p:blipFill>
        <p:spPr bwMode="auto">
          <a:xfrm>
            <a:off x="5076825" y="2216150"/>
            <a:ext cx="1912938" cy="3606800"/>
          </a:xfrm>
          <a:prstGeom prst="rect">
            <a:avLst/>
          </a:prstGeom>
          <a:ln>
            <a:noFill/>
          </a:ln>
          <a:effectLst>
            <a:outerShdw blurRad="190500" algn="tl" rotWithShape="0">
              <a:srgbClr val="000000">
                <a:alpha val="70000"/>
              </a:srgbClr>
            </a:outerShdw>
          </a:effectLst>
        </p:spPr>
      </p:pic>
      <p:pic>
        <p:nvPicPr>
          <p:cNvPr id="7" name="Picture 10"/>
          <p:cNvPicPr>
            <a:picLocks noChangeAspect="1" noChangeArrowheads="1"/>
          </p:cNvPicPr>
          <p:nvPr/>
        </p:nvPicPr>
        <p:blipFill>
          <a:blip r:embed="rId5"/>
          <a:srcRect/>
          <a:stretch>
            <a:fillRect/>
          </a:stretch>
        </p:blipFill>
        <p:spPr bwMode="auto">
          <a:xfrm rot="405537">
            <a:off x="7205663" y="2233613"/>
            <a:ext cx="1727200" cy="36845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1304616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8313" y="549275"/>
            <a:ext cx="8229600" cy="1143000"/>
          </a:xfrm>
        </p:spPr>
        <p:txBody>
          <a:bodyPr/>
          <a:lstStyle/>
          <a:p>
            <a:pPr eaLnBrk="1" hangingPunct="1"/>
            <a:r>
              <a:rPr lang="zh-TW" altLang="en-US" smtClean="0"/>
              <a:t>主機入侵</a:t>
            </a:r>
            <a:r>
              <a:rPr lang="en-US" altLang="zh-TW" smtClean="0"/>
              <a:t> </a:t>
            </a:r>
          </a:p>
        </p:txBody>
      </p:sp>
      <p:sp>
        <p:nvSpPr>
          <p:cNvPr id="71683" name="Content Placeholder 2"/>
          <p:cNvSpPr>
            <a:spLocks noGrp="1"/>
          </p:cNvSpPr>
          <p:nvPr>
            <p:ph idx="1"/>
          </p:nvPr>
        </p:nvSpPr>
        <p:spPr>
          <a:xfrm>
            <a:off x="457200" y="1989138"/>
            <a:ext cx="8229600" cy="4137025"/>
          </a:xfrm>
        </p:spPr>
        <p:txBody>
          <a:bodyPr/>
          <a:lstStyle/>
          <a:p>
            <a:pPr eaLnBrk="1" hangingPunct="1"/>
            <a:r>
              <a:rPr lang="zh-TW" altLang="en-US" smtClean="0"/>
              <a:t>竊取主機內的各種資料</a:t>
            </a:r>
            <a:endParaRPr lang="en-US" altLang="zh-TW" smtClean="0"/>
          </a:p>
          <a:p>
            <a:pPr lvl="1" eaLnBrk="1" hangingPunct="1"/>
            <a:r>
              <a:rPr lang="zh-TW" altLang="en-US" smtClean="0"/>
              <a:t>尤其是入侵大型商業網站、銀行網站、政府網站等</a:t>
            </a:r>
            <a:endParaRPr lang="en-US" altLang="ja-JP" smtClean="0"/>
          </a:p>
          <a:p>
            <a:pPr eaLnBrk="1" hangingPunct="1"/>
            <a:r>
              <a:rPr lang="zh-TW" altLang="en-US" smtClean="0"/>
              <a:t>建置「釣魚網站」</a:t>
            </a:r>
            <a:endParaRPr lang="en-US" altLang="zh-TW" smtClean="0"/>
          </a:p>
          <a:p>
            <a:pPr lvl="1" eaLnBrk="1" hangingPunct="1"/>
            <a:r>
              <a:rPr lang="zh-TW" altLang="en-US" smtClean="0"/>
              <a:t>詐騙使用者的個人資訊</a:t>
            </a:r>
            <a:endParaRPr lang="en-US" altLang="zh-TW" smtClean="0"/>
          </a:p>
          <a:p>
            <a:pPr eaLnBrk="1" hangingPunct="1"/>
            <a:r>
              <a:rPr lang="zh-TW" altLang="en-US" smtClean="0"/>
              <a:t>但，主機入侵技術也可以用在正途</a:t>
            </a:r>
            <a:endParaRPr lang="en-US" altLang="zh-TW" smtClean="0"/>
          </a:p>
          <a:p>
            <a:pPr lvl="1" eaLnBrk="1" hangingPunct="1"/>
            <a:r>
              <a:rPr lang="zh-TW" altLang="en-US" smtClean="0"/>
              <a:t>檢測網路服務的漏洞</a:t>
            </a:r>
            <a:endParaRPr lang="en-US" altLang="zh-TW" smtClean="0"/>
          </a:p>
          <a:p>
            <a:pPr lvl="1" eaLnBrk="1" hangingPunct="1"/>
            <a:r>
              <a:rPr lang="zh-TW" altLang="en-US" smtClean="0"/>
              <a:t>確保網路產品安全無虞</a:t>
            </a:r>
            <a:endParaRPr lang="en-US" altLang="zh-TW" smtClean="0"/>
          </a:p>
        </p:txBody>
      </p:sp>
    </p:spTree>
    <p:extLst>
      <p:ext uri="{BB962C8B-B14F-4D97-AF65-F5344CB8AC3E}">
        <p14:creationId xmlns:p14="http://schemas.microsoft.com/office/powerpoint/2010/main" val="298375930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68313" y="549275"/>
            <a:ext cx="8229600" cy="1143000"/>
          </a:xfrm>
        </p:spPr>
        <p:txBody>
          <a:bodyPr/>
          <a:lstStyle/>
          <a:p>
            <a:pPr eaLnBrk="1" hangingPunct="1"/>
            <a:r>
              <a:rPr lang="zh-TW" altLang="en-US" dirty="0" smtClean="0"/>
              <a:t>電腦病毒</a:t>
            </a:r>
          </a:p>
        </p:txBody>
      </p:sp>
      <p:sp>
        <p:nvSpPr>
          <p:cNvPr id="72707" name="Content Placeholder 2"/>
          <p:cNvSpPr>
            <a:spLocks noGrp="1"/>
          </p:cNvSpPr>
          <p:nvPr>
            <p:ph idx="1"/>
          </p:nvPr>
        </p:nvSpPr>
        <p:spPr>
          <a:xfrm>
            <a:off x="457200" y="1989138"/>
            <a:ext cx="8229600" cy="4137025"/>
          </a:xfrm>
        </p:spPr>
        <p:txBody>
          <a:bodyPr/>
          <a:lstStyle/>
          <a:p>
            <a:pPr eaLnBrk="1" hangingPunct="1"/>
            <a:r>
              <a:rPr lang="zh-TW" altLang="en-US" smtClean="0"/>
              <a:t>帶有惡意的程式碼</a:t>
            </a:r>
            <a:endParaRPr lang="en-US" altLang="zh-TW" smtClean="0"/>
          </a:p>
          <a:p>
            <a:pPr lvl="1" eaLnBrk="1" hangingPunct="1"/>
            <a:r>
              <a:rPr lang="zh-TW" altLang="en-US" smtClean="0"/>
              <a:t>病毒：會不斷自我複製及感染其他檔案</a:t>
            </a:r>
          </a:p>
          <a:p>
            <a:pPr lvl="1" eaLnBrk="1" hangingPunct="1"/>
            <a:r>
              <a:rPr lang="zh-TW" altLang="en-US" smtClean="0"/>
              <a:t>蠕蟲：蠕蟲可以透過網路散播</a:t>
            </a:r>
          </a:p>
          <a:p>
            <a:pPr lvl="1" eaLnBrk="1" hangingPunct="1"/>
            <a:r>
              <a:rPr lang="zh-TW" altLang="en-US" smtClean="0"/>
              <a:t>特洛伊木馬程式：植入後門進而竊取資訊</a:t>
            </a:r>
          </a:p>
          <a:p>
            <a:pPr lvl="1" eaLnBrk="1" hangingPunct="1"/>
            <a:endParaRPr lang="en-US" altLang="zh-TW" smtClean="0"/>
          </a:p>
        </p:txBody>
      </p:sp>
    </p:spTree>
    <p:extLst>
      <p:ext uri="{BB962C8B-B14F-4D97-AF65-F5344CB8AC3E}">
        <p14:creationId xmlns:p14="http://schemas.microsoft.com/office/powerpoint/2010/main" val="341810015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68313" y="549275"/>
            <a:ext cx="8229600" cy="1143000"/>
          </a:xfrm>
        </p:spPr>
        <p:txBody>
          <a:bodyPr/>
          <a:lstStyle/>
          <a:p>
            <a:pPr eaLnBrk="1" hangingPunct="1"/>
            <a:r>
              <a:rPr lang="zh-TW" altLang="en-US" smtClean="0"/>
              <a:t>巨集型病毒</a:t>
            </a:r>
          </a:p>
        </p:txBody>
      </p:sp>
      <p:sp>
        <p:nvSpPr>
          <p:cNvPr id="73731" name="Content Placeholder 2"/>
          <p:cNvSpPr>
            <a:spLocks noGrp="1"/>
          </p:cNvSpPr>
          <p:nvPr>
            <p:ph idx="1"/>
          </p:nvPr>
        </p:nvSpPr>
        <p:spPr>
          <a:xfrm>
            <a:off x="457200" y="1989138"/>
            <a:ext cx="8229600" cy="4137025"/>
          </a:xfrm>
        </p:spPr>
        <p:txBody>
          <a:bodyPr/>
          <a:lstStyle/>
          <a:p>
            <a:pPr eaLnBrk="1" hangingPunct="1"/>
            <a:r>
              <a:rPr lang="zh-TW" altLang="en-US" smtClean="0"/>
              <a:t>隱藏在可夾帶巨集的文件檔案裡</a:t>
            </a:r>
            <a:endParaRPr lang="en-US" altLang="zh-TW" smtClean="0"/>
          </a:p>
          <a:p>
            <a:pPr lvl="1" eaLnBrk="1" hangingPunct="1"/>
            <a:r>
              <a:rPr lang="zh-TW" altLang="en-US" smtClean="0"/>
              <a:t>如</a:t>
            </a:r>
            <a:r>
              <a:rPr lang="en-US" altLang="zh-TW" smtClean="0"/>
              <a:t>Office Word</a:t>
            </a:r>
            <a:r>
              <a:rPr lang="zh-TW" altLang="en-US" smtClean="0"/>
              <a:t>、</a:t>
            </a:r>
            <a:r>
              <a:rPr lang="en-US" altLang="zh-TW" smtClean="0"/>
              <a:t>Excel</a:t>
            </a:r>
            <a:r>
              <a:rPr lang="zh-TW" altLang="en-US" smtClean="0"/>
              <a:t>、</a:t>
            </a:r>
            <a:r>
              <a:rPr lang="en-US" altLang="zh-TW" smtClean="0"/>
              <a:t>Outlook</a:t>
            </a:r>
            <a:r>
              <a:rPr lang="zh-TW" altLang="en-US" smtClean="0"/>
              <a:t>等等</a:t>
            </a:r>
            <a:endParaRPr lang="en-US" altLang="zh-TW" smtClean="0"/>
          </a:p>
          <a:p>
            <a:pPr eaLnBrk="1" hangingPunct="1"/>
            <a:r>
              <a:rPr lang="zh-TW" altLang="en-US" smtClean="0"/>
              <a:t>文件檔案開啟時，巨集一併被執行</a:t>
            </a:r>
            <a:endParaRPr lang="en-US" altLang="zh-TW" smtClean="0"/>
          </a:p>
          <a:p>
            <a:pPr eaLnBrk="1" hangingPunct="1"/>
            <a:r>
              <a:rPr lang="en-US" altLang="zh-TW" smtClean="0"/>
              <a:t>2000</a:t>
            </a:r>
            <a:r>
              <a:rPr lang="zh-TW" altLang="en-US" smtClean="0"/>
              <a:t>年的「</a:t>
            </a:r>
            <a:r>
              <a:rPr lang="en-US" altLang="zh-TW" smtClean="0"/>
              <a:t>ILOVEYOU</a:t>
            </a:r>
            <a:r>
              <a:rPr lang="zh-TW" altLang="en-US" smtClean="0"/>
              <a:t>」病毒</a:t>
            </a:r>
            <a:endParaRPr lang="en-US" altLang="zh-TW" smtClean="0"/>
          </a:p>
          <a:p>
            <a:pPr lvl="1" eaLnBrk="1" hangingPunct="1"/>
            <a:r>
              <a:rPr lang="zh-TW" altLang="en-US" smtClean="0"/>
              <a:t>使用者只要用</a:t>
            </a:r>
            <a:r>
              <a:rPr lang="en-US" altLang="zh-TW" smtClean="0"/>
              <a:t>Outlook</a:t>
            </a:r>
            <a:r>
              <a:rPr lang="zh-TW" altLang="en-US" smtClean="0"/>
              <a:t>收</a:t>
            </a:r>
            <a:r>
              <a:rPr lang="en-US" altLang="zh-TW" smtClean="0"/>
              <a:t>Email</a:t>
            </a:r>
            <a:r>
              <a:rPr lang="zh-TW" altLang="en-US" smtClean="0"/>
              <a:t>，一開始信件就中毒</a:t>
            </a:r>
          </a:p>
        </p:txBody>
      </p:sp>
    </p:spTree>
    <p:extLst>
      <p:ext uri="{BB962C8B-B14F-4D97-AF65-F5344CB8AC3E}">
        <p14:creationId xmlns:p14="http://schemas.microsoft.com/office/powerpoint/2010/main" val="224465296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68313" y="549275"/>
            <a:ext cx="8229600" cy="1143000"/>
          </a:xfrm>
        </p:spPr>
        <p:txBody>
          <a:bodyPr/>
          <a:lstStyle/>
          <a:p>
            <a:pPr eaLnBrk="1" hangingPunct="1"/>
            <a:r>
              <a:rPr lang="zh-TW" altLang="en-US" smtClean="0"/>
              <a:t>檔案型病毒</a:t>
            </a:r>
          </a:p>
        </p:txBody>
      </p:sp>
      <p:sp>
        <p:nvSpPr>
          <p:cNvPr id="74755" name="Content Placeholder 2"/>
          <p:cNvSpPr>
            <a:spLocks noGrp="1"/>
          </p:cNvSpPr>
          <p:nvPr>
            <p:ph idx="1"/>
          </p:nvPr>
        </p:nvSpPr>
        <p:spPr>
          <a:xfrm>
            <a:off x="457200" y="1989138"/>
            <a:ext cx="8229600" cy="4137025"/>
          </a:xfrm>
        </p:spPr>
        <p:txBody>
          <a:bodyPr/>
          <a:lstStyle/>
          <a:p>
            <a:pPr eaLnBrk="1" hangingPunct="1"/>
            <a:r>
              <a:rPr lang="zh-TW" altLang="en-US" smtClean="0"/>
              <a:t>寄生在執行檔裡的惡意程式</a:t>
            </a:r>
            <a:endParaRPr lang="en-US" altLang="zh-TW" smtClean="0"/>
          </a:p>
          <a:p>
            <a:pPr eaLnBrk="1" hangingPunct="1"/>
            <a:r>
              <a:rPr lang="zh-TW" altLang="en-US" smtClean="0"/>
              <a:t>執行檔被執行時，就觸發藏在裡面的病毒</a:t>
            </a:r>
            <a:endParaRPr lang="en-US" altLang="zh-TW" smtClean="0"/>
          </a:p>
          <a:p>
            <a:pPr eaLnBrk="1" hangingPunct="1"/>
            <a:r>
              <a:rPr lang="zh-TW" altLang="en-US" smtClean="0"/>
              <a:t>有時會再嘗試感染其他正常的程式</a:t>
            </a:r>
            <a:endParaRPr lang="en-US" altLang="zh-TW" smtClean="0"/>
          </a:p>
          <a:p>
            <a:pPr eaLnBrk="1" hangingPunct="1"/>
            <a:r>
              <a:rPr lang="zh-TW" altLang="en-US" smtClean="0"/>
              <a:t>不要使用來路不明的軟體</a:t>
            </a:r>
            <a:endParaRPr lang="en-US" altLang="zh-TW" smtClean="0"/>
          </a:p>
          <a:p>
            <a:pPr lvl="1" eaLnBrk="1" hangingPunct="1"/>
            <a:r>
              <a:rPr lang="zh-TW" altLang="en-US" smtClean="0"/>
              <a:t>破解版、序號產生器</a:t>
            </a:r>
            <a:endParaRPr lang="en-US" altLang="zh-TW" smtClean="0"/>
          </a:p>
          <a:p>
            <a:pPr eaLnBrk="1" hangingPunct="1"/>
            <a:endParaRPr lang="en-US" altLang="zh-TW" smtClean="0"/>
          </a:p>
        </p:txBody>
      </p:sp>
    </p:spTree>
    <p:extLst>
      <p:ext uri="{BB962C8B-B14F-4D97-AF65-F5344CB8AC3E}">
        <p14:creationId xmlns:p14="http://schemas.microsoft.com/office/powerpoint/2010/main" val="120129896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68313" y="549275"/>
            <a:ext cx="8229600" cy="1143000"/>
          </a:xfrm>
        </p:spPr>
        <p:txBody>
          <a:bodyPr/>
          <a:lstStyle/>
          <a:p>
            <a:pPr eaLnBrk="1" hangingPunct="1"/>
            <a:r>
              <a:rPr lang="zh-TW" altLang="en-US" smtClean="0"/>
              <a:t>蠕蟲</a:t>
            </a:r>
          </a:p>
        </p:txBody>
      </p:sp>
      <p:sp>
        <p:nvSpPr>
          <p:cNvPr id="75779" name="Content Placeholder 2"/>
          <p:cNvSpPr>
            <a:spLocks noGrp="1"/>
          </p:cNvSpPr>
          <p:nvPr>
            <p:ph idx="1"/>
          </p:nvPr>
        </p:nvSpPr>
        <p:spPr>
          <a:xfrm>
            <a:off x="457200" y="1989138"/>
            <a:ext cx="8229600" cy="4137025"/>
          </a:xfrm>
        </p:spPr>
        <p:txBody>
          <a:bodyPr/>
          <a:lstStyle/>
          <a:p>
            <a:pPr marL="342900" lvl="1" indent="-342900" eaLnBrk="1" hangingPunct="1">
              <a:buClr>
                <a:schemeClr val="folHlink"/>
              </a:buClr>
              <a:buSzPct val="90000"/>
            </a:pPr>
            <a:r>
              <a:rPr lang="zh-TW" altLang="en-US" smtClean="0"/>
              <a:t>透過網路散播</a:t>
            </a:r>
          </a:p>
          <a:p>
            <a:pPr eaLnBrk="1" hangingPunct="1"/>
            <a:r>
              <a:rPr lang="en-US" altLang="zh-TW" smtClean="0"/>
              <a:t>2003</a:t>
            </a:r>
            <a:r>
              <a:rPr lang="zh-TW" altLang="en-US" smtClean="0"/>
              <a:t>年的</a:t>
            </a:r>
            <a:r>
              <a:rPr lang="en-US" altLang="zh-TW" smtClean="0"/>
              <a:t>Blaster</a:t>
            </a:r>
          </a:p>
          <a:p>
            <a:pPr marL="342900" lvl="1" indent="-342900" eaLnBrk="1" hangingPunct="1"/>
            <a:r>
              <a:rPr lang="zh-TW" altLang="en-US" smtClean="0"/>
              <a:t>透過「網路上的芳鄰」進行散佈</a:t>
            </a:r>
            <a:endParaRPr lang="en-US" altLang="zh-TW" smtClean="0"/>
          </a:p>
          <a:p>
            <a:pPr marL="342900" lvl="1" indent="-342900" eaLnBrk="1" hangingPunct="1"/>
            <a:r>
              <a:rPr lang="zh-TW" altLang="en-US" smtClean="0"/>
              <a:t>掃描網路上，安裝</a:t>
            </a:r>
            <a:r>
              <a:rPr lang="en-US" altLang="zh-TW" smtClean="0"/>
              <a:t>Windows</a:t>
            </a:r>
            <a:r>
              <a:rPr lang="zh-TW" altLang="en-US" smtClean="0"/>
              <a:t>作業系統的電腦</a:t>
            </a:r>
            <a:endParaRPr lang="en-US" altLang="zh-TW" smtClean="0"/>
          </a:p>
          <a:p>
            <a:pPr marL="342900" lvl="1" indent="-342900" eaLnBrk="1" hangingPunct="1"/>
            <a:r>
              <a:rPr lang="zh-TW" altLang="en-US" smtClean="0"/>
              <a:t>進行感染，然後重覆掃描和感染的動作</a:t>
            </a:r>
            <a:endParaRPr lang="en-US" altLang="zh-TW" smtClean="0"/>
          </a:p>
          <a:p>
            <a:pPr marL="342900" lvl="1" indent="-342900" eaLnBrk="1" hangingPunct="1"/>
            <a:r>
              <a:rPr lang="zh-TW" altLang="en-US" smtClean="0"/>
              <a:t>嚴重時，甚至影響區域網路運作</a:t>
            </a:r>
          </a:p>
        </p:txBody>
      </p:sp>
    </p:spTree>
    <p:extLst>
      <p:ext uri="{BB962C8B-B14F-4D97-AF65-F5344CB8AC3E}">
        <p14:creationId xmlns:p14="http://schemas.microsoft.com/office/powerpoint/2010/main" val="227844249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68313" y="549275"/>
            <a:ext cx="8229600" cy="1143000"/>
          </a:xfrm>
        </p:spPr>
        <p:txBody>
          <a:bodyPr/>
          <a:lstStyle/>
          <a:p>
            <a:pPr eaLnBrk="1" hangingPunct="1"/>
            <a:r>
              <a:rPr lang="zh-TW" altLang="en-US" smtClean="0"/>
              <a:t>特洛伊木馬</a:t>
            </a:r>
          </a:p>
        </p:txBody>
      </p:sp>
      <p:sp>
        <p:nvSpPr>
          <p:cNvPr id="76803" name="Content Placeholder 2"/>
          <p:cNvSpPr>
            <a:spLocks noGrp="1"/>
          </p:cNvSpPr>
          <p:nvPr>
            <p:ph idx="1"/>
          </p:nvPr>
        </p:nvSpPr>
        <p:spPr>
          <a:xfrm>
            <a:off x="457200" y="1989138"/>
            <a:ext cx="8229600" cy="4137025"/>
          </a:xfrm>
        </p:spPr>
        <p:txBody>
          <a:bodyPr/>
          <a:lstStyle/>
          <a:p>
            <a:pPr marL="342900" lvl="1" indent="-342900" eaLnBrk="1" hangingPunct="1">
              <a:buClr>
                <a:schemeClr val="folHlink"/>
              </a:buClr>
              <a:buSzPct val="90000"/>
            </a:pPr>
            <a:r>
              <a:rPr lang="zh-TW" altLang="en-US" smtClean="0"/>
              <a:t>植入後門進而竊取資訊</a:t>
            </a:r>
            <a:endParaRPr lang="en-US" altLang="zh-TW" smtClean="0"/>
          </a:p>
          <a:p>
            <a:pPr marL="742950" lvl="2" indent="-342900" eaLnBrk="1" hangingPunct="1">
              <a:buSzPct val="90000"/>
            </a:pPr>
            <a:r>
              <a:rPr lang="zh-TW" altLang="en-US" smtClean="0"/>
              <a:t>帳號、密碼、郵件等各種資料</a:t>
            </a:r>
          </a:p>
          <a:p>
            <a:pPr eaLnBrk="1" hangingPunct="1"/>
            <a:r>
              <a:rPr lang="zh-TW" altLang="en-US" smtClean="0"/>
              <a:t>除了竊取資料外，還可以遠端遙控</a:t>
            </a:r>
            <a:endParaRPr lang="en-US" altLang="zh-TW" smtClean="0"/>
          </a:p>
          <a:p>
            <a:pPr marL="342900" lvl="1" indent="-342900" eaLnBrk="1" hangingPunct="1"/>
            <a:r>
              <a:rPr lang="zh-TW" altLang="en-US" smtClean="0"/>
              <a:t>成為駭客的跳板</a:t>
            </a:r>
            <a:endParaRPr lang="en-US" altLang="zh-TW" smtClean="0"/>
          </a:p>
          <a:p>
            <a:pPr eaLnBrk="1" hangingPunct="1"/>
            <a:r>
              <a:rPr lang="zh-TW" altLang="en-US" smtClean="0"/>
              <a:t>殭屍網路</a:t>
            </a:r>
            <a:endParaRPr lang="en-US" altLang="zh-TW" smtClean="0"/>
          </a:p>
          <a:p>
            <a:pPr marL="342900" lvl="1" indent="-342900" eaLnBrk="1" hangingPunct="1"/>
            <a:r>
              <a:rPr lang="zh-TW" altLang="en-US" smtClean="0"/>
              <a:t>駭客控制一大群木馬</a:t>
            </a:r>
            <a:endParaRPr lang="en-US" altLang="zh-TW" smtClean="0"/>
          </a:p>
          <a:p>
            <a:pPr marL="342900" lvl="1" indent="-342900" eaLnBrk="1" hangingPunct="1"/>
            <a:r>
              <a:rPr lang="zh-TW" altLang="en-US" smtClean="0"/>
              <a:t>發送垃圾郵件、發動分散式網路攻擊、進行網路釣魚等各種大規模的攻擊</a:t>
            </a:r>
          </a:p>
        </p:txBody>
      </p:sp>
    </p:spTree>
    <p:extLst>
      <p:ext uri="{BB962C8B-B14F-4D97-AF65-F5344CB8AC3E}">
        <p14:creationId xmlns:p14="http://schemas.microsoft.com/office/powerpoint/2010/main" val="31660228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8313" y="549275"/>
            <a:ext cx="8229600" cy="1143000"/>
          </a:xfrm>
        </p:spPr>
        <p:txBody>
          <a:bodyPr/>
          <a:lstStyle/>
          <a:p>
            <a:pPr eaLnBrk="1" hangingPunct="1"/>
            <a:r>
              <a:rPr lang="zh-TW" altLang="en-US" smtClean="0"/>
              <a:t>對稱式密碼演算法</a:t>
            </a:r>
            <a:r>
              <a:rPr lang="en-US" altLang="zh-TW" smtClean="0"/>
              <a:t> </a:t>
            </a:r>
            <a:endParaRPr lang="zh-TW" altLang="en-US" smtClean="0"/>
          </a:p>
        </p:txBody>
      </p:sp>
      <p:sp>
        <p:nvSpPr>
          <p:cNvPr id="15363" name="Content Placeholder 2"/>
          <p:cNvSpPr>
            <a:spLocks noGrp="1"/>
          </p:cNvSpPr>
          <p:nvPr>
            <p:ph idx="1"/>
          </p:nvPr>
        </p:nvSpPr>
        <p:spPr>
          <a:xfrm>
            <a:off x="457200" y="1628775"/>
            <a:ext cx="8229600" cy="4497388"/>
          </a:xfrm>
        </p:spPr>
        <p:txBody>
          <a:bodyPr/>
          <a:lstStyle/>
          <a:p>
            <a:pPr eaLnBrk="1" hangingPunct="1">
              <a:buFont typeface="Wingdings" pitchFamily="2" charset="2"/>
              <a:buChar char="n"/>
            </a:pPr>
            <a:r>
              <a:rPr lang="zh-TW" altLang="en-US" smtClean="0"/>
              <a:t>對稱式加密流程示意圖</a:t>
            </a:r>
          </a:p>
        </p:txBody>
      </p:sp>
      <p:pic>
        <p:nvPicPr>
          <p:cNvPr id="153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276476"/>
            <a:ext cx="6300427" cy="383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6644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68313" y="549275"/>
            <a:ext cx="8229600" cy="1143000"/>
          </a:xfrm>
        </p:spPr>
        <p:txBody>
          <a:bodyPr/>
          <a:lstStyle/>
          <a:p>
            <a:pPr eaLnBrk="1" hangingPunct="1"/>
            <a:r>
              <a:rPr lang="zh-TW" altLang="en-US" dirty="0" smtClean="0"/>
              <a:t>網路監聽</a:t>
            </a:r>
          </a:p>
        </p:txBody>
      </p:sp>
      <p:sp>
        <p:nvSpPr>
          <p:cNvPr id="77827" name="Content Placeholder 2"/>
          <p:cNvSpPr>
            <a:spLocks noGrp="1"/>
          </p:cNvSpPr>
          <p:nvPr>
            <p:ph idx="1"/>
          </p:nvPr>
        </p:nvSpPr>
        <p:spPr>
          <a:xfrm>
            <a:off x="457200" y="1700213"/>
            <a:ext cx="8229600" cy="4425950"/>
          </a:xfrm>
        </p:spPr>
        <p:txBody>
          <a:bodyPr/>
          <a:lstStyle/>
          <a:p>
            <a:pPr eaLnBrk="1" hangingPunct="1">
              <a:buFont typeface="Wingdings" pitchFamily="2" charset="2"/>
              <a:buChar char="n"/>
            </a:pPr>
            <a:r>
              <a:rPr lang="zh-TW" altLang="en-US" dirty="0" smtClean="0"/>
              <a:t>網路上傳輸的資料若未加密，就可能遭到監聽</a:t>
            </a:r>
            <a:endParaRPr lang="en-US" altLang="zh-TW" dirty="0" smtClean="0"/>
          </a:p>
          <a:p>
            <a:pPr eaLnBrk="1" hangingPunct="1">
              <a:buFont typeface="Wingdings" pitchFamily="2" charset="2"/>
              <a:buChar char="n"/>
            </a:pPr>
            <a:r>
              <a:rPr lang="zh-TW" altLang="en-US" dirty="0" smtClean="0"/>
              <a:t>可取得使用者的帳號、密碼以及傳輸的資料</a:t>
            </a:r>
            <a:endParaRPr lang="en-US" altLang="zh-TW" dirty="0" smtClean="0"/>
          </a:p>
          <a:p>
            <a:pPr eaLnBrk="1" hangingPunct="1">
              <a:buFont typeface="Wingdings" pitchFamily="2" charset="2"/>
              <a:buChar char="n"/>
            </a:pPr>
            <a:r>
              <a:rPr lang="zh-TW" altLang="en-US" dirty="0" smtClean="0"/>
              <a:t>儘量使用安全的傳輸軟體</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3338990"/>
            <a:ext cx="6136928" cy="310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89967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68313" y="549275"/>
            <a:ext cx="8229600" cy="1143000"/>
          </a:xfrm>
        </p:spPr>
        <p:txBody>
          <a:bodyPr/>
          <a:lstStyle/>
          <a:p>
            <a:pPr eaLnBrk="1" hangingPunct="1"/>
            <a:r>
              <a:rPr lang="en-US" altLang="zh-TW" smtClean="0"/>
              <a:t>8-6 </a:t>
            </a:r>
            <a:r>
              <a:rPr lang="zh-TW" altLang="en-US" smtClean="0"/>
              <a:t>網路防護</a:t>
            </a:r>
          </a:p>
        </p:txBody>
      </p:sp>
      <p:graphicFrame>
        <p:nvGraphicFramePr>
          <p:cNvPr id="4" name="資料庫圖表 3"/>
          <p:cNvGraphicFramePr/>
          <p:nvPr/>
        </p:nvGraphicFramePr>
        <p:xfrm>
          <a:off x="1547664" y="1772816"/>
          <a:ext cx="6552728"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45877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8313" y="549275"/>
            <a:ext cx="8229600" cy="1143000"/>
          </a:xfrm>
        </p:spPr>
        <p:txBody>
          <a:bodyPr/>
          <a:lstStyle/>
          <a:p>
            <a:pPr eaLnBrk="1" hangingPunct="1"/>
            <a:r>
              <a:rPr lang="zh-TW" altLang="en-US" dirty="0" smtClean="0"/>
              <a:t>防毒軟體</a:t>
            </a:r>
          </a:p>
        </p:txBody>
      </p:sp>
      <p:sp>
        <p:nvSpPr>
          <p:cNvPr id="79875" name="Rectangle 3"/>
          <p:cNvSpPr>
            <a:spLocks noGrp="1" noChangeArrowheads="1"/>
          </p:cNvSpPr>
          <p:nvPr>
            <p:ph idx="1"/>
          </p:nvPr>
        </p:nvSpPr>
        <p:spPr>
          <a:xfrm>
            <a:off x="457200" y="1989138"/>
            <a:ext cx="8229600" cy="4137025"/>
          </a:xfrm>
        </p:spPr>
        <p:txBody>
          <a:bodyPr/>
          <a:lstStyle/>
          <a:p>
            <a:pPr eaLnBrk="1" hangingPunct="1"/>
            <a:r>
              <a:rPr lang="zh-TW" altLang="en-US" smtClean="0"/>
              <a:t>選擇多樣，有付費版，也有免費版</a:t>
            </a:r>
            <a:endParaRPr lang="en-US" altLang="zh-TW" smtClean="0"/>
          </a:p>
          <a:p>
            <a:pPr eaLnBrk="1" hangingPunct="1"/>
            <a:r>
              <a:rPr lang="zh-TW" altLang="en-US" smtClean="0"/>
              <a:t>防毒軟體的偵測方式</a:t>
            </a:r>
          </a:p>
          <a:p>
            <a:pPr lvl="1" eaLnBrk="1" hangingPunct="1"/>
            <a:r>
              <a:rPr lang="zh-TW" altLang="en-US" smtClean="0"/>
              <a:t>病毒的定義檔</a:t>
            </a:r>
          </a:p>
          <a:p>
            <a:pPr lvl="1" eaLnBrk="1" hangingPunct="1"/>
            <a:r>
              <a:rPr lang="zh-TW" altLang="en-US" smtClean="0"/>
              <a:t>「啟發式」的偵測方式</a:t>
            </a:r>
            <a:endParaRPr lang="en-US" altLang="zh-TW" smtClean="0"/>
          </a:p>
          <a:p>
            <a:pPr eaLnBrk="1" hangingPunct="1"/>
            <a:r>
              <a:rPr lang="zh-TW" altLang="en-US" smtClean="0"/>
              <a:t>使用防毒軟體之後並非一勞永逸，而是需要正確的使用習慣</a:t>
            </a:r>
            <a:endParaRPr lang="en-US" altLang="zh-TW" smtClean="0"/>
          </a:p>
          <a:p>
            <a:pPr lvl="1" eaLnBrk="1" hangingPunct="1"/>
            <a:r>
              <a:rPr lang="zh-TW" altLang="en-US" smtClean="0"/>
              <a:t>定期修補作業系統的漏洞</a:t>
            </a:r>
            <a:endParaRPr lang="en-US" altLang="zh-TW" smtClean="0"/>
          </a:p>
          <a:p>
            <a:pPr lvl="1" eaLnBrk="1" hangingPunct="1"/>
            <a:r>
              <a:rPr lang="zh-TW" altLang="en-US" smtClean="0"/>
              <a:t>不要使用來路不明的程式</a:t>
            </a:r>
          </a:p>
          <a:p>
            <a:pPr lvl="1" eaLnBrk="1" hangingPunct="1"/>
            <a:endParaRPr lang="zh-TW" altLang="en-US" smtClean="0"/>
          </a:p>
        </p:txBody>
      </p:sp>
    </p:spTree>
    <p:extLst>
      <p:ext uri="{BB962C8B-B14F-4D97-AF65-F5344CB8AC3E}">
        <p14:creationId xmlns:p14="http://schemas.microsoft.com/office/powerpoint/2010/main" val="203506738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68313" y="549275"/>
            <a:ext cx="8229600" cy="1143000"/>
          </a:xfrm>
        </p:spPr>
        <p:txBody>
          <a:bodyPr/>
          <a:lstStyle/>
          <a:p>
            <a:pPr eaLnBrk="1" hangingPunct="1"/>
            <a:r>
              <a:rPr lang="zh-TW" altLang="en-US" smtClean="0"/>
              <a:t>防毒軟體</a:t>
            </a:r>
            <a:r>
              <a:rPr lang="en-US" altLang="zh-TW" smtClean="0"/>
              <a:t> (</a:t>
            </a:r>
            <a:r>
              <a:rPr lang="zh-TW" altLang="en-US" smtClean="0"/>
              <a:t>續</a:t>
            </a:r>
            <a:r>
              <a:rPr lang="en-US" altLang="zh-TW" smtClean="0"/>
              <a:t>)</a:t>
            </a:r>
          </a:p>
        </p:txBody>
      </p:sp>
      <p:sp>
        <p:nvSpPr>
          <p:cNvPr id="80899" name="Content Placeholder 2"/>
          <p:cNvSpPr>
            <a:spLocks noGrp="1"/>
          </p:cNvSpPr>
          <p:nvPr>
            <p:ph idx="1"/>
          </p:nvPr>
        </p:nvSpPr>
        <p:spPr>
          <a:xfrm>
            <a:off x="457200" y="1700213"/>
            <a:ext cx="8229600" cy="4425950"/>
          </a:xfrm>
        </p:spPr>
        <p:txBody>
          <a:bodyPr/>
          <a:lstStyle/>
          <a:p>
            <a:pPr eaLnBrk="1" hangingPunct="1"/>
            <a:r>
              <a:rPr lang="zh-TW" altLang="en-US" smtClean="0"/>
              <a:t>病毒很常見，甚至連作業系統都內建防毒軟體</a:t>
            </a:r>
            <a:endParaRPr lang="en-US" altLang="zh-TW" smtClean="0"/>
          </a:p>
          <a:p>
            <a:pPr eaLnBrk="1" hangingPunct="1"/>
            <a:r>
              <a:rPr lang="zh-TW" altLang="en-US" smtClean="0"/>
              <a:t>圖為</a:t>
            </a:r>
            <a:r>
              <a:rPr lang="en-US" altLang="zh-TW" smtClean="0"/>
              <a:t>Windows</a:t>
            </a:r>
            <a:r>
              <a:rPr lang="zh-TW" altLang="en-US" smtClean="0"/>
              <a:t>內建的</a:t>
            </a:r>
            <a:r>
              <a:rPr lang="en-US" altLang="zh-TW" smtClean="0"/>
              <a:t>Windows Defender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715" y="2764456"/>
            <a:ext cx="5521069" cy="355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05974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68313" y="549275"/>
            <a:ext cx="8229600" cy="1143000"/>
          </a:xfrm>
        </p:spPr>
        <p:txBody>
          <a:bodyPr/>
          <a:lstStyle/>
          <a:p>
            <a:pPr eaLnBrk="1" hangingPunct="1"/>
            <a:r>
              <a:rPr lang="zh-TW" altLang="en-US" smtClean="0"/>
              <a:t>偵測病毒</a:t>
            </a:r>
          </a:p>
        </p:txBody>
      </p:sp>
      <p:sp>
        <p:nvSpPr>
          <p:cNvPr id="81923" name="Content Placeholder 2"/>
          <p:cNvSpPr>
            <a:spLocks noGrp="1"/>
          </p:cNvSpPr>
          <p:nvPr>
            <p:ph idx="1"/>
          </p:nvPr>
        </p:nvSpPr>
        <p:spPr>
          <a:xfrm>
            <a:off x="457200" y="1989138"/>
            <a:ext cx="8229600" cy="4137025"/>
          </a:xfrm>
        </p:spPr>
        <p:txBody>
          <a:bodyPr/>
          <a:lstStyle/>
          <a:p>
            <a:pPr eaLnBrk="1" hangingPunct="1"/>
            <a:r>
              <a:rPr lang="zh-TW" altLang="en-US" smtClean="0"/>
              <a:t>使用病毒定義檔進行偵測</a:t>
            </a:r>
            <a:endParaRPr lang="en-US" altLang="zh-TW" smtClean="0"/>
          </a:p>
          <a:p>
            <a:pPr lvl="1" eaLnBrk="1" hangingPunct="1"/>
            <a:r>
              <a:rPr lang="zh-TW" altLang="en-US" smtClean="0"/>
              <a:t>將病毒樣本的特徵碼字串取出來，建立資料庫</a:t>
            </a:r>
            <a:endParaRPr lang="en-US" altLang="zh-TW" smtClean="0"/>
          </a:p>
          <a:p>
            <a:pPr lvl="1" eaLnBrk="1" hangingPunct="1"/>
            <a:r>
              <a:rPr lang="zh-TW" altLang="en-US" smtClean="0"/>
              <a:t>透過字串比對，找出病毒</a:t>
            </a:r>
            <a:endParaRPr lang="en-US" altLang="zh-TW" smtClean="0"/>
          </a:p>
          <a:p>
            <a:pPr lvl="1" eaLnBrk="1" hangingPunct="1"/>
            <a:r>
              <a:rPr lang="zh-TW" altLang="en-US" smtClean="0"/>
              <a:t>要定義更新，確保可以偵測出最新的病毒</a:t>
            </a:r>
            <a:endParaRPr lang="en-US" altLang="zh-TW" smtClean="0"/>
          </a:p>
          <a:p>
            <a:pPr eaLnBrk="1" hangingPunct="1"/>
            <a:r>
              <a:rPr lang="zh-TW" altLang="en-US" smtClean="0"/>
              <a:t>「啟發式」的偵測方式</a:t>
            </a:r>
            <a:endParaRPr lang="en-US" altLang="zh-TW" smtClean="0"/>
          </a:p>
          <a:p>
            <a:pPr lvl="1" eaLnBrk="1" hangingPunct="1"/>
            <a:r>
              <a:rPr lang="zh-TW" altLang="en-US" smtClean="0"/>
              <a:t>依據病毒的「行為模式」，如修改系統檔案、修改其他執行檔等等</a:t>
            </a:r>
            <a:endParaRPr lang="en-US" altLang="zh-TW" smtClean="0"/>
          </a:p>
          <a:p>
            <a:pPr eaLnBrk="1" hangingPunct="1"/>
            <a:r>
              <a:rPr lang="zh-TW" altLang="en-US" smtClean="0"/>
              <a:t>目標：高偵測率、低誤判率、低漏判率</a:t>
            </a:r>
            <a:endParaRPr lang="en-US" altLang="zh-TW" smtClean="0"/>
          </a:p>
          <a:p>
            <a:pPr eaLnBrk="1" hangingPunct="1"/>
            <a:endParaRPr lang="en-US" altLang="zh-TW" smtClean="0"/>
          </a:p>
        </p:txBody>
      </p:sp>
    </p:spTree>
    <p:extLst>
      <p:ext uri="{BB962C8B-B14F-4D97-AF65-F5344CB8AC3E}">
        <p14:creationId xmlns:p14="http://schemas.microsoft.com/office/powerpoint/2010/main" val="175044265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68313" y="549275"/>
            <a:ext cx="8229600" cy="1143000"/>
          </a:xfrm>
        </p:spPr>
        <p:txBody>
          <a:bodyPr/>
          <a:lstStyle/>
          <a:p>
            <a:pPr eaLnBrk="1" hangingPunct="1"/>
            <a:r>
              <a:rPr lang="en-US" altLang="zh-TW" b="1" dirty="0" smtClean="0"/>
              <a:t>SSL</a:t>
            </a:r>
            <a:r>
              <a:rPr lang="zh-TW" altLang="en-US" b="1" dirty="0" smtClean="0"/>
              <a:t>與</a:t>
            </a:r>
            <a:r>
              <a:rPr lang="en-US" altLang="zh-TW" b="1" dirty="0" smtClean="0"/>
              <a:t>TLS</a:t>
            </a:r>
            <a:endParaRPr lang="zh-TW" altLang="en-US" dirty="0" smtClean="0"/>
          </a:p>
        </p:txBody>
      </p:sp>
      <p:sp>
        <p:nvSpPr>
          <p:cNvPr id="82947" name="Content Placeholder 2"/>
          <p:cNvSpPr>
            <a:spLocks noGrp="1"/>
          </p:cNvSpPr>
          <p:nvPr>
            <p:ph idx="1"/>
          </p:nvPr>
        </p:nvSpPr>
        <p:spPr>
          <a:xfrm>
            <a:off x="457200" y="1989138"/>
            <a:ext cx="8229600" cy="4137025"/>
          </a:xfrm>
        </p:spPr>
        <p:txBody>
          <a:bodyPr/>
          <a:lstStyle/>
          <a:p>
            <a:pPr eaLnBrk="1" hangingPunct="1"/>
            <a:r>
              <a:rPr lang="zh-TW" altLang="en-US" smtClean="0"/>
              <a:t>網路上常用的安全傳輸協定是</a:t>
            </a:r>
            <a:r>
              <a:rPr lang="en-US" altLang="zh-TW" smtClean="0"/>
              <a:t>SSL</a:t>
            </a:r>
            <a:r>
              <a:rPr lang="zh-TW" altLang="en-US" smtClean="0"/>
              <a:t>以及</a:t>
            </a:r>
            <a:r>
              <a:rPr lang="en-US" altLang="zh-TW" smtClean="0"/>
              <a:t>TLS</a:t>
            </a:r>
          </a:p>
          <a:p>
            <a:pPr eaLnBrk="1" hangingPunct="1"/>
            <a:r>
              <a:rPr lang="en-US" altLang="zh-TW" smtClean="0"/>
              <a:t>SSL</a:t>
            </a:r>
            <a:r>
              <a:rPr lang="zh-TW" altLang="en-US" smtClean="0"/>
              <a:t>於</a:t>
            </a:r>
            <a:r>
              <a:rPr lang="en-US" altLang="zh-TW" smtClean="0"/>
              <a:t>1995</a:t>
            </a:r>
            <a:r>
              <a:rPr lang="zh-TW" altLang="en-US" smtClean="0"/>
              <a:t>年被提出</a:t>
            </a:r>
            <a:endParaRPr lang="en-US" altLang="zh-TW" smtClean="0"/>
          </a:p>
          <a:p>
            <a:pPr eaLnBrk="1" hangingPunct="1"/>
            <a:r>
              <a:rPr lang="en-US" altLang="zh-TW" smtClean="0"/>
              <a:t>TLS</a:t>
            </a:r>
            <a:r>
              <a:rPr lang="zh-TW" altLang="en-US" smtClean="0"/>
              <a:t>則於</a:t>
            </a:r>
            <a:r>
              <a:rPr lang="en-US" altLang="zh-TW" smtClean="0"/>
              <a:t>1999</a:t>
            </a:r>
            <a:r>
              <a:rPr lang="zh-TW" altLang="en-US" smtClean="0"/>
              <a:t>年被提出，是</a:t>
            </a:r>
            <a:r>
              <a:rPr lang="en-US" altLang="zh-TW" smtClean="0"/>
              <a:t>SSL</a:t>
            </a:r>
            <a:r>
              <a:rPr lang="zh-TW" altLang="en-US" smtClean="0"/>
              <a:t>的後繼者</a:t>
            </a:r>
            <a:endParaRPr lang="en-US" altLang="zh-TW" smtClean="0"/>
          </a:p>
          <a:p>
            <a:pPr eaLnBrk="1" hangingPunct="1"/>
            <a:r>
              <a:rPr lang="zh-TW" altLang="en-US" smtClean="0"/>
              <a:t>提供應用層協定一個透通</a:t>
            </a:r>
            <a:r>
              <a:rPr lang="en-US" altLang="zh-TW" smtClean="0"/>
              <a:t>(transparent)</a:t>
            </a:r>
            <a:r>
              <a:rPr lang="zh-TW" altLang="en-US" smtClean="0"/>
              <a:t>的加密連線保護</a:t>
            </a:r>
            <a:endParaRPr lang="en-US" altLang="zh-TW" smtClean="0"/>
          </a:p>
          <a:p>
            <a:pPr lvl="1" eaLnBrk="1" hangingPunct="1"/>
            <a:r>
              <a:rPr lang="zh-TW" altLang="en-US" smtClean="0"/>
              <a:t>應用層協定可以不用修改</a:t>
            </a:r>
            <a:endParaRPr lang="en-US" altLang="zh-TW" smtClean="0"/>
          </a:p>
          <a:p>
            <a:pPr lvl="1" eaLnBrk="1" hangingPunct="1"/>
            <a:r>
              <a:rPr lang="en-US" altLang="zh-TW" smtClean="0"/>
              <a:t>SSL/TLS</a:t>
            </a:r>
            <a:r>
              <a:rPr lang="zh-TW" altLang="en-US" smtClean="0"/>
              <a:t>安全連線建立後，應用層協定可在受保護的連線內進行資料傳輸</a:t>
            </a:r>
          </a:p>
        </p:txBody>
      </p:sp>
    </p:spTree>
    <p:extLst>
      <p:ext uri="{BB962C8B-B14F-4D97-AF65-F5344CB8AC3E}">
        <p14:creationId xmlns:p14="http://schemas.microsoft.com/office/powerpoint/2010/main" val="118204800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zh-TW" smtClean="0"/>
              <a:t>SSL/TLS</a:t>
            </a:r>
            <a:r>
              <a:rPr lang="zh-TW" altLang="en-US" smtClean="0"/>
              <a:t>連線示意圖</a:t>
            </a:r>
          </a:p>
        </p:txBody>
      </p:sp>
      <p:pic>
        <p:nvPicPr>
          <p:cNvPr id="839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341439"/>
            <a:ext cx="6418457" cy="488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81238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p:cNvSpPr>
            <a:spLocks noGrp="1"/>
          </p:cNvSpPr>
          <p:nvPr>
            <p:ph type="title"/>
          </p:nvPr>
        </p:nvSpPr>
        <p:spPr>
          <a:xfrm>
            <a:off x="468313" y="549275"/>
            <a:ext cx="8229600" cy="1143000"/>
          </a:xfrm>
        </p:spPr>
        <p:txBody>
          <a:bodyPr/>
          <a:lstStyle/>
          <a:p>
            <a:pPr eaLnBrk="1" hangingPunct="1"/>
            <a:r>
              <a:rPr lang="zh-TW" altLang="en-US" smtClean="0"/>
              <a:t>常見的</a:t>
            </a:r>
            <a:r>
              <a:rPr lang="en-US" altLang="zh-TW" smtClean="0"/>
              <a:t>SSL/TLS</a:t>
            </a:r>
            <a:r>
              <a:rPr lang="zh-TW" altLang="en-US" smtClean="0"/>
              <a:t>應用服務</a:t>
            </a:r>
          </a:p>
        </p:txBody>
      </p:sp>
      <p:sp>
        <p:nvSpPr>
          <p:cNvPr id="84995" name="Content Placeholder 3"/>
          <p:cNvSpPr>
            <a:spLocks noGrp="1"/>
          </p:cNvSpPr>
          <p:nvPr>
            <p:ph idx="1"/>
          </p:nvPr>
        </p:nvSpPr>
        <p:spPr>
          <a:xfrm>
            <a:off x="457200" y="1989138"/>
            <a:ext cx="8229600" cy="4137025"/>
          </a:xfrm>
        </p:spPr>
        <p:txBody>
          <a:bodyPr/>
          <a:lstStyle/>
          <a:p>
            <a:pPr eaLnBrk="1" hangingPunct="1"/>
            <a:r>
              <a:rPr lang="zh-TW" altLang="en-US" smtClean="0"/>
              <a:t>安全的網頁瀏覽</a:t>
            </a:r>
            <a:r>
              <a:rPr lang="en-US" altLang="zh-TW" smtClean="0"/>
              <a:t> HTTPS</a:t>
            </a:r>
          </a:p>
          <a:p>
            <a:pPr eaLnBrk="1" hangingPunct="1"/>
            <a:r>
              <a:rPr lang="zh-TW" altLang="en-US" smtClean="0"/>
              <a:t>安全的寄電子郵件</a:t>
            </a:r>
            <a:r>
              <a:rPr lang="en-US" altLang="zh-TW" smtClean="0"/>
              <a:t> SMTPS</a:t>
            </a:r>
          </a:p>
          <a:p>
            <a:pPr eaLnBrk="1" hangingPunct="1"/>
            <a:r>
              <a:rPr lang="zh-TW" altLang="en-US" smtClean="0"/>
              <a:t>安全的下載電子郵件</a:t>
            </a:r>
            <a:r>
              <a:rPr lang="en-US" altLang="zh-TW" smtClean="0"/>
              <a:t> POP3S/IMAPS</a:t>
            </a:r>
          </a:p>
          <a:p>
            <a:pPr eaLnBrk="1" hangingPunct="1"/>
            <a:r>
              <a:rPr lang="zh-TW" altLang="en-US" smtClean="0"/>
              <a:t>建立安全連線時，同樣需要檢查公鑰是否正確無誤</a:t>
            </a:r>
          </a:p>
        </p:txBody>
      </p:sp>
    </p:spTree>
    <p:extLst>
      <p:ext uri="{BB962C8B-B14F-4D97-AF65-F5344CB8AC3E}">
        <p14:creationId xmlns:p14="http://schemas.microsoft.com/office/powerpoint/2010/main" val="4273219267"/>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68313" y="549275"/>
            <a:ext cx="8229600" cy="1143000"/>
          </a:xfrm>
        </p:spPr>
        <p:txBody>
          <a:bodyPr/>
          <a:lstStyle/>
          <a:p>
            <a:pPr eaLnBrk="1" hangingPunct="1"/>
            <a:r>
              <a:rPr lang="zh-TW" altLang="en-US" dirty="0" smtClean="0"/>
              <a:t>防火牆</a:t>
            </a:r>
          </a:p>
        </p:txBody>
      </p:sp>
      <p:sp>
        <p:nvSpPr>
          <p:cNvPr id="86019" name="Content Placeholder 2"/>
          <p:cNvSpPr>
            <a:spLocks noGrp="1"/>
          </p:cNvSpPr>
          <p:nvPr>
            <p:ph idx="1"/>
          </p:nvPr>
        </p:nvSpPr>
        <p:spPr>
          <a:xfrm>
            <a:off x="457200" y="1989138"/>
            <a:ext cx="8229600" cy="4137025"/>
          </a:xfrm>
        </p:spPr>
        <p:txBody>
          <a:bodyPr/>
          <a:lstStyle/>
          <a:p>
            <a:pPr eaLnBrk="1" hangingPunct="1"/>
            <a:r>
              <a:rPr lang="zh-TW" altLang="en-US" smtClean="0"/>
              <a:t>避免網路型的攻擊</a:t>
            </a:r>
            <a:endParaRPr lang="en-US" altLang="zh-TW" smtClean="0"/>
          </a:p>
          <a:p>
            <a:pPr eaLnBrk="1" hangingPunct="1"/>
            <a:r>
              <a:rPr lang="zh-TW" altLang="en-US" smtClean="0"/>
              <a:t>防火牆上可設定封包過濾規則</a:t>
            </a:r>
            <a:endParaRPr lang="en-US" altLang="zh-TW" smtClean="0"/>
          </a:p>
          <a:p>
            <a:pPr eaLnBrk="1" hangingPunct="1"/>
            <a:r>
              <a:rPr lang="zh-TW" altLang="en-US" smtClean="0"/>
              <a:t>使用規則比對封包，以按照相對應的動作處理</a:t>
            </a:r>
            <a:endParaRPr lang="en-US" altLang="zh-TW" smtClean="0"/>
          </a:p>
          <a:p>
            <a:pPr lvl="1" eaLnBrk="1" hangingPunct="1"/>
            <a:r>
              <a:rPr lang="zh-TW" altLang="en-US" smtClean="0"/>
              <a:t>允許封包通過、丟棄封包，或是修改封包內容等</a:t>
            </a:r>
            <a:endParaRPr lang="en-US" altLang="zh-TW" smtClean="0"/>
          </a:p>
          <a:p>
            <a:pPr eaLnBrk="1" hangingPunct="1"/>
            <a:r>
              <a:rPr lang="zh-TW" altLang="en-US" smtClean="0"/>
              <a:t>過濾規格可針對</a:t>
            </a:r>
            <a:r>
              <a:rPr lang="en-US" altLang="zh-TW" smtClean="0"/>
              <a:t>OSI</a:t>
            </a:r>
            <a:r>
              <a:rPr lang="zh-TW" altLang="en-US" smtClean="0"/>
              <a:t>協定的各層設定</a:t>
            </a:r>
            <a:endParaRPr lang="en-US" altLang="zh-TW" smtClean="0"/>
          </a:p>
          <a:p>
            <a:pPr eaLnBrk="1" hangingPunct="1"/>
            <a:r>
              <a:rPr lang="zh-TW" altLang="en-US" smtClean="0"/>
              <a:t>防火牆通常置於區域網路連往廣域網路的位置</a:t>
            </a:r>
            <a:endParaRPr lang="en-US" altLang="zh-TW" smtClean="0"/>
          </a:p>
          <a:p>
            <a:pPr eaLnBrk="1" hangingPunct="1"/>
            <a:r>
              <a:rPr lang="zh-TW" altLang="en-US" smtClean="0"/>
              <a:t>防火牆的規則大多從</a:t>
            </a:r>
            <a:r>
              <a:rPr lang="en-US" altLang="zh-TW" smtClean="0"/>
              <a:t>OSI</a:t>
            </a:r>
            <a:r>
              <a:rPr lang="zh-TW" altLang="en-US" smtClean="0"/>
              <a:t>的第二層到第四層</a:t>
            </a:r>
          </a:p>
        </p:txBody>
      </p:sp>
      <p:pic>
        <p:nvPicPr>
          <p:cNvPr id="86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746" y="889000"/>
            <a:ext cx="21526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2257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68313" y="549275"/>
            <a:ext cx="8229600" cy="1143000"/>
          </a:xfrm>
        </p:spPr>
        <p:txBody>
          <a:bodyPr/>
          <a:lstStyle/>
          <a:p>
            <a:pPr eaLnBrk="1" hangingPunct="1"/>
            <a:r>
              <a:rPr lang="zh-TW" altLang="en-US" smtClean="0"/>
              <a:t>防火牆的分區</a:t>
            </a:r>
          </a:p>
        </p:txBody>
      </p:sp>
      <p:sp>
        <p:nvSpPr>
          <p:cNvPr id="87043" name="Content Placeholder 2"/>
          <p:cNvSpPr>
            <a:spLocks noGrp="1"/>
          </p:cNvSpPr>
          <p:nvPr>
            <p:ph idx="1"/>
          </p:nvPr>
        </p:nvSpPr>
        <p:spPr>
          <a:xfrm>
            <a:off x="457200" y="1989138"/>
            <a:ext cx="8229600" cy="4137025"/>
          </a:xfrm>
        </p:spPr>
        <p:txBody>
          <a:bodyPr/>
          <a:lstStyle/>
          <a:p>
            <a:pPr eaLnBrk="1" hangingPunct="1"/>
            <a:r>
              <a:rPr lang="en-US" altLang="zh-TW" smtClean="0"/>
              <a:t>WAN</a:t>
            </a:r>
          </a:p>
          <a:p>
            <a:pPr lvl="1" eaLnBrk="1" hangingPunct="1"/>
            <a:r>
              <a:rPr lang="zh-TW" altLang="en-US" smtClean="0"/>
              <a:t>廣域網路，用以連接外部網路</a:t>
            </a:r>
            <a:endParaRPr lang="en-US" altLang="ja-JP" smtClean="0"/>
          </a:p>
          <a:p>
            <a:pPr eaLnBrk="1" hangingPunct="1"/>
            <a:r>
              <a:rPr lang="en-US" altLang="zh-TW" smtClean="0"/>
              <a:t>LAN</a:t>
            </a:r>
          </a:p>
          <a:p>
            <a:pPr lvl="1" eaLnBrk="1" hangingPunct="1"/>
            <a:r>
              <a:rPr lang="zh-TW" altLang="en-US" smtClean="0"/>
              <a:t>區域網路，用以連接內部網路，即受保護的使用者</a:t>
            </a:r>
            <a:endParaRPr lang="en-US" altLang="ja-JP" smtClean="0"/>
          </a:p>
          <a:p>
            <a:pPr eaLnBrk="1" hangingPunct="1"/>
            <a:r>
              <a:rPr lang="en-US" altLang="zh-TW" smtClean="0"/>
              <a:t>DMZ</a:t>
            </a:r>
          </a:p>
          <a:p>
            <a:pPr lvl="1" eaLnBrk="1" hangingPunct="1"/>
            <a:r>
              <a:rPr lang="zh-TW" altLang="en-US" smtClean="0"/>
              <a:t>非軍事區</a:t>
            </a:r>
            <a:r>
              <a:rPr lang="en-US" altLang="zh-TW" smtClean="0"/>
              <a:t> (demilitarized zone)</a:t>
            </a:r>
          </a:p>
          <a:p>
            <a:pPr lvl="1" eaLnBrk="1" hangingPunct="1"/>
            <a:r>
              <a:rPr lang="zh-TW" altLang="en-US" smtClean="0"/>
              <a:t>通常放置會對外服務的伺服器</a:t>
            </a:r>
          </a:p>
        </p:txBody>
      </p:sp>
    </p:spTree>
    <p:extLst>
      <p:ext uri="{BB962C8B-B14F-4D97-AF65-F5344CB8AC3E}">
        <p14:creationId xmlns:p14="http://schemas.microsoft.com/office/powerpoint/2010/main" val="1343763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549275"/>
            <a:ext cx="8229600" cy="1143000"/>
          </a:xfrm>
        </p:spPr>
        <p:txBody>
          <a:bodyPr/>
          <a:lstStyle/>
          <a:p>
            <a:pPr eaLnBrk="1" hangingPunct="1"/>
            <a:r>
              <a:rPr lang="zh-TW" altLang="en-US" dirty="0" smtClean="0"/>
              <a:t>範例一：位移法</a:t>
            </a:r>
          </a:p>
        </p:txBody>
      </p:sp>
      <p:sp>
        <p:nvSpPr>
          <p:cNvPr id="16387" name="Content Placeholder 2"/>
          <p:cNvSpPr>
            <a:spLocks noGrp="1"/>
          </p:cNvSpPr>
          <p:nvPr>
            <p:ph idx="1"/>
          </p:nvPr>
        </p:nvSpPr>
        <p:spPr>
          <a:xfrm>
            <a:off x="457200" y="1628775"/>
            <a:ext cx="8229600" cy="4497388"/>
          </a:xfrm>
        </p:spPr>
        <p:txBody>
          <a:bodyPr/>
          <a:lstStyle/>
          <a:p>
            <a:pPr eaLnBrk="1" hangingPunct="1"/>
            <a:r>
              <a:rPr lang="zh-TW" altLang="en-US" dirty="0" smtClean="0"/>
              <a:t>假設加密時將每個英文文字</a:t>
            </a:r>
            <a:r>
              <a:rPr lang="zh-TW" altLang="en-US" dirty="0" smtClean="0">
                <a:solidFill>
                  <a:srgbClr val="FF0000"/>
                </a:solidFill>
              </a:rPr>
              <a:t>往前移</a:t>
            </a:r>
            <a:r>
              <a:rPr lang="en-US" altLang="zh-TW" dirty="0" smtClean="0">
                <a:solidFill>
                  <a:srgbClr val="FF0000"/>
                </a:solidFill>
              </a:rPr>
              <a:t>N</a:t>
            </a:r>
            <a:r>
              <a:rPr lang="zh-TW" altLang="en-US" dirty="0" smtClean="0">
                <a:solidFill>
                  <a:srgbClr val="FF0000"/>
                </a:solidFill>
              </a:rPr>
              <a:t>位</a:t>
            </a:r>
            <a:endParaRPr lang="en-US" altLang="zh-TW" dirty="0" smtClean="0">
              <a:solidFill>
                <a:srgbClr val="FF0000"/>
              </a:solidFill>
            </a:endParaRPr>
          </a:p>
          <a:p>
            <a:pPr hangingPunct="1"/>
            <a:r>
              <a:rPr lang="zh-TW" altLang="en-US" dirty="0" smtClean="0"/>
              <a:t>凱撤加密法 </a:t>
            </a:r>
            <a:r>
              <a:rPr lang="en-US" altLang="zh-TW" dirty="0" smtClean="0"/>
              <a:t>(N=3)</a:t>
            </a:r>
            <a:r>
              <a:rPr lang="zh-TW" altLang="en-US" dirty="0" smtClean="0"/>
              <a:t>：</a:t>
            </a:r>
            <a:r>
              <a:rPr lang="en-US" altLang="zh-TW" dirty="0" smtClean="0"/>
              <a:t>E</a:t>
            </a:r>
            <a:r>
              <a:rPr lang="zh-TW" altLang="en-US" dirty="0"/>
              <a:t> → </a:t>
            </a:r>
            <a:r>
              <a:rPr lang="en-US" altLang="zh-TW" dirty="0" smtClean="0"/>
              <a:t>B</a:t>
            </a:r>
            <a:r>
              <a:rPr lang="zh-TW" altLang="en-US" dirty="0" smtClean="0"/>
              <a:t>、</a:t>
            </a:r>
            <a:r>
              <a:rPr lang="en-US" altLang="zh-TW" dirty="0" smtClean="0"/>
              <a:t>D</a:t>
            </a:r>
            <a:r>
              <a:rPr lang="zh-TW" altLang="en-US" dirty="0"/>
              <a:t> → </a:t>
            </a:r>
            <a:r>
              <a:rPr lang="en-US" altLang="zh-TW" dirty="0" smtClean="0"/>
              <a:t>A</a:t>
            </a:r>
            <a:r>
              <a:rPr lang="zh-TW" altLang="en-US" dirty="0" smtClean="0"/>
              <a:t>、</a:t>
            </a:r>
            <a:r>
              <a:rPr lang="en-US" altLang="zh-TW" dirty="0" smtClean="0"/>
              <a:t>C</a:t>
            </a:r>
            <a:r>
              <a:rPr lang="zh-TW" altLang="en-US" dirty="0" smtClean="0"/>
              <a:t>→</a:t>
            </a:r>
            <a:r>
              <a:rPr lang="en-US" altLang="zh-TW" dirty="0" smtClean="0"/>
              <a:t>Z</a:t>
            </a:r>
            <a:r>
              <a:rPr lang="zh-TW" altLang="en-US" dirty="0" smtClean="0"/>
              <a:t>、</a:t>
            </a:r>
            <a:r>
              <a:rPr lang="en-US" altLang="zh-TW" dirty="0" smtClean="0"/>
              <a:t>…</a:t>
            </a:r>
          </a:p>
          <a:p>
            <a:pPr eaLnBrk="1" hangingPunct="1"/>
            <a:r>
              <a:rPr lang="zh-TW" altLang="en-US" dirty="0" smtClean="0"/>
              <a:t>輸入本文：「</a:t>
            </a:r>
            <a:r>
              <a:rPr lang="en-US" altLang="zh-TW" dirty="0" smtClean="0"/>
              <a:t>ATTACK AT DAWN</a:t>
            </a:r>
            <a:r>
              <a:rPr lang="zh-TW" altLang="en-US" dirty="0" smtClean="0"/>
              <a:t>」</a:t>
            </a:r>
            <a:endParaRPr lang="en-US" altLang="zh-TW" dirty="0" smtClean="0"/>
          </a:p>
          <a:p>
            <a:pPr eaLnBrk="1" hangingPunct="1"/>
            <a:r>
              <a:rPr lang="zh-TW" altLang="en-US" dirty="0" smtClean="0"/>
              <a:t>輸出密文：「</a:t>
            </a:r>
            <a:r>
              <a:rPr lang="en-US" altLang="zh-TW" dirty="0" smtClean="0"/>
              <a:t>XQQXZH XQ AXTK</a:t>
            </a:r>
            <a:r>
              <a:rPr lang="zh-TW" altLang="en-US" dirty="0" smtClean="0"/>
              <a:t>」</a:t>
            </a:r>
            <a:endParaRPr lang="en-US" altLang="zh-TW" dirty="0" smtClean="0"/>
          </a:p>
          <a:p>
            <a:pPr eaLnBrk="1" hangingPunct="1"/>
            <a:r>
              <a:rPr lang="zh-TW" altLang="en-US" dirty="0" smtClean="0"/>
              <a:t>解密時，則改</a:t>
            </a:r>
            <a:r>
              <a:rPr lang="zh-TW" altLang="en-US" dirty="0" smtClean="0">
                <a:solidFill>
                  <a:srgbClr val="0000FF"/>
                </a:solidFill>
              </a:rPr>
              <a:t>往後移</a:t>
            </a:r>
            <a:r>
              <a:rPr lang="en-US" altLang="zh-TW" dirty="0" smtClean="0">
                <a:solidFill>
                  <a:srgbClr val="0000FF"/>
                </a:solidFill>
              </a:rPr>
              <a:t>N</a:t>
            </a:r>
            <a:r>
              <a:rPr lang="zh-TW" altLang="en-US" dirty="0" smtClean="0">
                <a:solidFill>
                  <a:srgbClr val="0000FF"/>
                </a:solidFill>
              </a:rPr>
              <a:t>位</a:t>
            </a:r>
            <a:endParaRPr lang="en-US" altLang="zh-TW" dirty="0" smtClean="0">
              <a:solidFill>
                <a:srgbClr val="0000FF"/>
              </a:solidFill>
            </a:endParaRPr>
          </a:p>
        </p:txBody>
      </p:sp>
      <p:pic>
        <p:nvPicPr>
          <p:cNvPr id="3" name="圖片 2"/>
          <p:cNvPicPr>
            <a:picLocks noChangeAspect="1"/>
          </p:cNvPicPr>
          <p:nvPr/>
        </p:nvPicPr>
        <p:blipFill>
          <a:blip r:embed="rId2"/>
          <a:stretch>
            <a:fillRect/>
          </a:stretch>
        </p:blipFill>
        <p:spPr>
          <a:xfrm>
            <a:off x="245718" y="4508655"/>
            <a:ext cx="8674789" cy="1440625"/>
          </a:xfrm>
          <a:prstGeom prst="rect">
            <a:avLst/>
          </a:prstGeom>
        </p:spPr>
      </p:pic>
    </p:spTree>
    <p:extLst>
      <p:ext uri="{BB962C8B-B14F-4D97-AF65-F5344CB8AC3E}">
        <p14:creationId xmlns:p14="http://schemas.microsoft.com/office/powerpoint/2010/main" val="257344490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68313" y="549275"/>
            <a:ext cx="8229600" cy="1143000"/>
          </a:xfrm>
        </p:spPr>
        <p:txBody>
          <a:bodyPr/>
          <a:lstStyle/>
          <a:p>
            <a:pPr eaLnBrk="1" hangingPunct="1"/>
            <a:r>
              <a:rPr lang="zh-TW" altLang="en-US" smtClean="0"/>
              <a:t>非軍事區的目的</a:t>
            </a:r>
          </a:p>
        </p:txBody>
      </p:sp>
      <p:sp>
        <p:nvSpPr>
          <p:cNvPr id="88067" name="Content Placeholder 2"/>
          <p:cNvSpPr>
            <a:spLocks noGrp="1"/>
          </p:cNvSpPr>
          <p:nvPr>
            <p:ph idx="1"/>
          </p:nvPr>
        </p:nvSpPr>
        <p:spPr>
          <a:xfrm>
            <a:off x="457200" y="1989138"/>
            <a:ext cx="8229600" cy="4137025"/>
          </a:xfrm>
        </p:spPr>
        <p:txBody>
          <a:bodyPr/>
          <a:lstStyle/>
          <a:p>
            <a:pPr marL="342900" lvl="1" indent="-342900" eaLnBrk="1" hangingPunct="1">
              <a:buClr>
                <a:schemeClr val="folHlink"/>
              </a:buClr>
              <a:buSzPct val="90000"/>
            </a:pPr>
            <a:r>
              <a:rPr lang="zh-TW" altLang="en-US" smtClean="0"/>
              <a:t>通常放置會對外服務的伺服器</a:t>
            </a:r>
            <a:endParaRPr lang="en-US" altLang="ja-JP" smtClean="0"/>
          </a:p>
          <a:p>
            <a:pPr eaLnBrk="1" hangingPunct="1"/>
            <a:r>
              <a:rPr lang="zh-TW" altLang="en-US" smtClean="0"/>
              <a:t>外部的使用者可以連線到這一區的伺服器</a:t>
            </a:r>
            <a:endParaRPr lang="en-US" altLang="zh-TW" smtClean="0"/>
          </a:p>
          <a:p>
            <a:pPr eaLnBrk="1" hangingPunct="1"/>
            <a:r>
              <a:rPr lang="zh-TW" altLang="en-US" smtClean="0"/>
              <a:t>但這些伺服器不一定是安全的</a:t>
            </a:r>
            <a:endParaRPr lang="en-US" altLang="zh-TW" smtClean="0"/>
          </a:p>
          <a:p>
            <a:pPr eaLnBrk="1" hangingPunct="1"/>
            <a:r>
              <a:rPr lang="zh-TW" altLang="en-US" smtClean="0"/>
              <a:t>萬一伺服器有漏泂被入侵成功了，避免駭客透過被攻陷的伺服器進入區域網路</a:t>
            </a:r>
            <a:endParaRPr lang="en-US" altLang="zh-TW" smtClean="0"/>
          </a:p>
          <a:p>
            <a:pPr eaLnBrk="1" hangingPunct="1"/>
            <a:r>
              <a:rPr lang="zh-TW" altLang="en-US" smtClean="0"/>
              <a:t>可以達到隔離的效果</a:t>
            </a:r>
          </a:p>
        </p:txBody>
      </p:sp>
    </p:spTree>
    <p:extLst>
      <p:ext uri="{BB962C8B-B14F-4D97-AF65-F5344CB8AC3E}">
        <p14:creationId xmlns:p14="http://schemas.microsoft.com/office/powerpoint/2010/main" val="268688338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zh-TW" altLang="en-US" smtClean="0"/>
              <a:t>防火牆與入侵偵測系統示意圖</a:t>
            </a:r>
          </a:p>
        </p:txBody>
      </p:sp>
      <p:pic>
        <p:nvPicPr>
          <p:cNvPr id="890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725" y="1484313"/>
            <a:ext cx="6075725" cy="457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78051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a:xfrm>
            <a:off x="468313" y="549275"/>
            <a:ext cx="8229600" cy="1143000"/>
          </a:xfrm>
        </p:spPr>
        <p:txBody>
          <a:bodyPr/>
          <a:lstStyle/>
          <a:p>
            <a:pPr eaLnBrk="1" hangingPunct="1"/>
            <a:r>
              <a:rPr lang="zh-TW" altLang="en-US" smtClean="0"/>
              <a:t>常見的基本防火牆規則</a:t>
            </a:r>
          </a:p>
        </p:txBody>
      </p:sp>
      <p:sp>
        <p:nvSpPr>
          <p:cNvPr id="90115" name="Content Placeholder 3"/>
          <p:cNvSpPr>
            <a:spLocks noGrp="1"/>
          </p:cNvSpPr>
          <p:nvPr>
            <p:ph idx="1"/>
          </p:nvPr>
        </p:nvSpPr>
        <p:spPr>
          <a:xfrm>
            <a:off x="457200" y="1773238"/>
            <a:ext cx="8229600" cy="4352925"/>
          </a:xfrm>
        </p:spPr>
        <p:txBody>
          <a:bodyPr/>
          <a:lstStyle/>
          <a:p>
            <a:pPr eaLnBrk="1" hangingPunct="1"/>
            <a:r>
              <a:rPr lang="zh-TW" altLang="en-US" sz="2400" b="0" smtClean="0"/>
              <a:t>假設每一個封包圴由規則編號小至大依序比對</a:t>
            </a:r>
            <a:endParaRPr lang="en-US" altLang="zh-TW" sz="2400" b="0" smtClean="0"/>
          </a:p>
          <a:p>
            <a:pPr eaLnBrk="1" hangingPunct="1"/>
            <a:r>
              <a:rPr lang="zh-TW" altLang="en-US" sz="2400" b="0" smtClean="0"/>
              <a:t>比對符合的規則即執行，並乎略後面的規則</a:t>
            </a:r>
          </a:p>
          <a:p>
            <a:pPr eaLnBrk="1" hangingPunct="1">
              <a:buFont typeface="Times New Roman" pitchFamily="18" charset="0"/>
              <a:buAutoNum type="arabicPeriod"/>
            </a:pPr>
            <a:r>
              <a:rPr lang="zh-TW" altLang="en-US" sz="2400" b="0" smtClean="0"/>
              <a:t>允許</a:t>
            </a:r>
            <a:r>
              <a:rPr lang="en-US" altLang="zh-TW" sz="2400" b="0" smtClean="0"/>
              <a:t>LAN </a:t>
            </a:r>
            <a:r>
              <a:rPr lang="zh-TW" altLang="en-US" sz="2400" b="0" smtClean="0"/>
              <a:t>的主機透過任何協定建立新連線至任意位置</a:t>
            </a:r>
          </a:p>
          <a:p>
            <a:pPr eaLnBrk="1" hangingPunct="1">
              <a:buFont typeface="Times New Roman" pitchFamily="18" charset="0"/>
              <a:buAutoNum type="arabicPeriod"/>
            </a:pPr>
            <a:r>
              <a:rPr lang="zh-TW" altLang="en-US" sz="2400" b="0" smtClean="0"/>
              <a:t>允許</a:t>
            </a:r>
            <a:r>
              <a:rPr lang="en-US" altLang="zh-TW" sz="2400" b="0" smtClean="0"/>
              <a:t>DMZ </a:t>
            </a:r>
            <a:r>
              <a:rPr lang="zh-TW" altLang="en-US" sz="2400" b="0" smtClean="0"/>
              <a:t>的主機透過任何協定建立新連線至</a:t>
            </a:r>
            <a:r>
              <a:rPr lang="en-US" altLang="zh-TW" sz="2400" b="0" smtClean="0"/>
              <a:t>WAN</a:t>
            </a:r>
            <a:endParaRPr lang="zh-TW" altLang="en-US" sz="2400" b="0" smtClean="0"/>
          </a:p>
          <a:p>
            <a:pPr eaLnBrk="1" hangingPunct="1">
              <a:buFont typeface="Times New Roman" pitchFamily="18" charset="0"/>
              <a:buAutoNum type="arabicPeriod"/>
            </a:pPr>
            <a:r>
              <a:rPr lang="zh-TW" altLang="en-US" sz="2400" b="0" smtClean="0"/>
              <a:t>允許</a:t>
            </a:r>
            <a:r>
              <a:rPr lang="en-US" altLang="zh-TW" sz="2400" b="0" smtClean="0"/>
              <a:t>WAN</a:t>
            </a:r>
            <a:r>
              <a:rPr lang="zh-TW" altLang="en-US" sz="2400" b="0" smtClean="0"/>
              <a:t>的主機透過</a:t>
            </a:r>
            <a:r>
              <a:rPr lang="en-US" altLang="zh-TW" sz="2400" b="0" smtClean="0"/>
              <a:t>TCP</a:t>
            </a:r>
            <a:r>
              <a:rPr lang="zh-TW" altLang="en-US" sz="2400" b="0" smtClean="0"/>
              <a:t>連接埠</a:t>
            </a:r>
            <a:r>
              <a:rPr lang="en-US" altLang="zh-TW" sz="2400" b="0" smtClean="0"/>
              <a:t>80 </a:t>
            </a:r>
            <a:r>
              <a:rPr lang="zh-TW" altLang="en-US" sz="2400" b="0" smtClean="0"/>
              <a:t>建立新連線至</a:t>
            </a:r>
            <a:r>
              <a:rPr lang="en-US" altLang="zh-TW" sz="2400" b="0" smtClean="0"/>
              <a:t>DMZ</a:t>
            </a:r>
            <a:r>
              <a:rPr lang="zh-TW" altLang="en-US" sz="2400" b="0" smtClean="0"/>
              <a:t>（瀏覽網頁）</a:t>
            </a:r>
          </a:p>
          <a:p>
            <a:pPr eaLnBrk="1" hangingPunct="1">
              <a:buFont typeface="Times New Roman" pitchFamily="18" charset="0"/>
              <a:buAutoNum type="arabicPeriod"/>
            </a:pPr>
            <a:r>
              <a:rPr lang="zh-TW" altLang="en-US" sz="2400" b="0" smtClean="0"/>
              <a:t>允許所有已建立的連線通過防火牆</a:t>
            </a:r>
          </a:p>
          <a:p>
            <a:pPr eaLnBrk="1" hangingPunct="1">
              <a:buFont typeface="Times New Roman" pitchFamily="18" charset="0"/>
              <a:buAutoNum type="arabicPeriod"/>
            </a:pPr>
            <a:r>
              <a:rPr lang="zh-TW" altLang="en-US" sz="2400" b="0" smtClean="0"/>
              <a:t>禁止其他未定義的所有網路連線</a:t>
            </a:r>
          </a:p>
        </p:txBody>
      </p:sp>
    </p:spTree>
    <p:extLst>
      <p:ext uri="{BB962C8B-B14F-4D97-AF65-F5344CB8AC3E}">
        <p14:creationId xmlns:p14="http://schemas.microsoft.com/office/powerpoint/2010/main" val="362487053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68313" y="549275"/>
            <a:ext cx="8229600" cy="1143000"/>
          </a:xfrm>
        </p:spPr>
        <p:txBody>
          <a:bodyPr/>
          <a:lstStyle/>
          <a:p>
            <a:pPr eaLnBrk="1" hangingPunct="1"/>
            <a:r>
              <a:rPr lang="zh-TW" altLang="en-US" smtClean="0"/>
              <a:t>入侵偵測系統</a:t>
            </a:r>
          </a:p>
        </p:txBody>
      </p:sp>
      <p:sp>
        <p:nvSpPr>
          <p:cNvPr id="91139" name="Content Placeholder 2"/>
          <p:cNvSpPr>
            <a:spLocks noGrp="1"/>
          </p:cNvSpPr>
          <p:nvPr>
            <p:ph idx="1"/>
          </p:nvPr>
        </p:nvSpPr>
        <p:spPr>
          <a:xfrm>
            <a:off x="457200" y="1989138"/>
            <a:ext cx="8229600" cy="4137025"/>
          </a:xfrm>
        </p:spPr>
        <p:txBody>
          <a:bodyPr/>
          <a:lstStyle/>
          <a:p>
            <a:pPr eaLnBrk="1" hangingPunct="1"/>
            <a:r>
              <a:rPr lang="zh-TW" altLang="en-US" smtClean="0"/>
              <a:t>提供更完整的封包檢測功能</a:t>
            </a:r>
            <a:endParaRPr lang="en-US" altLang="zh-TW" smtClean="0"/>
          </a:p>
          <a:p>
            <a:pPr lvl="1" eaLnBrk="1" hangingPunct="1"/>
            <a:r>
              <a:rPr lang="zh-TW" altLang="en-US" smtClean="0"/>
              <a:t>從</a:t>
            </a:r>
            <a:r>
              <a:rPr lang="en-US" altLang="zh-TW" smtClean="0"/>
              <a:t>OSI</a:t>
            </a:r>
            <a:r>
              <a:rPr lang="zh-TW" altLang="en-US" smtClean="0"/>
              <a:t>第二層到第七層都可以檢測</a:t>
            </a:r>
            <a:endParaRPr lang="en-US" altLang="zh-TW" smtClean="0"/>
          </a:p>
          <a:p>
            <a:pPr lvl="1" eaLnBrk="1" hangingPunct="1"/>
            <a:r>
              <a:rPr lang="zh-TW" altLang="en-US" smtClean="0"/>
              <a:t>因此檢測時間較長、效率較差</a:t>
            </a:r>
            <a:endParaRPr lang="en-US" altLang="zh-TW" smtClean="0"/>
          </a:p>
          <a:p>
            <a:pPr lvl="1" eaLnBrk="1" hangingPunct="1"/>
            <a:r>
              <a:rPr lang="zh-TW" altLang="en-US" smtClean="0"/>
              <a:t>通常只用被動的方式進行檢測，不會攔截封包</a:t>
            </a:r>
            <a:endParaRPr lang="en-US" altLang="zh-TW" smtClean="0"/>
          </a:p>
          <a:p>
            <a:pPr eaLnBrk="1" hangingPunct="1"/>
            <a:r>
              <a:rPr lang="zh-TW" altLang="en-US" smtClean="0"/>
              <a:t>可紀錄偵測到的入侵事件，並通知網路管理人員</a:t>
            </a:r>
            <a:endParaRPr lang="en-US" altLang="zh-TW" smtClean="0"/>
          </a:p>
          <a:p>
            <a:pPr eaLnBrk="1" hangingPunct="1"/>
            <a:r>
              <a:rPr lang="zh-TW" altLang="en-US" smtClean="0"/>
              <a:t>入侵偵測系統擺放的位置非常有彈性</a:t>
            </a:r>
            <a:endParaRPr lang="en-US" altLang="zh-TW" smtClean="0"/>
          </a:p>
          <a:p>
            <a:pPr lvl="1" eaLnBrk="1" hangingPunct="1"/>
            <a:r>
              <a:rPr lang="zh-TW" altLang="en-US" smtClean="0"/>
              <a:t>防火牆前：可監測到所有可能的攻擊</a:t>
            </a:r>
            <a:endParaRPr lang="en-US" altLang="zh-TW" smtClean="0"/>
          </a:p>
          <a:p>
            <a:pPr lvl="1" eaLnBrk="1" hangingPunct="1"/>
            <a:r>
              <a:rPr lang="zh-TW" altLang="en-US" smtClean="0"/>
              <a:t>防火牆後：可監測到穿過防火牆的攻擊</a:t>
            </a:r>
            <a:endParaRPr lang="en-US" altLang="zh-TW" smtClean="0"/>
          </a:p>
          <a:p>
            <a:pPr eaLnBrk="1" hangingPunct="1"/>
            <a:endParaRPr lang="en-US" altLang="zh-TW" smtClean="0"/>
          </a:p>
        </p:txBody>
      </p:sp>
    </p:spTree>
    <p:extLst>
      <p:ext uri="{BB962C8B-B14F-4D97-AF65-F5344CB8AC3E}">
        <p14:creationId xmlns:p14="http://schemas.microsoft.com/office/powerpoint/2010/main" val="148603577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68313" y="549275"/>
            <a:ext cx="8229600" cy="1143000"/>
          </a:xfrm>
        </p:spPr>
        <p:txBody>
          <a:bodyPr/>
          <a:lstStyle/>
          <a:p>
            <a:pPr eaLnBrk="1" hangingPunct="1"/>
            <a:r>
              <a:rPr lang="zh-TW" altLang="en-US" smtClean="0"/>
              <a:t>入侵偵測系統的偵測方式</a:t>
            </a:r>
          </a:p>
        </p:txBody>
      </p:sp>
      <p:sp>
        <p:nvSpPr>
          <p:cNvPr id="92163" name="Content Placeholder 2"/>
          <p:cNvSpPr>
            <a:spLocks noGrp="1"/>
          </p:cNvSpPr>
          <p:nvPr>
            <p:ph idx="1"/>
          </p:nvPr>
        </p:nvSpPr>
        <p:spPr>
          <a:xfrm>
            <a:off x="457200" y="1989138"/>
            <a:ext cx="8229600" cy="4137025"/>
          </a:xfrm>
        </p:spPr>
        <p:txBody>
          <a:bodyPr/>
          <a:lstStyle/>
          <a:p>
            <a:pPr eaLnBrk="1" hangingPunct="1"/>
            <a:r>
              <a:rPr lang="zh-TW" altLang="en-US" smtClean="0"/>
              <a:t>類似掃毒軟體</a:t>
            </a:r>
            <a:endParaRPr lang="en-US" altLang="zh-TW" smtClean="0"/>
          </a:p>
          <a:p>
            <a:pPr eaLnBrk="1" hangingPunct="1"/>
            <a:r>
              <a:rPr lang="zh-TW" altLang="en-US" smtClean="0"/>
              <a:t>可使用特徵碼</a:t>
            </a:r>
            <a:endParaRPr lang="en-US" altLang="zh-TW" smtClean="0"/>
          </a:p>
          <a:p>
            <a:pPr lvl="1" eaLnBrk="1" hangingPunct="1"/>
            <a:r>
              <a:rPr lang="zh-TW" altLang="en-US" smtClean="0"/>
              <a:t>如，紀錄應用層的攻擊行為特徵碼</a:t>
            </a:r>
            <a:endParaRPr lang="en-US" altLang="zh-TW" smtClean="0"/>
          </a:p>
          <a:p>
            <a:pPr eaLnBrk="1" hangingPunct="1"/>
            <a:r>
              <a:rPr lang="zh-TW" altLang="en-US" smtClean="0"/>
              <a:t>或是使用「啟發式」的規則</a:t>
            </a:r>
            <a:endParaRPr lang="en-US" altLang="zh-TW" smtClean="0"/>
          </a:p>
          <a:p>
            <a:pPr lvl="1" eaLnBrk="1" hangingPunct="1"/>
            <a:r>
              <a:rPr lang="zh-TW" altLang="en-US" smtClean="0"/>
              <a:t>如，統計特定主機發送封包的頻率、觀察主機是否存取列於黑名單的網站等等</a:t>
            </a:r>
          </a:p>
          <a:p>
            <a:pPr eaLnBrk="1" hangingPunct="1"/>
            <a:r>
              <a:rPr lang="zh-TW" altLang="en-US" smtClean="0"/>
              <a:t>同樣也有偵測率、誤判率、漏判率的問題</a:t>
            </a:r>
            <a:endParaRPr lang="en-US" altLang="zh-TW" smtClean="0"/>
          </a:p>
        </p:txBody>
      </p:sp>
    </p:spTree>
    <p:extLst>
      <p:ext uri="{BB962C8B-B14F-4D97-AF65-F5344CB8AC3E}">
        <p14:creationId xmlns:p14="http://schemas.microsoft.com/office/powerpoint/2010/main" val="402019681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68313" y="549275"/>
            <a:ext cx="8229600" cy="1143000"/>
          </a:xfrm>
        </p:spPr>
        <p:txBody>
          <a:bodyPr/>
          <a:lstStyle/>
          <a:p>
            <a:pPr eaLnBrk="1" hangingPunct="1"/>
            <a:r>
              <a:rPr lang="zh-TW" altLang="en-US" dirty="0" smtClean="0"/>
              <a:t>無線網路安全</a:t>
            </a:r>
          </a:p>
        </p:txBody>
      </p:sp>
      <p:sp>
        <p:nvSpPr>
          <p:cNvPr id="93187" name="Content Placeholder 2"/>
          <p:cNvSpPr>
            <a:spLocks noGrp="1"/>
          </p:cNvSpPr>
          <p:nvPr>
            <p:ph idx="1"/>
          </p:nvPr>
        </p:nvSpPr>
        <p:spPr>
          <a:xfrm>
            <a:off x="457200" y="1989138"/>
            <a:ext cx="8229600" cy="4137025"/>
          </a:xfrm>
        </p:spPr>
        <p:txBody>
          <a:bodyPr/>
          <a:lstStyle/>
          <a:p>
            <a:pPr eaLnBrk="1" hangingPunct="1"/>
            <a:r>
              <a:rPr lang="zh-TW" altLang="en-US" smtClean="0"/>
              <a:t>無線網路愈來愈普及</a:t>
            </a:r>
            <a:endParaRPr lang="en-US" altLang="zh-TW" smtClean="0"/>
          </a:p>
          <a:p>
            <a:pPr eaLnBrk="1" hangingPunct="1"/>
            <a:r>
              <a:rPr lang="zh-TW" altLang="en-US" smtClean="0"/>
              <a:t>無線網路更容易被監聽</a:t>
            </a:r>
            <a:endParaRPr lang="en-US" altLang="zh-TW" smtClean="0"/>
          </a:p>
          <a:p>
            <a:pPr eaLnBrk="1" hangingPunct="1"/>
            <a:r>
              <a:rPr lang="zh-TW" altLang="en-US" smtClean="0"/>
              <a:t>無線網路的安全主要透過加密和認證來保護</a:t>
            </a:r>
            <a:endParaRPr lang="en-US" altLang="zh-TW" smtClean="0"/>
          </a:p>
          <a:p>
            <a:pPr eaLnBrk="1" hangingPunct="1"/>
            <a:r>
              <a:rPr lang="zh-TW" altLang="en-US" smtClean="0"/>
              <a:t>一般的做法</a:t>
            </a:r>
            <a:endParaRPr lang="en-US" altLang="zh-TW" smtClean="0"/>
          </a:p>
          <a:p>
            <a:pPr lvl="1" eaLnBrk="1" hangingPunct="1"/>
            <a:r>
              <a:rPr lang="en-US" altLang="zh-TW" smtClean="0"/>
              <a:t>SSID – </a:t>
            </a:r>
            <a:r>
              <a:rPr lang="zh-TW" altLang="en-US" smtClean="0"/>
              <a:t>用來識別無線網路存取點</a:t>
            </a:r>
            <a:endParaRPr lang="en-US" altLang="zh-TW" smtClean="0"/>
          </a:p>
          <a:p>
            <a:pPr lvl="1" eaLnBrk="1" hangingPunct="1"/>
            <a:r>
              <a:rPr lang="zh-TW" altLang="en-US" smtClean="0"/>
              <a:t>密碼加密</a:t>
            </a:r>
            <a:r>
              <a:rPr lang="en-US" altLang="zh-TW" smtClean="0"/>
              <a:t> – </a:t>
            </a:r>
            <a:r>
              <a:rPr lang="zh-TW" altLang="en-US" smtClean="0"/>
              <a:t>確保資料傳輸的過程中不會被監聽</a:t>
            </a:r>
            <a:endParaRPr lang="en-US" altLang="zh-TW" smtClean="0"/>
          </a:p>
          <a:p>
            <a:pPr lvl="1" eaLnBrk="1" hangingPunct="1"/>
            <a:r>
              <a:rPr lang="zh-TW" altLang="en-US" smtClean="0"/>
              <a:t>帳號認證</a:t>
            </a:r>
            <a:r>
              <a:rPr lang="en-US" altLang="zh-TW" smtClean="0"/>
              <a:t> – </a:t>
            </a:r>
            <a:r>
              <a:rPr lang="zh-TW" altLang="en-US" smtClean="0"/>
              <a:t>通常只有企業無線網路採用</a:t>
            </a:r>
          </a:p>
        </p:txBody>
      </p:sp>
      <p:pic>
        <p:nvPicPr>
          <p:cNvPr id="93188"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5463" y="836613"/>
            <a:ext cx="22685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555893"/>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68313" y="549275"/>
            <a:ext cx="8229600" cy="1143000"/>
          </a:xfrm>
        </p:spPr>
        <p:txBody>
          <a:bodyPr/>
          <a:lstStyle/>
          <a:p>
            <a:pPr eaLnBrk="1" hangingPunct="1"/>
            <a:r>
              <a:rPr lang="zh-TW" altLang="en-US" smtClean="0"/>
              <a:t>基本的保護</a:t>
            </a:r>
          </a:p>
        </p:txBody>
      </p:sp>
      <p:sp>
        <p:nvSpPr>
          <p:cNvPr id="94211" name="Content Placeholder 2"/>
          <p:cNvSpPr>
            <a:spLocks noGrp="1"/>
          </p:cNvSpPr>
          <p:nvPr>
            <p:ph idx="1"/>
          </p:nvPr>
        </p:nvSpPr>
        <p:spPr>
          <a:xfrm>
            <a:off x="457200" y="1989138"/>
            <a:ext cx="8229600" cy="4137025"/>
          </a:xfrm>
        </p:spPr>
        <p:txBody>
          <a:bodyPr/>
          <a:lstStyle/>
          <a:p>
            <a:pPr marL="342900" lvl="1" indent="-342900" eaLnBrk="1" hangingPunct="1">
              <a:buClr>
                <a:schemeClr val="folHlink"/>
              </a:buClr>
              <a:buSzPct val="90000"/>
            </a:pPr>
            <a:r>
              <a:rPr lang="zh-TW" altLang="en-US" smtClean="0"/>
              <a:t>隱藏</a:t>
            </a:r>
            <a:r>
              <a:rPr lang="en-US" altLang="zh-TW" smtClean="0"/>
              <a:t>SSID</a:t>
            </a:r>
          </a:p>
          <a:p>
            <a:pPr marL="742950" lvl="2" indent="-342900" eaLnBrk="1" hangingPunct="1">
              <a:buSzPct val="90000"/>
            </a:pPr>
            <a:r>
              <a:rPr lang="zh-TW" altLang="en-US" smtClean="0"/>
              <a:t>只有知道</a:t>
            </a:r>
            <a:r>
              <a:rPr lang="en-US" altLang="zh-TW" smtClean="0"/>
              <a:t>SSID</a:t>
            </a:r>
            <a:r>
              <a:rPr lang="zh-TW" altLang="en-US" smtClean="0"/>
              <a:t>的使用者可以連接</a:t>
            </a:r>
            <a:endParaRPr lang="en-US" altLang="zh-TW" smtClean="0"/>
          </a:p>
          <a:p>
            <a:pPr marL="742950" lvl="2" indent="-342900" eaLnBrk="1" hangingPunct="1">
              <a:buSzPct val="90000"/>
            </a:pPr>
            <a:r>
              <a:rPr lang="zh-TW" altLang="en-US" smtClean="0"/>
              <a:t>但仍有機會透過無線監聽的方式取得</a:t>
            </a:r>
            <a:endParaRPr lang="en-US" altLang="zh-TW" smtClean="0"/>
          </a:p>
          <a:p>
            <a:pPr marL="342900" lvl="1" indent="-342900" eaLnBrk="1" hangingPunct="1">
              <a:buClr>
                <a:schemeClr val="folHlink"/>
              </a:buClr>
              <a:buSzPct val="90000"/>
            </a:pPr>
            <a:r>
              <a:rPr lang="zh-TW" altLang="en-US" smtClean="0"/>
              <a:t>利用無線網路卡的網路卡卡號過濾</a:t>
            </a:r>
            <a:endParaRPr lang="en-US" altLang="zh-TW" smtClean="0"/>
          </a:p>
          <a:p>
            <a:pPr marL="742950" lvl="2" indent="-342900" eaLnBrk="1" hangingPunct="1">
              <a:buSzPct val="90000"/>
            </a:pPr>
            <a:r>
              <a:rPr lang="zh-TW" altLang="en-US" smtClean="0"/>
              <a:t>可設定存取點僅允許特定的卡號連線</a:t>
            </a:r>
            <a:endParaRPr lang="en-US" altLang="zh-TW" smtClean="0"/>
          </a:p>
          <a:p>
            <a:pPr marL="742950" lvl="2" indent="-342900" eaLnBrk="1" hangingPunct="1">
              <a:buSzPct val="90000"/>
            </a:pPr>
            <a:r>
              <a:rPr lang="zh-TW" altLang="en-US" smtClean="0"/>
              <a:t>非常有效的方式，但使用前需要先進行設定</a:t>
            </a:r>
            <a:endParaRPr lang="en-US" altLang="zh-TW" smtClean="0"/>
          </a:p>
          <a:p>
            <a:pPr marL="742950" lvl="2" indent="-342900" eaLnBrk="1" hangingPunct="1">
              <a:buSzPct val="90000"/>
            </a:pPr>
            <a:r>
              <a:rPr lang="zh-TW" altLang="en-US" smtClean="0"/>
              <a:t>卡號也可能被盜用</a:t>
            </a:r>
            <a:endParaRPr lang="en-US" altLang="zh-TW" smtClean="0"/>
          </a:p>
          <a:p>
            <a:pPr marL="342900" lvl="1" indent="-342900" eaLnBrk="1" hangingPunct="1">
              <a:buSzPct val="90000"/>
            </a:pPr>
            <a:r>
              <a:rPr lang="zh-TW" altLang="en-US" smtClean="0"/>
              <a:t>一定要使用強度夠強的加密方式</a:t>
            </a:r>
            <a:endParaRPr lang="en-US" altLang="ja-JP" smtClean="0"/>
          </a:p>
          <a:p>
            <a:pPr eaLnBrk="1" hangingPunct="1"/>
            <a:endParaRPr lang="en-US" altLang="zh-TW" smtClean="0"/>
          </a:p>
        </p:txBody>
      </p:sp>
    </p:spTree>
    <p:extLst>
      <p:ext uri="{BB962C8B-B14F-4D97-AF65-F5344CB8AC3E}">
        <p14:creationId xmlns:p14="http://schemas.microsoft.com/office/powerpoint/2010/main" val="181902234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68313" y="549275"/>
            <a:ext cx="8229600" cy="1143000"/>
          </a:xfrm>
        </p:spPr>
        <p:txBody>
          <a:bodyPr/>
          <a:lstStyle/>
          <a:p>
            <a:pPr eaLnBrk="1" hangingPunct="1"/>
            <a:r>
              <a:rPr lang="zh-TW" altLang="en-US" smtClean="0"/>
              <a:t>無線網路的認證</a:t>
            </a:r>
          </a:p>
        </p:txBody>
      </p:sp>
      <p:sp>
        <p:nvSpPr>
          <p:cNvPr id="95235"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dirty="0" smtClean="0"/>
              <a:t>一般家用的存取點，通常只會設定加密</a:t>
            </a:r>
            <a:endParaRPr lang="en-US" altLang="zh-TW" dirty="0" smtClean="0"/>
          </a:p>
          <a:p>
            <a:pPr lvl="1" eaLnBrk="1" hangingPunct="1">
              <a:buFont typeface="Wingdings" pitchFamily="2" charset="2"/>
              <a:buChar char="n"/>
            </a:pPr>
            <a:r>
              <a:rPr lang="zh-TW" altLang="en-US" dirty="0" smtClean="0"/>
              <a:t>目前最新的標準</a:t>
            </a:r>
            <a:r>
              <a:rPr lang="en-US" altLang="zh-TW" dirty="0" err="1" smtClean="0"/>
              <a:t>WPA2</a:t>
            </a:r>
            <a:endParaRPr lang="en-US" altLang="zh-TW" dirty="0" smtClean="0"/>
          </a:p>
          <a:p>
            <a:pPr eaLnBrk="1" hangingPunct="1">
              <a:buFont typeface="Wingdings" pitchFamily="2" charset="2"/>
              <a:buChar char="n"/>
            </a:pPr>
            <a:r>
              <a:rPr lang="zh-TW" altLang="en-US" dirty="0" smtClean="0"/>
              <a:t>企業用的存取點，還會要求使用者輸入帳號密碼後，才可上網</a:t>
            </a:r>
            <a:endParaRPr lang="en-US" altLang="zh-TW" dirty="0" smtClean="0"/>
          </a:p>
          <a:p>
            <a:pPr eaLnBrk="1" hangingPunct="1">
              <a:buFont typeface="Wingdings" pitchFamily="2" charset="2"/>
              <a:buChar char="n"/>
            </a:pPr>
            <a:r>
              <a:rPr lang="zh-TW" altLang="en-US" dirty="0" smtClean="0"/>
              <a:t>常見的做法</a:t>
            </a:r>
            <a:endParaRPr lang="en-US" altLang="zh-TW" dirty="0" smtClean="0"/>
          </a:p>
          <a:p>
            <a:pPr lvl="1" eaLnBrk="1" hangingPunct="1">
              <a:buFont typeface="Wingdings" pitchFamily="2" charset="2"/>
              <a:buChar char="n"/>
            </a:pPr>
            <a:r>
              <a:rPr lang="zh-TW" altLang="en-US" dirty="0" smtClean="0"/>
              <a:t>先連上特定網頁，輸入帳號密碼</a:t>
            </a:r>
            <a:endParaRPr lang="en-US" altLang="zh-TW" dirty="0" smtClean="0"/>
          </a:p>
          <a:p>
            <a:pPr lvl="1" eaLnBrk="1" hangingPunct="1">
              <a:buFont typeface="Wingdings" pitchFamily="2" charset="2"/>
              <a:buChar char="n"/>
            </a:pPr>
            <a:r>
              <a:rPr lang="zh-TW" altLang="en-US" dirty="0" smtClean="0"/>
              <a:t>或是，透過</a:t>
            </a:r>
            <a:r>
              <a:rPr lang="en-US" altLang="zh-TW" dirty="0" err="1" smtClean="0"/>
              <a:t>802.1X</a:t>
            </a:r>
            <a:r>
              <a:rPr lang="zh-TW" altLang="en-US" dirty="0" smtClean="0"/>
              <a:t>協定，進行帳號密碼認證</a:t>
            </a:r>
          </a:p>
        </p:txBody>
      </p:sp>
    </p:spTree>
    <p:extLst>
      <p:ext uri="{BB962C8B-B14F-4D97-AF65-F5344CB8AC3E}">
        <p14:creationId xmlns:p14="http://schemas.microsoft.com/office/powerpoint/2010/main" val="419993785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68313" y="549275"/>
            <a:ext cx="8229600" cy="1143000"/>
          </a:xfrm>
        </p:spPr>
        <p:txBody>
          <a:bodyPr/>
          <a:lstStyle/>
          <a:p>
            <a:pPr eaLnBrk="1" hangingPunct="1"/>
            <a:r>
              <a:rPr lang="zh-TW" altLang="en-US" smtClean="0"/>
              <a:t>相關標準整理</a:t>
            </a:r>
          </a:p>
        </p:txBody>
      </p:sp>
      <p:sp>
        <p:nvSpPr>
          <p:cNvPr id="96259" name="內容版面配置區 3"/>
          <p:cNvSpPr>
            <a:spLocks noGrp="1"/>
          </p:cNvSpPr>
          <p:nvPr>
            <p:ph idx="1"/>
          </p:nvPr>
        </p:nvSpPr>
        <p:spPr>
          <a:xfrm>
            <a:off x="457200" y="1989138"/>
            <a:ext cx="8229600" cy="4137025"/>
          </a:xfrm>
        </p:spPr>
        <p:txBody>
          <a:bodyPr/>
          <a:lstStyle/>
          <a:p>
            <a:pPr eaLnBrk="1" hangingPunct="1"/>
            <a:endParaRPr lang="zh-TW" altLang="en-US"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97605"/>
            <a:ext cx="7881641" cy="424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21100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normAutofit fontScale="70000" lnSpcReduction="20000"/>
          </a:bodyPr>
          <a:lstStyle/>
          <a:p>
            <a:r>
              <a:rPr lang="zh-TW" altLang="en-US" dirty="0" smtClean="0">
                <a:solidFill>
                  <a:srgbClr val="FF0000"/>
                </a:solidFill>
              </a:rPr>
              <a:t>草木皆兵的零信任安全模式</a:t>
            </a:r>
            <a:endParaRPr lang="en-US" altLang="zh-TW" dirty="0" smtClean="0">
              <a:solidFill>
                <a:srgbClr val="FF0000"/>
              </a:solidFill>
            </a:endParaRPr>
          </a:p>
          <a:p>
            <a:r>
              <a:rPr lang="zh-TW" altLang="en-US" dirty="0" smtClean="0"/>
              <a:t>　　美國總統拜登針對俄羅斯的惡意網路活動實施了經濟制裁，包括六家支援俄羅斯情報單位網攻技術的科技公司。拜登政府也推出了新穎的資安課程，協助政策制定者深入理解資安事件的政策面及技術面。</a:t>
            </a:r>
          </a:p>
          <a:p>
            <a:r>
              <a:rPr lang="zh-TW" altLang="en-US" dirty="0" smtClean="0"/>
              <a:t>　　有鑑於防火牆不足以抵禦外侮，近年來包括美國國防部等機構已逐步採用零信任的網路安全模式，更嚴謹管控蕭牆內外的網路活動。零信任安全模式的原則是「永不信任，一律驗證」，認定沒有網路、裝置、應用程式、使用者和管理者是絕對安全的，必須透過層層關卡的驗證與加密，以保全網路內的系統和資料。</a:t>
            </a:r>
            <a:endParaRPr lang="zh-TW" altLang="en-US" dirty="0"/>
          </a:p>
        </p:txBody>
      </p:sp>
    </p:spTree>
    <p:extLst>
      <p:ext uri="{BB962C8B-B14F-4D97-AF65-F5344CB8AC3E}">
        <p14:creationId xmlns:p14="http://schemas.microsoft.com/office/powerpoint/2010/main" val="4136386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549275"/>
            <a:ext cx="8229600" cy="1143000"/>
          </a:xfrm>
        </p:spPr>
        <p:txBody>
          <a:bodyPr/>
          <a:lstStyle/>
          <a:p>
            <a:pPr eaLnBrk="1" hangingPunct="1"/>
            <a:r>
              <a:rPr lang="zh-TW" altLang="en-US" dirty="0" smtClean="0"/>
              <a:t>範例二：查表法</a:t>
            </a:r>
          </a:p>
        </p:txBody>
      </p:sp>
      <p:sp>
        <p:nvSpPr>
          <p:cNvPr id="16387" name="Content Placeholder 2"/>
          <p:cNvSpPr>
            <a:spLocks noGrp="1"/>
          </p:cNvSpPr>
          <p:nvPr>
            <p:ph idx="1"/>
          </p:nvPr>
        </p:nvSpPr>
        <p:spPr>
          <a:xfrm>
            <a:off x="457200" y="1628775"/>
            <a:ext cx="8229600" cy="4497388"/>
          </a:xfrm>
        </p:spPr>
        <p:txBody>
          <a:bodyPr/>
          <a:lstStyle/>
          <a:p>
            <a:pPr eaLnBrk="1" hangingPunct="1"/>
            <a:r>
              <a:rPr lang="zh-TW" altLang="en-US" dirty="0" smtClean="0"/>
              <a:t>假設密碼為一個對照表</a:t>
            </a:r>
            <a:endParaRPr lang="en-US" altLang="zh-TW" dirty="0" smtClean="0"/>
          </a:p>
          <a:p>
            <a:pPr eaLnBrk="1" hangingPunct="1"/>
            <a:r>
              <a:rPr lang="zh-TW" altLang="en-US" dirty="0" smtClean="0"/>
              <a:t>加密時查表</a:t>
            </a:r>
            <a:r>
              <a:rPr lang="en-US" altLang="zh-TW" dirty="0" smtClean="0"/>
              <a:t> (</a:t>
            </a:r>
            <a:r>
              <a:rPr lang="zh-TW" altLang="en-US" dirty="0" smtClean="0"/>
              <a:t>本文</a:t>
            </a:r>
            <a:r>
              <a:rPr lang="en-US" altLang="zh-TW" dirty="0" smtClean="0"/>
              <a:t>→</a:t>
            </a:r>
            <a:r>
              <a:rPr lang="zh-TW" altLang="en-US" dirty="0" smtClean="0"/>
              <a:t>密文</a:t>
            </a:r>
            <a:r>
              <a:rPr lang="en-US" altLang="zh-TW" dirty="0" smtClean="0"/>
              <a:t>)</a:t>
            </a:r>
          </a:p>
          <a:p>
            <a:pPr eaLnBrk="1" hangingPunct="1"/>
            <a:r>
              <a:rPr lang="zh-TW" altLang="en-US" dirty="0" smtClean="0"/>
              <a:t>輸入本文：「</a:t>
            </a:r>
            <a:r>
              <a:rPr lang="en-US" altLang="zh-TW" dirty="0" smtClean="0"/>
              <a:t>hi, this is </a:t>
            </a:r>
            <a:r>
              <a:rPr lang="en-US" altLang="zh-TW" dirty="0" err="1" smtClean="0"/>
              <a:t>alice</a:t>
            </a:r>
            <a:r>
              <a:rPr lang="zh-TW" altLang="en-US" dirty="0" smtClean="0"/>
              <a:t>」</a:t>
            </a:r>
            <a:endParaRPr lang="en-US" altLang="zh-TW" dirty="0" smtClean="0"/>
          </a:p>
          <a:p>
            <a:pPr eaLnBrk="1" hangingPunct="1"/>
            <a:r>
              <a:rPr lang="zh-TW" altLang="en-US" dirty="0" smtClean="0"/>
              <a:t>輸出密文：「</a:t>
            </a:r>
            <a:r>
              <a:rPr lang="en-US" altLang="zh-TW" dirty="0" err="1" smtClean="0"/>
              <a:t>fy</a:t>
            </a:r>
            <a:r>
              <a:rPr lang="en-US" altLang="zh-TW" dirty="0" smtClean="0"/>
              <a:t>, </a:t>
            </a:r>
            <a:r>
              <a:rPr lang="en-US" altLang="zh-TW" dirty="0" err="1" smtClean="0"/>
              <a:t>ofye</a:t>
            </a:r>
            <a:r>
              <a:rPr lang="en-US" altLang="zh-TW" dirty="0" smtClean="0"/>
              <a:t> ye </a:t>
            </a:r>
            <a:r>
              <a:rPr lang="en-US" altLang="zh-TW" dirty="0" err="1" smtClean="0"/>
              <a:t>tiysq</a:t>
            </a:r>
            <a:r>
              <a:rPr lang="en-US" altLang="zh-TW" dirty="0" smtClean="0"/>
              <a:t>.</a:t>
            </a:r>
            <a:r>
              <a:rPr lang="zh-TW" altLang="en-US" dirty="0" smtClean="0"/>
              <a:t>」</a:t>
            </a:r>
            <a:endParaRPr lang="en-US" altLang="zh-TW" dirty="0" smtClean="0"/>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49700"/>
            <a:ext cx="91440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6553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70000" lnSpcReduction="20000"/>
          </a:bodyPr>
          <a:lstStyle/>
          <a:p>
            <a:r>
              <a:rPr lang="zh-TW" altLang="en-US" dirty="0" smtClean="0">
                <a:solidFill>
                  <a:srgbClr val="FF0000"/>
                </a:solidFill>
              </a:rPr>
              <a:t>小心間諜就在你手邊</a:t>
            </a:r>
          </a:p>
          <a:p>
            <a:r>
              <a:rPr lang="zh-TW" altLang="en-US" dirty="0" smtClean="0"/>
              <a:t>　　間諜軟體在使用者不知情下，遠端蒐集、監視、控制智慧裝置，包括桌機、筆電、平板、手機等，你我都可能是下一位苦主。透過智慧裝置，你能與全球數十億人口即時交流，但這也意味者，有數十億人可即時連結到你的智慧裝置。</a:t>
            </a:r>
            <a:endParaRPr lang="en-US" altLang="zh-TW" dirty="0" smtClean="0"/>
          </a:p>
          <a:p>
            <a:r>
              <a:rPr lang="zh-TW" altLang="en-US" dirty="0" smtClean="0"/>
              <a:t>在這人人身處鬧區的數位江湖，若有不速之客可以隨意潛入你的智慧裝置，神出鬼沒侵門踏戶，你安心嗎？機事不密禍先行，銅牆鐵壁路不通，如何在便捷與安全間取得平衡，考驗著每一個組織及用戶，大家務必留意智慧裝置的保密設定、版本更新及安全檢測。</a:t>
            </a:r>
            <a:endParaRPr lang="zh-TW" altLang="en-US" dirty="0"/>
          </a:p>
        </p:txBody>
      </p:sp>
    </p:spTree>
    <p:extLst>
      <p:ext uri="{BB962C8B-B14F-4D97-AF65-F5344CB8AC3E}">
        <p14:creationId xmlns:p14="http://schemas.microsoft.com/office/powerpoint/2010/main" val="17628730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8-7</a:t>
            </a:r>
            <a:r>
              <a:rPr lang="zh-TW" altLang="en-US" smtClean="0"/>
              <a:t>區塊鏈</a:t>
            </a:r>
            <a:endParaRPr lang="zh-TW" altLang="en-US" dirty="0"/>
          </a:p>
        </p:txBody>
      </p:sp>
      <p:sp>
        <p:nvSpPr>
          <p:cNvPr id="3" name="內容版面配置區 2"/>
          <p:cNvSpPr>
            <a:spLocks noGrp="1"/>
          </p:cNvSpPr>
          <p:nvPr>
            <p:ph idx="1"/>
          </p:nvPr>
        </p:nvSpPr>
        <p:spPr/>
        <p:txBody>
          <a:bodyPr/>
          <a:lstStyle/>
          <a:p>
            <a:r>
              <a:rPr lang="zh-TW" altLang="en-US" smtClean="0"/>
              <a:t>區塊鏈主要的目的是要保護具有相依性的紀錄不被有心人士竄改。</a:t>
            </a:r>
            <a:endParaRPr lang="en-US" altLang="zh-TW" smtClean="0"/>
          </a:p>
          <a:p>
            <a:r>
              <a:rPr lang="zh-TW" altLang="en-US" smtClean="0"/>
              <a:t>我們將需要受保護的紀錄（或是亦稱為區塊）按照關聯性串在一起，並利用雜湊（</a:t>
            </a:r>
            <a:r>
              <a:rPr lang="en-US" altLang="zh-TW" smtClean="0"/>
              <a:t>hash</a:t>
            </a:r>
            <a:r>
              <a:rPr lang="zh-TW" altLang="en-US" smtClean="0"/>
              <a:t>）函數對鏈結上相鄰的資料進行資料完整性的驗證，以確保所有被鏈結起來的資料在內容及發生順序都是正確無誤的。</a:t>
            </a:r>
            <a:endParaRPr lang="zh-TW" altLang="en-US" dirty="0"/>
          </a:p>
        </p:txBody>
      </p:sp>
    </p:spTree>
    <p:extLst>
      <p:ext uri="{BB962C8B-B14F-4D97-AF65-F5344CB8AC3E}">
        <p14:creationId xmlns:p14="http://schemas.microsoft.com/office/powerpoint/2010/main" val="32451613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時戳服務</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每當有文件需要打上時間標記時，只要向時戳服務提出申請，那麼時戳服務就可以針對文件和時間紀錄產生雜湊值，並加入鏈結中，文件、時間和雜湊值都會被保留起來。</a:t>
            </a:r>
            <a:endParaRPr lang="en-US" altLang="zh-TW" dirty="0" smtClean="0"/>
          </a:p>
          <a:p>
            <a:r>
              <a:rPr lang="zh-TW" altLang="en-US" dirty="0" smtClean="0"/>
              <a:t>由於新加入的文件紀錄在計算雜湊值時，也必須納入最近一筆文件紀錄的雜湊值進行串接，在這個串接起來的鏈結裡，只要有任何一筆資料被修改，被修改紀錄之後的所有雜湊值都會是錯誤的。 </a:t>
            </a:r>
            <a:endParaRPr lang="zh-TW" altLang="en-US" dirty="0"/>
          </a:p>
        </p:txBody>
      </p:sp>
    </p:spTree>
    <p:extLst>
      <p:ext uri="{BB962C8B-B14F-4D97-AF65-F5344CB8AC3E}">
        <p14:creationId xmlns:p14="http://schemas.microsoft.com/office/powerpoint/2010/main" val="29685190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利用鏈結的方式來串連受保護的紀錄</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2888940"/>
            <a:ext cx="82391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2810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區塊</a:t>
            </a:r>
            <a:endParaRPr lang="zh-TW" altLang="en-US" dirty="0"/>
          </a:p>
        </p:txBody>
      </p:sp>
      <p:sp>
        <p:nvSpPr>
          <p:cNvPr id="3" name="內容版面配置區 2"/>
          <p:cNvSpPr>
            <a:spLocks noGrp="1"/>
          </p:cNvSpPr>
          <p:nvPr>
            <p:ph idx="1"/>
          </p:nvPr>
        </p:nvSpPr>
        <p:spPr/>
        <p:txBody>
          <a:bodyPr/>
          <a:lstStyle/>
          <a:p>
            <a:r>
              <a:rPr lang="zh-TW" altLang="en-US" smtClean="0"/>
              <a:t>「區塊」就是指上述鏈結裡的一筆紀錄，包括文件、時間和雜湊值。</a:t>
            </a:r>
            <a:endParaRPr lang="en-US" altLang="zh-TW" smtClean="0"/>
          </a:p>
          <a:p>
            <a:r>
              <a:rPr lang="zh-TW" altLang="en-US" smtClean="0"/>
              <a:t>透過雜湊值把這些區塊串起來就是大家耳熟能詳的區塊鏈。</a:t>
            </a:r>
            <a:endParaRPr lang="en-US" altLang="zh-TW" smtClean="0"/>
          </a:p>
          <a:p>
            <a:r>
              <a:rPr lang="zh-TW" altLang="en-US" smtClean="0"/>
              <a:t>可以把文件替換成任何其他型式的資料，比如說交易紀錄、病歷紀錄、物品所有權的紀錄等等。</a:t>
            </a:r>
            <a:endParaRPr lang="zh-TW" altLang="en-US" dirty="0"/>
          </a:p>
        </p:txBody>
      </p:sp>
    </p:spTree>
    <p:extLst>
      <p:ext uri="{BB962C8B-B14F-4D97-AF65-F5344CB8AC3E}">
        <p14:creationId xmlns:p14="http://schemas.microsoft.com/office/powerpoint/2010/main" val="33195195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分散式的區塊鏈</a:t>
            </a:r>
            <a:endParaRPr lang="zh-TW" altLang="en-US" dirty="0"/>
          </a:p>
        </p:txBody>
      </p:sp>
      <p:sp>
        <p:nvSpPr>
          <p:cNvPr id="5" name="內容版面配置區 4"/>
          <p:cNvSpPr>
            <a:spLocks noGrp="1"/>
          </p:cNvSpPr>
          <p:nvPr>
            <p:ph idx="1"/>
          </p:nvPr>
        </p:nvSpPr>
        <p:spPr/>
        <p:txBody>
          <a:bodyPr/>
          <a:lstStyle/>
          <a:p>
            <a:r>
              <a:rPr lang="zh-TW" altLang="en-US" dirty="0" smtClean="0"/>
              <a:t>分散式的設計就是將整個鏈結的資料散佈存放在所有網路上的用戶身上，讓每個用戶身上都有一份相同且完整的鏈結資料。</a:t>
            </a:r>
            <a:endParaRPr lang="en-US" altLang="zh-TW" dirty="0" smtClean="0"/>
          </a:p>
          <a:p>
            <a:r>
              <a:rPr lang="zh-TW" altLang="en-US" dirty="0" smtClean="0"/>
              <a:t>關鍵的必要條件</a:t>
            </a:r>
            <a:endParaRPr lang="en-US" altLang="zh-TW" dirty="0" smtClean="0"/>
          </a:p>
          <a:p>
            <a:pPr lvl="1"/>
            <a:r>
              <a:rPr lang="zh-TW" altLang="en-US" dirty="0" smtClean="0"/>
              <a:t>其一，網路上最長的鏈結（也就是裡面有最多紀錄的那一份）才是正確的鏈結。</a:t>
            </a:r>
            <a:endParaRPr lang="en-US" altLang="zh-TW" dirty="0" smtClean="0"/>
          </a:p>
          <a:p>
            <a:pPr lvl="1"/>
            <a:r>
              <a:rPr lang="zh-TW" altLang="en-US" dirty="0" smtClean="0"/>
              <a:t>其二，要把紀錄放進鏈結裡，必須通過一定程度的驗證，才能把紀錄放進鏈結裡。</a:t>
            </a:r>
            <a:endParaRPr lang="zh-TW" altLang="en-US" dirty="0"/>
          </a:p>
        </p:txBody>
      </p:sp>
    </p:spTree>
    <p:extLst>
      <p:ext uri="{BB962C8B-B14F-4D97-AF65-F5344CB8AC3E}">
        <p14:creationId xmlns:p14="http://schemas.microsoft.com/office/powerpoint/2010/main" val="39271786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PoW</a:t>
            </a:r>
            <a:r>
              <a:rPr lang="en-US" altLang="zh-TW" dirty="0" smtClean="0"/>
              <a:t> </a:t>
            </a:r>
            <a:r>
              <a:rPr lang="zh-TW" altLang="en-US" dirty="0" smtClean="0"/>
              <a:t>（</a:t>
            </a:r>
            <a:r>
              <a:rPr lang="en-US" altLang="zh-TW" dirty="0" smtClean="0"/>
              <a:t>Proof-of-Work</a:t>
            </a:r>
            <a:r>
              <a:rPr lang="zh-TW" altLang="en-US" dirty="0" smtClean="0"/>
              <a:t>）方法</a:t>
            </a:r>
            <a:endParaRPr lang="zh-TW" altLang="en-US" dirty="0"/>
          </a:p>
        </p:txBody>
      </p:sp>
      <p:sp>
        <p:nvSpPr>
          <p:cNvPr id="3" name="內容版面配置區 2"/>
          <p:cNvSpPr>
            <a:spLocks noGrp="1"/>
          </p:cNvSpPr>
          <p:nvPr>
            <p:ph idx="1"/>
          </p:nvPr>
        </p:nvSpPr>
        <p:spPr/>
        <p:txBody>
          <a:bodyPr/>
          <a:lstStyle/>
          <a:p>
            <a:r>
              <a:rPr lang="zh-TW" altLang="en-US" dirty="0" smtClean="0"/>
              <a:t>若給定一個要新增到鏈結裡的區塊資料以字串</a:t>
            </a:r>
            <a:r>
              <a:rPr lang="en-US" altLang="zh-TW" dirty="0" smtClean="0"/>
              <a:t>X </a:t>
            </a:r>
            <a:r>
              <a:rPr lang="zh-TW" altLang="en-US" dirty="0" smtClean="0"/>
              <a:t>表示。</a:t>
            </a:r>
            <a:endParaRPr lang="en-US" altLang="zh-TW" dirty="0" smtClean="0"/>
          </a:p>
          <a:p>
            <a:r>
              <a:rPr lang="zh-TW" altLang="en-US" dirty="0" smtClean="0"/>
              <a:t>在驗證程序中，必須要找出一個數值</a:t>
            </a:r>
            <a:r>
              <a:rPr lang="en-US" altLang="zh-TW" dirty="0" smtClean="0"/>
              <a:t>k</a:t>
            </a:r>
            <a:r>
              <a:rPr lang="zh-TW" altLang="en-US" dirty="0" smtClean="0"/>
              <a:t>，計算雜湊值</a:t>
            </a:r>
            <a:r>
              <a:rPr lang="en-US" altLang="zh-TW" dirty="0" smtClean="0"/>
              <a:t>V = hash(X, k)</a:t>
            </a:r>
            <a:r>
              <a:rPr lang="zh-TW" altLang="en-US" dirty="0" smtClean="0"/>
              <a:t>，並使</a:t>
            </a:r>
            <a:r>
              <a:rPr lang="en-US" altLang="zh-TW" dirty="0" smtClean="0"/>
              <a:t>V </a:t>
            </a:r>
            <a:r>
              <a:rPr lang="zh-TW" altLang="en-US" dirty="0" smtClean="0"/>
              <a:t>值的前面</a:t>
            </a:r>
            <a:r>
              <a:rPr lang="en-US" altLang="zh-TW" dirty="0" smtClean="0"/>
              <a:t>n </a:t>
            </a:r>
            <a:r>
              <a:rPr lang="zh-TW" altLang="en-US" dirty="0" smtClean="0"/>
              <a:t>位數的值為</a:t>
            </a:r>
            <a:r>
              <a:rPr lang="en-US" altLang="zh-TW" dirty="0" smtClean="0"/>
              <a:t>0</a:t>
            </a:r>
            <a:r>
              <a:rPr lang="zh-TW" altLang="en-US" dirty="0" smtClean="0"/>
              <a:t>（以</a:t>
            </a:r>
            <a:r>
              <a:rPr lang="en-US" altLang="zh-TW" dirty="0" smtClean="0"/>
              <a:t>16 </a:t>
            </a:r>
            <a:r>
              <a:rPr lang="zh-TW" altLang="en-US" dirty="0" smtClean="0"/>
              <a:t>進位表示）。</a:t>
            </a:r>
            <a:endParaRPr lang="en-US" altLang="zh-TW" dirty="0" smtClean="0"/>
          </a:p>
        </p:txBody>
      </p:sp>
    </p:spTree>
    <p:extLst>
      <p:ext uri="{BB962C8B-B14F-4D97-AF65-F5344CB8AC3E}">
        <p14:creationId xmlns:p14="http://schemas.microsoft.com/office/powerpoint/2010/main" val="7676315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PoW</a:t>
            </a:r>
            <a:r>
              <a:rPr lang="en-US" altLang="zh-TW" dirty="0"/>
              <a:t> </a:t>
            </a:r>
            <a:r>
              <a:rPr lang="zh-TW" altLang="en-US" dirty="0"/>
              <a:t>（</a:t>
            </a:r>
            <a:r>
              <a:rPr lang="en-US" altLang="zh-TW" dirty="0"/>
              <a:t>Proof-of-Work</a:t>
            </a:r>
            <a:r>
              <a:rPr lang="zh-TW" altLang="en-US" dirty="0"/>
              <a:t>）方法</a:t>
            </a:r>
          </a:p>
        </p:txBody>
      </p:sp>
      <p:sp>
        <p:nvSpPr>
          <p:cNvPr id="3" name="內容版面配置區 2"/>
          <p:cNvSpPr>
            <a:spLocks noGrp="1"/>
          </p:cNvSpPr>
          <p:nvPr>
            <p:ph idx="1"/>
          </p:nvPr>
        </p:nvSpPr>
        <p:spPr/>
        <p:txBody>
          <a:bodyPr>
            <a:normAutofit/>
          </a:bodyPr>
          <a:lstStyle/>
          <a:p>
            <a:r>
              <a:rPr lang="zh-TW" altLang="en-US" b="0" dirty="0" smtClean="0"/>
              <a:t>假設</a:t>
            </a:r>
            <a:r>
              <a:rPr lang="en-US" altLang="zh-TW" b="0" dirty="0" smtClean="0"/>
              <a:t>n </a:t>
            </a:r>
            <a:r>
              <a:rPr lang="en-US" altLang="zh-TW" b="0" dirty="0"/>
              <a:t>= 5</a:t>
            </a:r>
            <a:r>
              <a:rPr lang="zh-TW" altLang="en-US" b="0" dirty="0"/>
              <a:t>，那麼上述流程可以</a:t>
            </a:r>
            <a:r>
              <a:rPr lang="zh-TW" altLang="en-US" b="0" dirty="0" smtClean="0"/>
              <a:t>用</a:t>
            </a:r>
            <a:r>
              <a:rPr lang="zh-TW" altLang="en-US" b="0" dirty="0"/>
              <a:t>下</a:t>
            </a:r>
            <a:r>
              <a:rPr lang="zh-TW" altLang="en-US" b="0" dirty="0" smtClean="0"/>
              <a:t>圖的</a:t>
            </a:r>
            <a:r>
              <a:rPr lang="en-US" altLang="zh-TW" b="0" dirty="0" err="1"/>
              <a:t>Python3</a:t>
            </a:r>
            <a:r>
              <a:rPr lang="en-US" altLang="zh-TW" b="0" dirty="0"/>
              <a:t> </a:t>
            </a:r>
            <a:r>
              <a:rPr lang="zh-TW" altLang="en-US" b="0" dirty="0"/>
              <a:t>程式碼來實作</a:t>
            </a:r>
            <a:r>
              <a:rPr lang="zh-TW" altLang="en-US" b="0" dirty="0" smtClean="0"/>
              <a:t>。</a:t>
            </a:r>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30" y="3293985"/>
            <a:ext cx="85534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5773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PoW </a:t>
            </a:r>
            <a:r>
              <a:rPr lang="zh-TW" altLang="en-US" smtClean="0"/>
              <a:t>（</a:t>
            </a:r>
            <a:r>
              <a:rPr lang="en-US" altLang="zh-TW" smtClean="0"/>
              <a:t>Proof-of-Work</a:t>
            </a:r>
            <a:r>
              <a:rPr lang="zh-TW" altLang="en-US" smtClean="0"/>
              <a:t>）方法</a:t>
            </a:r>
            <a:endParaRPr lang="zh-TW" altLang="en-US" dirty="0"/>
          </a:p>
        </p:txBody>
      </p:sp>
      <p:sp>
        <p:nvSpPr>
          <p:cNvPr id="3" name="內容版面配置區 2"/>
          <p:cNvSpPr>
            <a:spLocks noGrp="1"/>
          </p:cNvSpPr>
          <p:nvPr>
            <p:ph idx="1"/>
          </p:nvPr>
        </p:nvSpPr>
        <p:spPr/>
        <p:txBody>
          <a:bodyPr/>
          <a:lstStyle/>
          <a:p>
            <a:r>
              <a:rPr lang="zh-TW" altLang="en-US" smtClean="0"/>
              <a:t>我們以</a:t>
            </a:r>
            <a:r>
              <a:rPr lang="en-US" altLang="zh-TW" smtClean="0"/>
              <a:t>SHA-256 </a:t>
            </a:r>
            <a:r>
              <a:rPr lang="zh-TW" altLang="en-US" smtClean="0"/>
              <a:t>做為雜湊函數</a:t>
            </a:r>
            <a:r>
              <a:rPr lang="en-US" altLang="zh-TW" smtClean="0"/>
              <a:t>SHA-256 </a:t>
            </a:r>
            <a:r>
              <a:rPr lang="zh-TW" altLang="en-US" smtClean="0"/>
              <a:t>輸出的數值若以</a:t>
            </a:r>
            <a:r>
              <a:rPr lang="en-US" altLang="zh-TW" smtClean="0"/>
              <a:t>16 </a:t>
            </a:r>
            <a:r>
              <a:rPr lang="zh-TW" altLang="en-US" smtClean="0"/>
              <a:t>進位表示，一共有</a:t>
            </a:r>
            <a:r>
              <a:rPr lang="en-US" altLang="zh-TW" smtClean="0"/>
              <a:t>64 </a:t>
            </a:r>
            <a:r>
              <a:rPr lang="zh-TW" altLang="en-US" smtClean="0"/>
              <a:t>位數。</a:t>
            </a:r>
            <a:endParaRPr lang="en-US" altLang="zh-TW" smtClean="0"/>
          </a:p>
          <a:p>
            <a:r>
              <a:rPr lang="zh-TW" altLang="en-US" smtClean="0"/>
              <a:t>範例程式計算時將字串</a:t>
            </a:r>
            <a:r>
              <a:rPr lang="en-US" altLang="zh-TW" smtClean="0"/>
              <a:t>X </a:t>
            </a:r>
            <a:r>
              <a:rPr lang="zh-TW" altLang="en-US" smtClean="0"/>
              <a:t>和轉為字串的整數</a:t>
            </a:r>
            <a:r>
              <a:rPr lang="en-US" altLang="zh-TW" smtClean="0"/>
              <a:t>k </a:t>
            </a:r>
            <a:r>
              <a:rPr lang="zh-TW" altLang="en-US" smtClean="0"/>
              <a:t>相接後，再做為雜湊函數的輸入。</a:t>
            </a:r>
            <a:endParaRPr lang="en-US" altLang="zh-TW" smtClean="0"/>
          </a:p>
          <a:p>
            <a:r>
              <a:rPr lang="zh-TW" altLang="en-US" smtClean="0"/>
              <a:t>透過不斷遞增</a:t>
            </a:r>
            <a:r>
              <a:rPr lang="en-US" altLang="zh-TW" smtClean="0"/>
              <a:t>k </a:t>
            </a:r>
            <a:r>
              <a:rPr lang="zh-TW" altLang="en-US" smtClean="0"/>
              <a:t>值，我們的目標是要確保計算出來的</a:t>
            </a:r>
            <a:r>
              <a:rPr lang="en-US" altLang="zh-TW" smtClean="0"/>
              <a:t>V </a:t>
            </a:r>
            <a:r>
              <a:rPr lang="zh-TW" altLang="en-US" smtClean="0"/>
              <a:t>值，其前</a:t>
            </a:r>
            <a:r>
              <a:rPr lang="en-US" altLang="zh-TW" smtClean="0"/>
              <a:t>5 </a:t>
            </a:r>
            <a:r>
              <a:rPr lang="zh-TW" altLang="en-US" smtClean="0"/>
              <a:t>位數皆為</a:t>
            </a:r>
            <a:r>
              <a:rPr lang="en-US" altLang="zh-TW" smtClean="0"/>
              <a:t>0</a:t>
            </a:r>
            <a:r>
              <a:rPr lang="zh-TW" altLang="en-US" smtClean="0"/>
              <a:t>。</a:t>
            </a:r>
            <a:endParaRPr lang="en-US" altLang="zh-TW" smtClean="0"/>
          </a:p>
          <a:p>
            <a:r>
              <a:rPr lang="zh-TW" altLang="en-US" smtClean="0"/>
              <a:t>當我們找出第一個可以使雜湊函數輸出的</a:t>
            </a:r>
            <a:r>
              <a:rPr lang="en-US" altLang="zh-TW" smtClean="0"/>
              <a:t>V </a:t>
            </a:r>
            <a:r>
              <a:rPr lang="zh-TW" altLang="en-US" smtClean="0"/>
              <a:t>值符合條件的</a:t>
            </a:r>
            <a:r>
              <a:rPr lang="en-US" altLang="zh-TW" smtClean="0"/>
              <a:t>k </a:t>
            </a:r>
            <a:r>
              <a:rPr lang="zh-TW" altLang="en-US" smtClean="0"/>
              <a:t>值時，即可停止搜尋。</a:t>
            </a:r>
          </a:p>
          <a:p>
            <a:endParaRPr lang="zh-TW" altLang="en-US" smtClean="0"/>
          </a:p>
          <a:p>
            <a:endParaRPr lang="zh-TW" altLang="en-US" dirty="0"/>
          </a:p>
        </p:txBody>
      </p:sp>
    </p:spTree>
    <p:extLst>
      <p:ext uri="{BB962C8B-B14F-4D97-AF65-F5344CB8AC3E}">
        <p14:creationId xmlns:p14="http://schemas.microsoft.com/office/powerpoint/2010/main" val="42497329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比特幣</a:t>
            </a:r>
            <a:endParaRPr lang="zh-TW" altLang="en-US" dirty="0"/>
          </a:p>
        </p:txBody>
      </p:sp>
      <p:sp>
        <p:nvSpPr>
          <p:cNvPr id="3" name="內容版面配置區 2"/>
          <p:cNvSpPr>
            <a:spLocks noGrp="1"/>
          </p:cNvSpPr>
          <p:nvPr>
            <p:ph idx="1"/>
          </p:nvPr>
        </p:nvSpPr>
        <p:spPr/>
        <p:txBody>
          <a:bodyPr/>
          <a:lstStyle/>
          <a:p>
            <a:r>
              <a:rPr lang="zh-TW" altLang="en-US" dirty="0" smtClean="0"/>
              <a:t>比特幣是分散式區塊鏈，也是加密貨幣的代表應用。</a:t>
            </a:r>
            <a:endParaRPr lang="en-US" altLang="zh-TW" dirty="0" smtClean="0"/>
          </a:p>
          <a:p>
            <a:r>
              <a:rPr lang="zh-TW" altLang="en-US" dirty="0" smtClean="0"/>
              <a:t>比特幣在區塊裡保存的是經過處理的</a:t>
            </a:r>
            <a:r>
              <a:rPr lang="zh-TW" altLang="en-US" dirty="0"/>
              <a:t>交易資料。</a:t>
            </a:r>
            <a:endParaRPr lang="en-US" altLang="zh-TW" dirty="0"/>
          </a:p>
          <a:p>
            <a:r>
              <a:rPr lang="zh-TW" altLang="en-US" dirty="0" smtClean="0"/>
              <a:t>交易資料是透過公開金鑰的機制來</a:t>
            </a:r>
            <a:r>
              <a:rPr lang="zh-TW" altLang="en-US" dirty="0"/>
              <a:t>進行簽章</a:t>
            </a:r>
            <a:r>
              <a:rPr lang="zh-TW" altLang="en-US" dirty="0" smtClean="0"/>
              <a:t>。</a:t>
            </a:r>
            <a:endParaRPr lang="zh-TW" altLang="en-US" dirty="0"/>
          </a:p>
        </p:txBody>
      </p:sp>
    </p:spTree>
    <p:extLst>
      <p:ext uri="{BB962C8B-B14F-4D97-AF65-F5344CB8AC3E}">
        <p14:creationId xmlns:p14="http://schemas.microsoft.com/office/powerpoint/2010/main" val="1751647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2490</TotalTime>
  <Words>6123</Words>
  <Application>Microsoft Office PowerPoint</Application>
  <PresentationFormat>如螢幕大小 (4:3)</PresentationFormat>
  <Paragraphs>620</Paragraphs>
  <Slides>108</Slides>
  <Notes>1</Notes>
  <HiddenSlides>0</HiddenSlides>
  <MMClips>0</MMClips>
  <ScaleCrop>false</ScaleCrop>
  <HeadingPairs>
    <vt:vector size="4" baseType="variant">
      <vt:variant>
        <vt:lpstr>佈景主題</vt:lpstr>
      </vt:variant>
      <vt:variant>
        <vt:i4>1</vt:i4>
      </vt:variant>
      <vt:variant>
        <vt:lpstr>投影片標題</vt:lpstr>
      </vt:variant>
      <vt:variant>
        <vt:i4>108</vt:i4>
      </vt:variant>
    </vt:vector>
  </HeadingPairs>
  <TitlesOfParts>
    <vt:vector size="109" baseType="lpstr">
      <vt:lpstr>Office 佈景主題</vt:lpstr>
      <vt:lpstr>網路安全</vt:lpstr>
      <vt:lpstr>8-1 資訊安全的基本原則</vt:lpstr>
      <vt:lpstr>其他額外需求</vt:lpstr>
      <vt:lpstr>8-2 資料機密性</vt:lpstr>
      <vt:lpstr>加密演算法的二大類型</vt:lpstr>
      <vt:lpstr>對稱式金鑰的加解密演算法</vt:lpstr>
      <vt:lpstr>對稱式密碼演算法 </vt:lpstr>
      <vt:lpstr>範例一：位移法</vt:lpstr>
      <vt:lpstr>範例二：查表法</vt:lpstr>
      <vt:lpstr>範例二：查表法 (續)</vt:lpstr>
      <vt:lpstr>範例三：使用XOR運算</vt:lpstr>
      <vt:lpstr>XOR加密運算</vt:lpstr>
      <vt:lpstr>XOR解密運算</vt:lpstr>
      <vt:lpstr>完整的XOR加密結果</vt:lpstr>
      <vt:lpstr>上述三個範例</vt:lpstr>
      <vt:lpstr>DES演算法示意圖</vt:lpstr>
      <vt:lpstr>對稱式演算法的分類</vt:lpstr>
      <vt:lpstr>對稱式演算法的分類 (續)</vt:lpstr>
      <vt:lpstr>對稱式演算法：IV及運作模式</vt:lpstr>
      <vt:lpstr>操作模式：以CBC為例</vt:lpstr>
      <vt:lpstr>非對稱式金鑰的加解密演算法</vt:lpstr>
      <vt:lpstr>非對稱式的演算法 (續)</vt:lpstr>
      <vt:lpstr>網路上常見的加解密演算法應用</vt:lpstr>
      <vt:lpstr>光是看到HTTPS是不夠的…</vt:lpstr>
      <vt:lpstr>檢視憑證的詳細資訊</vt:lpstr>
      <vt:lpstr>檢視憑證的詳細資訊</vt:lpstr>
      <vt:lpstr>非對稱式演算法的基本原理**</vt:lpstr>
      <vt:lpstr>RSA演算法及其流程</vt:lpstr>
      <vt:lpstr>RSA演算法及其流程 (續)</vt:lpstr>
      <vt:lpstr>RSA範例一</vt:lpstr>
      <vt:lpstr>RSA範例二</vt:lpstr>
      <vt:lpstr>實務上的RSA</vt:lpstr>
      <vt:lpstr>Diffie-Hellman演算法**</vt:lpstr>
      <vt:lpstr>DH演算法的流程</vt:lpstr>
      <vt:lpstr>DH的例子</vt:lpstr>
      <vt:lpstr>實務上的DH</vt:lpstr>
      <vt:lpstr>8-3 資料完整性</vt:lpstr>
      <vt:lpstr>密碼學的雜湊函數</vt:lpstr>
      <vt:lpstr>密碼學的雜湊函數 (續)</vt:lpstr>
      <vt:lpstr>利用SHA-1函數對相似字串計算雜湊函數得到的結果</vt:lpstr>
      <vt:lpstr>雜湊函數的應用</vt:lpstr>
      <vt:lpstr>HMAC的基本概念</vt:lpstr>
      <vt:lpstr>數位簽章</vt:lpstr>
      <vt:lpstr>數位簽章</vt:lpstr>
      <vt:lpstr>實務上數位簽章的做法</vt:lpstr>
      <vt:lpstr>數位簽章的應用 – PGP </vt:lpstr>
      <vt:lpstr>PGP的加密流程示意圖</vt:lpstr>
      <vt:lpstr>PGP的解密流程示意圖</vt:lpstr>
      <vt:lpstr>PGP的數位簽章示意圖</vt:lpstr>
      <vt:lpstr>公開金鑰的管理</vt:lpstr>
      <vt:lpstr>透過CA進行認證</vt:lpstr>
      <vt:lpstr>上一頁的例子有什麼問題？</vt:lpstr>
      <vt:lpstr>分散式的管理</vt:lpstr>
      <vt:lpstr>分散式的管理</vt:lpstr>
      <vt:lpstr>8-4 系統可用性</vt:lpstr>
      <vt:lpstr>提高系統可用性</vt:lpstr>
      <vt:lpstr>高可用性，以DRBD為例</vt:lpstr>
      <vt:lpstr>8-5 網路攻擊 </vt:lpstr>
      <vt:lpstr>常見的網路攻擊</vt:lpstr>
      <vt:lpstr>阻斷服務攻擊</vt:lpstr>
      <vt:lpstr>ping指令的執行結果。用ping指令探測本機IP 127.0.0.1</vt:lpstr>
      <vt:lpstr>主機入侵</vt:lpstr>
      <vt:lpstr>幾個網站「置換首頁」的範例畫面。 駭客們好像比較喜歡黑色底的介面呢！</vt:lpstr>
      <vt:lpstr>主機入侵 </vt:lpstr>
      <vt:lpstr>電腦病毒</vt:lpstr>
      <vt:lpstr>巨集型病毒</vt:lpstr>
      <vt:lpstr>檔案型病毒</vt:lpstr>
      <vt:lpstr>蠕蟲</vt:lpstr>
      <vt:lpstr>特洛伊木馬</vt:lpstr>
      <vt:lpstr>網路監聽</vt:lpstr>
      <vt:lpstr>8-6 網路防護</vt:lpstr>
      <vt:lpstr>防毒軟體</vt:lpstr>
      <vt:lpstr>防毒軟體 (續)</vt:lpstr>
      <vt:lpstr>偵測病毒</vt:lpstr>
      <vt:lpstr>SSL與TLS</vt:lpstr>
      <vt:lpstr>SSL/TLS連線示意圖</vt:lpstr>
      <vt:lpstr>常見的SSL/TLS應用服務</vt:lpstr>
      <vt:lpstr>防火牆</vt:lpstr>
      <vt:lpstr>防火牆的分區</vt:lpstr>
      <vt:lpstr>非軍事區的目的</vt:lpstr>
      <vt:lpstr>防火牆與入侵偵測系統示意圖</vt:lpstr>
      <vt:lpstr>常見的基本防火牆規則</vt:lpstr>
      <vt:lpstr>入侵偵測系統</vt:lpstr>
      <vt:lpstr>入侵偵測系統的偵測方式</vt:lpstr>
      <vt:lpstr>無線網路安全</vt:lpstr>
      <vt:lpstr>基本的保護</vt:lpstr>
      <vt:lpstr>無線網路的認證</vt:lpstr>
      <vt:lpstr>相關標準整理</vt:lpstr>
      <vt:lpstr>PowerPoint 簡報</vt:lpstr>
      <vt:lpstr>PowerPoint 簡報</vt:lpstr>
      <vt:lpstr>8-7區塊鏈</vt:lpstr>
      <vt:lpstr>時戳服務</vt:lpstr>
      <vt:lpstr>PowerPoint 簡報</vt:lpstr>
      <vt:lpstr>區塊</vt:lpstr>
      <vt:lpstr>分散式的區塊鏈</vt:lpstr>
      <vt:lpstr>PoW （Proof-of-Work）方法</vt:lpstr>
      <vt:lpstr>PoW （Proof-of-Work）方法</vt:lpstr>
      <vt:lpstr>PoW （Proof-of-Work）方法</vt:lpstr>
      <vt:lpstr>比特幣</vt:lpstr>
      <vt:lpstr>比特幣</vt:lpstr>
      <vt:lpstr>PowerPoint 簡報</vt:lpstr>
      <vt:lpstr>PowerPoint 簡報</vt:lpstr>
      <vt:lpstr>8-8 資訊倫理</vt:lpstr>
      <vt:lpstr>8-8 資訊倫理</vt:lpstr>
      <vt:lpstr>8-8 資訊倫理</vt:lpstr>
      <vt:lpstr>電腦倫理的十大戒律</vt:lpstr>
      <vt:lpstr>PowerPoint 簡報</vt:lpstr>
      <vt:lpstr>PowerPoint 簡報</vt:lpstr>
    </vt:vector>
  </TitlesOfParts>
  <Company>FDZone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ox01ox01</dc:creator>
  <cp:lastModifiedBy>chwa</cp:lastModifiedBy>
  <cp:revision>160</cp:revision>
  <dcterms:created xsi:type="dcterms:W3CDTF">2015-04-21T01:58:17Z</dcterms:created>
  <dcterms:modified xsi:type="dcterms:W3CDTF">2023-05-03T07:09:16Z</dcterms:modified>
</cp:coreProperties>
</file>