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7" r:id="rId43"/>
    <p:sldId id="305" r:id="rId44"/>
    <p:sldId id="306" r:id="rId45"/>
    <p:sldId id="309" r:id="rId46"/>
    <p:sldId id="299" r:id="rId47"/>
    <p:sldId id="313" r:id="rId48"/>
    <p:sldId id="301" r:id="rId49"/>
    <p:sldId id="312" r:id="rId50"/>
    <p:sldId id="302" r:id="rId51"/>
    <p:sldId id="311" r:id="rId52"/>
    <p:sldId id="303" r:id="rId53"/>
    <p:sldId id="310" r:id="rId54"/>
    <p:sldId id="300" r:id="rId55"/>
    <p:sldId id="298" r:id="rId56"/>
    <p:sldId id="314" r:id="rId57"/>
    <p:sldId id="315" r:id="rId58"/>
    <p:sldId id="31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2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4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9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4927600" cy="441166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線上圖像版面配置區 3"/>
          <p:cNvSpPr>
            <a:spLocks noGrp="1"/>
          </p:cNvSpPr>
          <p:nvPr>
            <p:ph type="clipArt" sz="half" idx="2"/>
          </p:nvPr>
        </p:nvSpPr>
        <p:spPr>
          <a:xfrm>
            <a:off x="5740400" y="1719263"/>
            <a:ext cx="4927600" cy="441166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1788377-7D9A-4E35-B84D-3C558A5D5AE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6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9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2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0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3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5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0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365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promotor.pixnet.net/blog/post/35907377-%E7%B6%B2%E8%B7%AF%E8%A1%8C%E9%8A%B7%E5%BE%9E4p%E8%B5%B0%E4%BE%86%EF%BC%8C%E8%B5%B0%E9%81%8E4c%EF%BC%8C%E5%B7%B2%E7%B6%93%E9%82%81%E5%85%A5%E4%BA%864s-(%E4%B8%80)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opinion.cw.com.tw/blog/profile/390/article/723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arehouses.costco.com.tw/faq_zh/faq.action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agirls.aotter.net/post/5622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natimes.com/realtimenews/20170425003946-260410?chdtv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opinion.cw.com.tw/blog/profile/390/article/723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3396181" y="3763105"/>
            <a:ext cx="4718298" cy="1463040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4800" b="1" dirty="0"/>
              <a:t>電子商務與網路行銷架構介紹</a:t>
            </a:r>
            <a:endParaRPr lang="en-US" altLang="zh-TW" b="1" dirty="0"/>
          </a:p>
        </p:txBody>
      </p:sp>
      <p:pic>
        <p:nvPicPr>
          <p:cNvPr id="4103" name="Picture 1031" descr="MCj03120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99" y="3962611"/>
            <a:ext cx="183197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4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41338"/>
            <a:ext cx="7772400" cy="655637"/>
          </a:xfrm>
        </p:spPr>
        <p:txBody>
          <a:bodyPr/>
          <a:lstStyle/>
          <a:p>
            <a:r>
              <a:rPr lang="en-US" altLang="zh-TW" b="0" dirty="0">
                <a:ea typeface="標楷體" panose="03000509000000000000" pitchFamily="65" charset="-120"/>
              </a:rPr>
              <a:t>C2C</a:t>
            </a:r>
            <a:r>
              <a:rPr lang="zh-TW" altLang="en-US" b="0" dirty="0">
                <a:ea typeface="標楷體" panose="03000509000000000000" pitchFamily="65" charset="-120"/>
              </a:rPr>
              <a:t>範例－</a:t>
            </a:r>
            <a:r>
              <a:rPr lang="en-US" altLang="zh-TW" b="0" dirty="0">
                <a:ea typeface="標楷體" panose="03000509000000000000" pitchFamily="65" charset="-120"/>
              </a:rPr>
              <a:t>Yahoo</a:t>
            </a:r>
            <a:r>
              <a:rPr lang="zh-TW" altLang="en-US" b="0" dirty="0">
                <a:ea typeface="標楷體" panose="03000509000000000000" pitchFamily="65" charset="-120"/>
              </a:rPr>
              <a:t>拍賣網站</a:t>
            </a:r>
            <a:r>
              <a:rPr lang="en-US" altLang="zh-TW" b="0" dirty="0">
                <a:ea typeface="標楷體" panose="03000509000000000000" pitchFamily="65" charset="-120"/>
              </a:rPr>
              <a:t>-</a:t>
            </a:r>
            <a:r>
              <a:rPr lang="en-US" altLang="zh-TW" sz="3200" dirty="0">
                <a:ea typeface="標楷體" panose="03000509000000000000" pitchFamily="65" charset="-120"/>
              </a:rPr>
              <a:t>auction</a:t>
            </a:r>
          </a:p>
        </p:txBody>
      </p:sp>
      <p:pic>
        <p:nvPicPr>
          <p:cNvPr id="87046" name="Picture 6" descr="網路拍賣實例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83" y="1196975"/>
            <a:ext cx="528955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r>
              <a:rPr lang="en-US" altLang="zh-TW" dirty="0"/>
              <a:t>C2B(Consumer to Business) </a:t>
            </a:r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6"/>
            <a:ext cx="11029615" cy="1402289"/>
          </a:xfrm>
        </p:spPr>
        <p:txBody>
          <a:bodyPr/>
          <a:lstStyle/>
          <a:p>
            <a:r>
              <a:rPr lang="en-US" altLang="zh-TW" dirty="0"/>
              <a:t>C2B</a:t>
            </a:r>
            <a:r>
              <a:rPr lang="zh-TW" altLang="en-US" dirty="0"/>
              <a:t>的模式則是</a:t>
            </a:r>
            <a:r>
              <a:rPr lang="zh-TW" altLang="en-US" dirty="0">
                <a:solidFill>
                  <a:srgbClr val="0033CC"/>
                </a:solidFill>
              </a:rPr>
              <a:t>由消費者要企業生產符合消費者需求的產品</a:t>
            </a:r>
            <a:r>
              <a:rPr lang="zh-TW" altLang="en-US" dirty="0"/>
              <a:t>，再由消費者</a:t>
            </a:r>
            <a:r>
              <a:rPr lang="zh-TW" altLang="en-US" dirty="0">
                <a:solidFill>
                  <a:srgbClr val="0033CC"/>
                </a:solidFill>
              </a:rPr>
              <a:t>集體議價</a:t>
            </a:r>
            <a:r>
              <a:rPr lang="zh-TW" altLang="en-US" dirty="0"/>
              <a:t>購買，消費者握有較多的自主權。</a:t>
            </a:r>
          </a:p>
          <a:p>
            <a:r>
              <a:rPr lang="zh-TW" altLang="en-US" dirty="0"/>
              <a:t>另外有人舉例，</a:t>
            </a:r>
            <a:r>
              <a:rPr lang="en-US" altLang="zh-TW" dirty="0"/>
              <a:t>C2B </a:t>
            </a:r>
            <a:r>
              <a:rPr lang="zh-TW" altLang="en-US" dirty="0"/>
              <a:t>的模式可算是</a:t>
            </a:r>
            <a:r>
              <a:rPr lang="zh-TW" altLang="en-US" dirty="0">
                <a:solidFill>
                  <a:srgbClr val="0033CC"/>
                </a:solidFill>
              </a:rPr>
              <a:t>消費者導向</a:t>
            </a:r>
            <a:r>
              <a:rPr lang="zh-TW" altLang="en-US" dirty="0"/>
              <a:t>的行銷方式 </a:t>
            </a:r>
          </a:p>
        </p:txBody>
      </p:sp>
      <p:pic>
        <p:nvPicPr>
          <p:cNvPr id="209924" name="Picture 4" descr="MCj032468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005264"/>
            <a:ext cx="148431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9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r>
              <a:rPr lang="en-US" altLang="zh-TW" b="0">
                <a:ea typeface="標楷體" panose="03000509000000000000" pitchFamily="65" charset="-120"/>
              </a:rPr>
              <a:t>C2B</a:t>
            </a:r>
            <a:r>
              <a:rPr lang="zh-TW" altLang="en-US" b="0">
                <a:ea typeface="標楷體" panose="03000509000000000000" pitchFamily="65" charset="-120"/>
              </a:rPr>
              <a:t>範例－ </a:t>
            </a:r>
            <a:r>
              <a:rPr lang="en-US" altLang="zh-TW" b="0">
                <a:ea typeface="標楷體" panose="03000509000000000000" pitchFamily="65" charset="-120"/>
              </a:rPr>
              <a:t>Priceline.com</a:t>
            </a:r>
            <a:r>
              <a:rPr lang="zh-TW" altLang="en-US" b="0">
                <a:ea typeface="標楷體" panose="03000509000000000000" pitchFamily="65" charset="-120"/>
              </a:rPr>
              <a:t>網站</a:t>
            </a:r>
          </a:p>
        </p:txBody>
      </p:sp>
      <p:pic>
        <p:nvPicPr>
          <p:cNvPr id="880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86" y="1911928"/>
            <a:ext cx="6625574" cy="4781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7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447" y="320040"/>
            <a:ext cx="9132916" cy="1295400"/>
          </a:xfrm>
        </p:spPr>
        <p:txBody>
          <a:bodyPr/>
          <a:lstStyle/>
          <a:p>
            <a:r>
              <a:rPr lang="en-US" altLang="zh-TW" dirty="0"/>
              <a:t>B2B2C(Business to Business to </a:t>
            </a:r>
            <a:r>
              <a:rPr lang="en-US" altLang="zh-TW" dirty="0" smtClean="0"/>
              <a:t>Consumer) </a:t>
            </a:r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60538"/>
            <a:ext cx="7139136" cy="4411662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B2B2C</a:t>
            </a:r>
            <a:r>
              <a:rPr lang="zh-TW" altLang="en-US" sz="3200" dirty="0"/>
              <a:t>是一種</a:t>
            </a:r>
            <a:r>
              <a:rPr lang="en-US" altLang="zh-TW" sz="3200" dirty="0"/>
              <a:t>B2C</a:t>
            </a:r>
            <a:r>
              <a:rPr lang="zh-TW" altLang="en-US" sz="3200" dirty="0"/>
              <a:t>的改良模式。有些業者發現在台灣地小人綢商店多的環境下，</a:t>
            </a:r>
            <a:r>
              <a:rPr lang="en-US" altLang="zh-TW" sz="3200" dirty="0"/>
              <a:t>B2C</a:t>
            </a:r>
            <a:r>
              <a:rPr lang="zh-TW" altLang="en-US" sz="3200" dirty="0"/>
              <a:t>環境難以成功。</a:t>
            </a:r>
          </a:p>
          <a:p>
            <a:r>
              <a:rPr lang="zh-TW" altLang="en-US" sz="3200" dirty="0"/>
              <a:t>腦筋動得快的廠商就發明了：</a:t>
            </a:r>
            <a:r>
              <a:rPr lang="zh-TW" altLang="en-US" sz="3200" dirty="0">
                <a:solidFill>
                  <a:srgbClr val="0033CC"/>
                </a:solidFill>
              </a:rPr>
              <a:t>網站訂購、便利商店取貨收款</a:t>
            </a:r>
            <a:r>
              <a:rPr lang="zh-TW" altLang="en-US" sz="3200" dirty="0"/>
              <a:t>的模式，一來可</a:t>
            </a:r>
            <a:r>
              <a:rPr lang="zh-TW" altLang="en-US" sz="3200" dirty="0">
                <a:solidFill>
                  <a:srgbClr val="990033"/>
                </a:solidFill>
              </a:rPr>
              <a:t>降低運費</a:t>
            </a:r>
            <a:r>
              <a:rPr lang="zh-TW" altLang="en-US" sz="3200" dirty="0"/>
              <a:t>、二來不用擔心</a:t>
            </a:r>
            <a:r>
              <a:rPr lang="zh-TW" altLang="en-US" sz="3200" dirty="0">
                <a:solidFill>
                  <a:srgbClr val="990033"/>
                </a:solidFill>
              </a:rPr>
              <a:t>付款風險</a:t>
            </a:r>
            <a:r>
              <a:rPr lang="zh-TW" altLang="en-US" sz="3200" dirty="0"/>
              <a:t>，這就是</a:t>
            </a:r>
            <a:r>
              <a:rPr lang="en-US" altLang="zh-TW" sz="3200" dirty="0"/>
              <a:t>B2B2C</a:t>
            </a:r>
            <a:r>
              <a:rPr lang="zh-TW" altLang="en-US" sz="3200" dirty="0"/>
              <a:t>的由來。 </a:t>
            </a:r>
          </a:p>
        </p:txBody>
      </p:sp>
    </p:spTree>
    <p:extLst>
      <p:ext uri="{BB962C8B-B14F-4D97-AF65-F5344CB8AC3E}">
        <p14:creationId xmlns:p14="http://schemas.microsoft.com/office/powerpoint/2010/main" val="128146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048" y="924098"/>
            <a:ext cx="7543800" cy="655638"/>
          </a:xfrm>
        </p:spPr>
        <p:txBody>
          <a:bodyPr/>
          <a:lstStyle/>
          <a:p>
            <a:r>
              <a:rPr lang="en-US" altLang="zh-TW" b="0">
                <a:ea typeface="標楷體" panose="03000509000000000000" pitchFamily="65" charset="-120"/>
              </a:rPr>
              <a:t>B2B2C</a:t>
            </a:r>
            <a:r>
              <a:rPr lang="zh-TW" altLang="en-US" b="0">
                <a:ea typeface="標楷體" panose="03000509000000000000" pitchFamily="65" charset="-120"/>
              </a:rPr>
              <a:t>範例－博客來網站</a:t>
            </a:r>
          </a:p>
        </p:txBody>
      </p:sp>
      <p:pic>
        <p:nvPicPr>
          <p:cNvPr id="911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48" y="1886991"/>
            <a:ext cx="6693697" cy="48568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1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935" y="343593"/>
            <a:ext cx="9698182" cy="1295400"/>
          </a:xfrm>
        </p:spPr>
        <p:txBody>
          <a:bodyPr/>
          <a:lstStyle/>
          <a:p>
            <a:r>
              <a:rPr lang="en-US" altLang="zh-TW" dirty="0"/>
              <a:t>B2C2C(Business to Consumer to Consumer) </a:t>
            </a:r>
            <a:r>
              <a:rPr lang="zh-TW" altLang="en-US" dirty="0"/>
              <a:t>電子商務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7"/>
            <a:ext cx="11029615" cy="2067308"/>
          </a:xfrm>
        </p:spPr>
        <p:txBody>
          <a:bodyPr>
            <a:normAutofit fontScale="92500"/>
          </a:bodyPr>
          <a:lstStyle/>
          <a:p>
            <a:r>
              <a:rPr lang="zh-TW" altLang="en-US" sz="2800" dirty="0"/>
              <a:t>中國大陸的</a:t>
            </a:r>
            <a:r>
              <a:rPr lang="zh-TW" altLang="en-US" sz="2800" dirty="0" smtClean="0"/>
              <a:t>阿里巴</a:t>
            </a:r>
            <a:r>
              <a:rPr lang="zh-TW" altLang="en-US" sz="2800" dirty="0"/>
              <a:t>巴入口網站為例，</a:t>
            </a:r>
            <a:r>
              <a:rPr lang="zh-TW" altLang="en-US" sz="2800" dirty="0" smtClean="0"/>
              <a:t>阿里巴</a:t>
            </a:r>
            <a:r>
              <a:rPr lang="zh-TW" altLang="en-US" sz="2800" dirty="0"/>
              <a:t>巴與其旗下的淘寶網已經開始逐漸</a:t>
            </a:r>
            <a:r>
              <a:rPr lang="zh-TW" altLang="en-US" sz="2800" dirty="0" smtClean="0"/>
              <a:t>整合。</a:t>
            </a:r>
            <a:endParaRPr lang="en-US" altLang="zh-TW" sz="2800" dirty="0" smtClean="0"/>
          </a:p>
          <a:p>
            <a:r>
              <a:rPr lang="zh-TW" altLang="en-US" sz="2800" dirty="0" smtClean="0"/>
              <a:t>阿里巴</a:t>
            </a:r>
            <a:r>
              <a:rPr lang="zh-TW" altLang="en-US" sz="2800" dirty="0"/>
              <a:t>巴網上的賣家可以直接在淘寶網上開店進行零售，淘寶網上的賣家則可以從</a:t>
            </a:r>
            <a:r>
              <a:rPr lang="zh-TW" altLang="en-US" sz="2800" dirty="0" smtClean="0"/>
              <a:t>阿里巴</a:t>
            </a:r>
            <a:r>
              <a:rPr lang="zh-TW" altLang="en-US" sz="2800" dirty="0"/>
              <a:t>巴的賣家那裏直接進貨，最後形成</a:t>
            </a:r>
            <a:r>
              <a:rPr lang="en-US" altLang="zh-TW" sz="2800" dirty="0"/>
              <a:t>B2C2C </a:t>
            </a:r>
            <a:r>
              <a:rPr lang="zh-TW" altLang="en-US" sz="2800" dirty="0"/>
              <a:t>的模式。 </a:t>
            </a:r>
          </a:p>
        </p:txBody>
      </p:sp>
    </p:spTree>
    <p:extLst>
      <p:ext uri="{BB962C8B-B14F-4D97-AF65-F5344CB8AC3E}">
        <p14:creationId xmlns:p14="http://schemas.microsoft.com/office/powerpoint/2010/main" val="369076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>
                <a:ea typeface="標楷體" panose="03000509000000000000" pitchFamily="65" charset="-120"/>
              </a:rPr>
              <a:t>B2C2C</a:t>
            </a:r>
            <a:r>
              <a:rPr lang="zh-TW" altLang="en-US" b="0">
                <a:ea typeface="標楷體" panose="03000509000000000000" pitchFamily="65" charset="-120"/>
              </a:rPr>
              <a:t>範例－淘寶網網站</a:t>
            </a:r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46" y="1920241"/>
            <a:ext cx="6695852" cy="48257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5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9576" y="260648"/>
            <a:ext cx="7290054" cy="1339552"/>
          </a:xfrm>
        </p:spPr>
        <p:txBody>
          <a:bodyPr/>
          <a:lstStyle/>
          <a:p>
            <a:r>
              <a:rPr lang="en-US" altLang="zh-TW" b="1" dirty="0"/>
              <a:t>O2O</a:t>
            </a:r>
            <a:r>
              <a:rPr lang="zh-TW" altLang="en-US" b="1" dirty="0"/>
              <a:t>營銷模式</a:t>
            </a:r>
            <a:r>
              <a:rPr lang="en-US" altLang="zh-TW" b="1" dirty="0"/>
              <a:t>(Online To Offline)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972887" y="1860848"/>
            <a:ext cx="7499176" cy="4997152"/>
          </a:xfrm>
        </p:spPr>
        <p:txBody>
          <a:bodyPr/>
          <a:lstStyle/>
          <a:p>
            <a:r>
              <a:rPr lang="zh-TW" altLang="en-US" sz="2800" dirty="0"/>
              <a:t>又稱離線商務模式、線下線上模式。</a:t>
            </a:r>
            <a:endParaRPr lang="en-US" altLang="zh-TW" sz="2800" dirty="0"/>
          </a:p>
          <a:p>
            <a:r>
              <a:rPr lang="zh-TW" altLang="en-US" sz="2800" dirty="0"/>
              <a:t>借由行動互聯，將客流從線上引到線下實體通路，來推動銷售及提升品牌。</a:t>
            </a:r>
            <a:endParaRPr lang="en-US" altLang="zh-TW" sz="2800" dirty="0"/>
          </a:p>
          <a:p>
            <a:r>
              <a:rPr lang="en-US" altLang="zh-TW" sz="2800" dirty="0"/>
              <a:t>O2O</a:t>
            </a:r>
            <a:r>
              <a:rPr lang="zh-TW" altLang="en-US" sz="2800" dirty="0"/>
              <a:t>會透過打折、提供訊息、服務預訂等方式，將線下實體通路的消息，播送給互聯網用戶，將他們轉換成自己的線下客戶。</a:t>
            </a:r>
            <a:endParaRPr lang="en-US" altLang="zh-TW" sz="2800" dirty="0"/>
          </a:p>
          <a:p>
            <a:r>
              <a:rPr lang="zh-TW" altLang="en-US" sz="2800" dirty="0"/>
              <a:t>這種營銷模式，較適用於「必需到店內消費」的行業，例如餐飲、健身、電影、舞台演出、美容美髪等，並且可以多方面提升零售企業的經營效益。</a:t>
            </a:r>
          </a:p>
        </p:txBody>
      </p:sp>
    </p:spTree>
    <p:extLst>
      <p:ext uri="{BB962C8B-B14F-4D97-AF65-F5344CB8AC3E}">
        <p14:creationId xmlns:p14="http://schemas.microsoft.com/office/powerpoint/2010/main" val="7370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O2O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02" y="2249663"/>
            <a:ext cx="5400600" cy="45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O2O</a:t>
            </a:r>
            <a:r>
              <a:rPr lang="zh-TW" altLang="en-US" dirty="0" smtClean="0"/>
              <a:t>的好處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2096" y="2084833"/>
            <a:ext cx="7188280" cy="4046093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O2O</a:t>
            </a:r>
            <a:r>
              <a:rPr lang="zh-TW" altLang="en-US" sz="2800" dirty="0"/>
              <a:t>策略也可將供應鏈效率提升，可以較低成本獲取客戶，並且透過線上互動，可更準確的掌握消費者需求，來改善庫存結構，並帶來毛利改善。</a:t>
            </a:r>
            <a:endParaRPr lang="en-US" altLang="zh-TW" sz="2800" dirty="0"/>
          </a:p>
          <a:p>
            <a:r>
              <a:rPr lang="zh-TW" altLang="en-US" sz="2800" dirty="0"/>
              <a:t>零售商還可透過消費者對於訊息分析的關注，更好了解消費者的購買習慣及特性，精準調整營銷策略，提高消費者忠誠度。</a:t>
            </a:r>
          </a:p>
        </p:txBody>
      </p:sp>
    </p:spTree>
    <p:extLst>
      <p:ext uri="{BB962C8B-B14F-4D97-AF65-F5344CB8AC3E}">
        <p14:creationId xmlns:p14="http://schemas.microsoft.com/office/powerpoint/2010/main" val="28206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電子商務具有如下的特性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3"/>
            <a:ext cx="7786688" cy="4411662"/>
          </a:xfrm>
        </p:spPr>
        <p:txBody>
          <a:bodyPr/>
          <a:lstStyle/>
          <a:p>
            <a:r>
              <a:rPr lang="zh-TW" altLang="en-US"/>
              <a:t>全年無休</a:t>
            </a:r>
            <a:r>
              <a:rPr lang="en-US" altLang="zh-TW" sz="2400"/>
              <a:t>-opens 365 days/year</a:t>
            </a:r>
          </a:p>
          <a:p>
            <a:r>
              <a:rPr lang="zh-TW" altLang="en-US"/>
              <a:t>全球化市場</a:t>
            </a:r>
            <a:r>
              <a:rPr lang="en-US" altLang="zh-TW" sz="2400"/>
              <a:t>-global market</a:t>
            </a:r>
          </a:p>
          <a:p>
            <a:r>
              <a:rPr lang="zh-TW" altLang="en-US"/>
              <a:t>成本較低</a:t>
            </a:r>
            <a:r>
              <a:rPr lang="en-US" altLang="zh-TW" sz="2400"/>
              <a:t>(Ex: </a:t>
            </a:r>
            <a:r>
              <a:rPr lang="zh-TW" altLang="en-US" sz="2400"/>
              <a:t>店面</a:t>
            </a:r>
            <a:r>
              <a:rPr lang="en-US" altLang="zh-TW" sz="2400"/>
              <a:t>/</a:t>
            </a:r>
            <a:r>
              <a:rPr lang="zh-TW" altLang="en-US" sz="2400"/>
              <a:t>人事</a:t>
            </a:r>
            <a:r>
              <a:rPr lang="en-US" altLang="zh-TW" sz="2400"/>
              <a:t>)-lower cost</a:t>
            </a:r>
          </a:p>
          <a:p>
            <a:r>
              <a:rPr lang="zh-TW" altLang="en-US"/>
              <a:t>新中間商</a:t>
            </a:r>
            <a:r>
              <a:rPr lang="en-US" altLang="zh-TW" sz="2400"/>
              <a:t>(Ex:</a:t>
            </a:r>
            <a:r>
              <a:rPr lang="zh-TW" altLang="en-US" sz="2400"/>
              <a:t>入口網站</a:t>
            </a:r>
            <a:r>
              <a:rPr lang="en-US" altLang="zh-TW" sz="2400"/>
              <a:t>/</a:t>
            </a:r>
            <a:r>
              <a:rPr lang="zh-TW" altLang="en-US" sz="2400"/>
              <a:t>仲介網站</a:t>
            </a:r>
            <a:r>
              <a:rPr lang="en-US" altLang="zh-TW" sz="2400"/>
              <a:t>)-new agent</a:t>
            </a:r>
          </a:p>
          <a:p>
            <a:r>
              <a:rPr lang="zh-TW" altLang="en-US"/>
              <a:t>多媒體資訊呈現</a:t>
            </a:r>
            <a:r>
              <a:rPr lang="en-US" altLang="zh-TW" sz="2400"/>
              <a:t>-multimedia information presentation</a:t>
            </a:r>
          </a:p>
          <a:p>
            <a:r>
              <a:rPr lang="zh-TW" altLang="en-US"/>
              <a:t>縮短交易的時間</a:t>
            </a:r>
            <a:r>
              <a:rPr lang="en-US" altLang="zh-TW"/>
              <a:t>-</a:t>
            </a:r>
            <a:r>
              <a:rPr lang="en-US" altLang="zh-TW" sz="2400"/>
              <a:t>shorter time for doing business</a:t>
            </a:r>
          </a:p>
          <a:p>
            <a:pPr lvl="1"/>
            <a:r>
              <a:rPr lang="zh-TW" altLang="en-US"/>
              <a:t>線上即時處理及回應</a:t>
            </a:r>
            <a:r>
              <a:rPr lang="en-US" altLang="zh-TW" sz="2400"/>
              <a:t>-(real-time online responses)</a:t>
            </a:r>
          </a:p>
        </p:txBody>
      </p:sp>
    </p:spTree>
    <p:extLst>
      <p:ext uri="{BB962C8B-B14F-4D97-AF65-F5344CB8AC3E}">
        <p14:creationId xmlns:p14="http://schemas.microsoft.com/office/powerpoint/2010/main" val="47905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O2O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B2C, C2C</a:t>
            </a:r>
            <a:r>
              <a:rPr lang="zh-TW" altLang="en-US" dirty="0" smtClean="0"/>
              <a:t>異同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2276873"/>
            <a:ext cx="9448800" cy="385405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相同處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都是線上支付</a:t>
            </a:r>
            <a:endParaRPr lang="en-US" altLang="zh-TW" sz="2400" dirty="0" smtClean="0"/>
          </a:p>
          <a:p>
            <a:r>
              <a:rPr lang="zh-TW" altLang="en-US" sz="2800" dirty="0" smtClean="0"/>
              <a:t>不同處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B2C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C2C</a:t>
            </a:r>
            <a:r>
              <a:rPr lang="zh-TW" altLang="en-US" sz="2400" dirty="0" smtClean="0"/>
              <a:t>是商品透過快遞物流交付消費者手上。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O2O</a:t>
            </a:r>
            <a:r>
              <a:rPr lang="zh-TW" altLang="en-US" sz="2400" dirty="0" smtClean="0"/>
              <a:t>則是在線上購買商品或服務後，需至線下實體通路享受服務。</a:t>
            </a:r>
            <a:endParaRPr lang="en-US" altLang="zh-TW" sz="2400" dirty="0" smtClean="0"/>
          </a:p>
          <a:p>
            <a:r>
              <a:rPr lang="zh-TW" altLang="en-US" sz="2800" dirty="0" smtClean="0"/>
              <a:t>例如：美容、</a:t>
            </a:r>
            <a:r>
              <a:rPr lang="en-US" altLang="zh-TW" sz="2800" dirty="0" err="1" smtClean="0"/>
              <a:t>EZTable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14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電子商務有哪些類型？上網搜尋，各列舉一家成功公司填入下表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196008"/>
              </p:ext>
            </p:extLst>
          </p:nvPr>
        </p:nvGraphicFramePr>
        <p:xfrm>
          <a:off x="754912" y="2564903"/>
          <a:ext cx="8941489" cy="2891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8486">
                  <a:extLst>
                    <a:ext uri="{9D8B030D-6E8A-4147-A177-3AD203B41FA5}">
                      <a16:colId xmlns:a16="http://schemas.microsoft.com/office/drawing/2014/main" val="999843149"/>
                    </a:ext>
                  </a:extLst>
                </a:gridCol>
                <a:gridCol w="2334267">
                  <a:extLst>
                    <a:ext uri="{9D8B030D-6E8A-4147-A177-3AD203B41FA5}">
                      <a16:colId xmlns:a16="http://schemas.microsoft.com/office/drawing/2014/main" val="3674191803"/>
                    </a:ext>
                  </a:extLst>
                </a:gridCol>
                <a:gridCol w="2518736">
                  <a:extLst>
                    <a:ext uri="{9D8B030D-6E8A-4147-A177-3AD203B41FA5}">
                      <a16:colId xmlns:a16="http://schemas.microsoft.com/office/drawing/2014/main" val="73838416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</a:t>
                      </a:r>
                      <a:r>
                        <a:rPr lang="zh-TW" sz="2400" kern="100" dirty="0">
                          <a:effectLst/>
                        </a:rPr>
                        <a:t>（企業）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</a:t>
                      </a:r>
                      <a:r>
                        <a:rPr lang="zh-TW" sz="2400" kern="100">
                          <a:effectLst/>
                        </a:rPr>
                        <a:t>（消費者）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486660"/>
                  </a:ext>
                </a:extLst>
              </a:tr>
              <a:tr h="720081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</a:t>
                      </a:r>
                      <a:r>
                        <a:rPr lang="zh-TW" sz="2400" kern="100">
                          <a:effectLst/>
                        </a:rPr>
                        <a:t>（企業）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B2B </a:t>
                      </a:r>
                      <a:r>
                        <a:rPr lang="zh-TW" sz="2400" kern="100" dirty="0">
                          <a:effectLst/>
                        </a:rPr>
                        <a:t>中鋼網站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B2C </a:t>
                      </a:r>
                      <a:r>
                        <a:rPr lang="zh-TW" sz="2400" kern="100">
                          <a:effectLst/>
                        </a:rPr>
                        <a:t>旅遊網站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303396"/>
                  </a:ext>
                </a:extLst>
              </a:tr>
              <a:tr h="720081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</a:t>
                      </a:r>
                      <a:r>
                        <a:rPr lang="zh-TW" sz="2400" kern="100">
                          <a:effectLst/>
                        </a:rPr>
                        <a:t>（消費者）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C2B </a:t>
                      </a:r>
                      <a:r>
                        <a:rPr lang="zh-TW" sz="2400" kern="100" dirty="0">
                          <a:effectLst/>
                        </a:rPr>
                        <a:t>團購網站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C2C </a:t>
                      </a:r>
                      <a:r>
                        <a:rPr lang="zh-TW" sz="2400" kern="100" dirty="0">
                          <a:effectLst/>
                        </a:rPr>
                        <a:t>拍賣網站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038794"/>
                  </a:ext>
                </a:extLst>
              </a:tr>
              <a:tr h="72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O2O </a:t>
                      </a:r>
                      <a:r>
                        <a:rPr lang="en-US" sz="2400" kern="100" dirty="0" smtClean="0">
                          <a:effectLst/>
                        </a:rPr>
                        <a:t/>
                      </a:r>
                      <a:br>
                        <a:rPr lang="en-US" sz="2400" kern="100" dirty="0" smtClean="0">
                          <a:effectLst/>
                        </a:rPr>
                      </a:b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en-US" sz="2400" kern="100" dirty="0">
                          <a:effectLst/>
                        </a:rPr>
                        <a:t>Online to </a:t>
                      </a:r>
                      <a:r>
                        <a:rPr lang="en-US" sz="2400" kern="100" dirty="0" smtClean="0">
                          <a:effectLst/>
                        </a:rPr>
                        <a:t>Offline</a:t>
                      </a:r>
                      <a:r>
                        <a:rPr lang="zh-TW" altLang="en-US" sz="2400" kern="100" dirty="0" smtClean="0">
                          <a:effectLst/>
                        </a:rPr>
                        <a:t>）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SPA</a:t>
                      </a:r>
                      <a:r>
                        <a:rPr lang="zh-TW" sz="2400" kern="100" dirty="0">
                          <a:effectLst/>
                        </a:rPr>
                        <a:t>、美容等、</a:t>
                      </a:r>
                      <a:r>
                        <a:rPr lang="en-US" sz="2400" kern="100" dirty="0" err="1">
                          <a:effectLst/>
                        </a:rPr>
                        <a:t>EZTable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74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電子商務的四流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TW" altLang="en-US" sz="2400" b="1"/>
              <a:t>商流</a:t>
            </a:r>
            <a:r>
              <a:rPr lang="zh-TW" altLang="en-US" sz="2400"/>
              <a:t>：讓買賣雙方順利溝通以利交易完成，商品的</a:t>
            </a:r>
            <a:r>
              <a:rPr lang="zh-TW" altLang="en-US" sz="2400">
                <a:solidFill>
                  <a:srgbClr val="0033CC"/>
                </a:solidFill>
              </a:rPr>
              <a:t>所有權完成轉移</a:t>
            </a:r>
            <a:r>
              <a:rPr lang="zh-TW" altLang="en-US" sz="2400"/>
              <a:t>。包括了銷售、商情蒐集、商業服務</a:t>
            </a:r>
            <a:r>
              <a:rPr lang="en-US" altLang="zh-TW" sz="2400"/>
              <a:t>…</a:t>
            </a:r>
            <a:r>
              <a:rPr lang="zh-TW" altLang="en-US" sz="2400"/>
              <a:t>等活動。</a:t>
            </a:r>
            <a:endParaRPr lang="zh-TW" altLang="en-US" sz="2400" b="1"/>
          </a:p>
          <a:p>
            <a:pPr>
              <a:lnSpc>
                <a:spcPct val="90000"/>
              </a:lnSpc>
            </a:pPr>
            <a:r>
              <a:rPr lang="zh-TW" altLang="en-US" sz="2400" b="1"/>
              <a:t>物流</a:t>
            </a:r>
            <a:r>
              <a:rPr lang="zh-TW" altLang="en-US" sz="2400"/>
              <a:t>：實體貨物的移動，廠商如何將產品，利用運輸工具就可以抵達目地的，最後遞送至消費者手上。</a:t>
            </a:r>
          </a:p>
          <a:p>
            <a:pPr>
              <a:lnSpc>
                <a:spcPct val="90000"/>
              </a:lnSpc>
            </a:pPr>
            <a:r>
              <a:rPr lang="zh-TW" altLang="en-US" sz="2400" b="1"/>
              <a:t>金流</a:t>
            </a:r>
            <a:r>
              <a:rPr lang="zh-TW" altLang="en-US" sz="2400"/>
              <a:t>：重點在如何透過金融體系</a:t>
            </a:r>
            <a:r>
              <a:rPr lang="zh-TW" altLang="en-US" sz="2400">
                <a:solidFill>
                  <a:srgbClr val="0033CC"/>
                </a:solidFill>
              </a:rPr>
              <a:t>完成付款機制</a:t>
            </a:r>
            <a:r>
              <a:rPr lang="zh-TW" altLang="en-US" sz="2400"/>
              <a:t>，強調完善的付款系統與</a:t>
            </a:r>
            <a:r>
              <a:rPr lang="zh-TW" altLang="en-US" sz="2400">
                <a:solidFill>
                  <a:srgbClr val="0033CC"/>
                </a:solidFill>
              </a:rPr>
              <a:t>安全性</a:t>
            </a:r>
            <a:r>
              <a:rPr lang="zh-TW" altLang="en-US" sz="2400"/>
              <a:t>。在電子商務上</a:t>
            </a:r>
            <a:r>
              <a:rPr lang="en-US" altLang="zh-TW" sz="2400"/>
              <a:t>B2C</a:t>
            </a:r>
            <a:r>
              <a:rPr lang="zh-TW" altLang="en-US" sz="2400"/>
              <a:t>很多會使用信用卡付款，消費者將信用卡資料直接傳送給廠商，而過程中如何保證安全性的問題。</a:t>
            </a:r>
            <a:endParaRPr lang="zh-TW" altLang="en-US" sz="2400" b="1"/>
          </a:p>
          <a:p>
            <a:pPr>
              <a:lnSpc>
                <a:spcPct val="90000"/>
              </a:lnSpc>
            </a:pPr>
            <a:r>
              <a:rPr lang="zh-TW" altLang="en-US" sz="2400" b="1"/>
              <a:t>資訊流</a:t>
            </a:r>
            <a:r>
              <a:rPr lang="zh-TW" altLang="en-US" sz="2400"/>
              <a:t>：伴隨著商務交易的過程中收集的資訊，在電子商務中是</a:t>
            </a:r>
            <a:r>
              <a:rPr lang="zh-TW" altLang="en-US" sz="2400">
                <a:solidFill>
                  <a:srgbClr val="990033"/>
                </a:solidFill>
              </a:rPr>
              <a:t>核心</a:t>
            </a:r>
            <a:r>
              <a:rPr lang="zh-TW" altLang="en-US" sz="2400"/>
              <a:t>部分，企業應注意維繫資訊暢通，以有效控管電子商務正常運作，包括商品資訊、資訊提供、促銷、行銷等。</a:t>
            </a:r>
          </a:p>
        </p:txBody>
      </p:sp>
    </p:spTree>
    <p:extLst>
      <p:ext uri="{BB962C8B-B14F-4D97-AF65-F5344CB8AC3E}">
        <p14:creationId xmlns:p14="http://schemas.microsoft.com/office/powerpoint/2010/main" val="16846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>
                <a:ea typeface="標楷體" panose="03000509000000000000" pitchFamily="65" charset="-120"/>
              </a:rPr>
              <a:t>B2C</a:t>
            </a:r>
            <a:r>
              <a:rPr lang="zh-TW" altLang="en-US" b="0">
                <a:ea typeface="標楷體" panose="03000509000000000000" pitchFamily="65" charset="-120"/>
              </a:rPr>
              <a:t>電子商務的四流</a:t>
            </a:r>
          </a:p>
        </p:txBody>
      </p:sp>
      <p:pic>
        <p:nvPicPr>
          <p:cNvPr id="98310" name="Picture 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989138"/>
            <a:ext cx="6408737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46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網路泡沫      </a:t>
            </a:r>
            <a:r>
              <a:rPr lang="en-US" altLang="zh-TW" sz="2400"/>
              <a:t>The Burst of Internet Bubbles</a:t>
            </a:r>
            <a:r>
              <a:rPr lang="en-US" altLang="zh-TW"/>
              <a:t> 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790354" y="1814625"/>
            <a:ext cx="8428074" cy="208752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是指那些價值被過度高估、頂著一個</a:t>
            </a:r>
            <a:r>
              <a:rPr lang="en-US" altLang="zh-TW" sz="2800" dirty="0"/>
              <a:t>.com</a:t>
            </a:r>
            <a:r>
              <a:rPr lang="zh-TW" altLang="en-US" sz="2800" dirty="0"/>
              <a:t>公司的光環，但生意模式完全不堪一擊的企業。 </a:t>
            </a:r>
          </a:p>
        </p:txBody>
      </p:sp>
      <p:pic>
        <p:nvPicPr>
          <p:cNvPr id="220164" name="Picture 4" descr="MCBD06922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30" y="4258469"/>
            <a:ext cx="1827212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6" name="Picture 6" descr="MCBD07800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728" y="3536950"/>
            <a:ext cx="134461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87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網路泡沫化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2000</a:t>
            </a:r>
            <a:r>
              <a:rPr lang="zh-TW" altLang="en-US" sz="2800" dirty="0"/>
              <a:t>年</a:t>
            </a:r>
            <a:r>
              <a:rPr lang="en-US" altLang="zh-TW" sz="2800" dirty="0"/>
              <a:t>3</a:t>
            </a:r>
            <a:r>
              <a:rPr lang="zh-TW" altLang="en-US" sz="2800" dirty="0"/>
              <a:t>月</a:t>
            </a:r>
            <a:r>
              <a:rPr lang="en-US" altLang="zh-TW" sz="2800" dirty="0"/>
              <a:t>20</a:t>
            </a:r>
            <a:r>
              <a:rPr lang="zh-TW" altLang="en-US" sz="2800" dirty="0"/>
              <a:t>日</a:t>
            </a:r>
            <a:r>
              <a:rPr lang="en-US" altLang="zh-TW" sz="2800" dirty="0"/>
              <a:t>Barron</a:t>
            </a:r>
            <a:r>
              <a:rPr lang="zh-TW" altLang="en-US" sz="2800" dirty="0"/>
              <a:t>刊出「</a:t>
            </a:r>
            <a:r>
              <a:rPr lang="en-US" altLang="zh-TW" sz="2800" dirty="0"/>
              <a:t>Burning Up</a:t>
            </a:r>
            <a:r>
              <a:rPr lang="zh-TW" altLang="en-US" sz="2800" dirty="0"/>
              <a:t>」這篇文章後，長期預測的網路股票跌價終於發生了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從</a:t>
            </a:r>
            <a:r>
              <a:rPr lang="en-US" altLang="zh-TW" sz="2800" dirty="0"/>
              <a:t>2000</a:t>
            </a:r>
            <a:r>
              <a:rPr lang="zh-TW" altLang="en-US" sz="2800" dirty="0"/>
              <a:t>年三月初，那斯達克指數從</a:t>
            </a:r>
            <a:r>
              <a:rPr lang="en-US" altLang="zh-TW" sz="2800" dirty="0">
                <a:solidFill>
                  <a:srgbClr val="990033"/>
                </a:solidFill>
              </a:rPr>
              <a:t>5100</a:t>
            </a:r>
            <a:r>
              <a:rPr lang="zh-TW" altLang="en-US" sz="2800" dirty="0"/>
              <a:t>點這麼高下跌，到</a:t>
            </a:r>
            <a:r>
              <a:rPr lang="en-US" altLang="zh-TW" sz="2800" dirty="0"/>
              <a:t>2000</a:t>
            </a:r>
            <a:r>
              <a:rPr lang="zh-TW" altLang="en-US" sz="2800" dirty="0"/>
              <a:t>年五月底，那斯達克指數幾乎</a:t>
            </a:r>
            <a:r>
              <a:rPr lang="zh-TW" altLang="en-US" sz="2800" dirty="0">
                <a:solidFill>
                  <a:srgbClr val="990033"/>
                </a:solidFill>
              </a:rPr>
              <a:t>猛跌</a:t>
            </a:r>
            <a:r>
              <a:rPr lang="en-US" altLang="zh-TW" sz="2800" dirty="0">
                <a:solidFill>
                  <a:srgbClr val="990033"/>
                </a:solidFill>
              </a:rPr>
              <a:t>2000</a:t>
            </a:r>
            <a:r>
              <a:rPr lang="zh-TW" altLang="en-US" sz="2800" dirty="0"/>
              <a:t>點。</a:t>
            </a:r>
          </a:p>
          <a:p>
            <a:r>
              <a:rPr lang="en-US" altLang="zh-TW" sz="2800" dirty="0"/>
              <a:t>2000</a:t>
            </a:r>
            <a:r>
              <a:rPr lang="zh-TW" altLang="en-US" sz="2800" dirty="0"/>
              <a:t>年尾網路公司泡沫爆破時，許多業餘和專業投資人賠得連襯衫都拿去典當了。</a:t>
            </a:r>
          </a:p>
          <a:p>
            <a:r>
              <a:rPr lang="zh-TW" altLang="en-US" sz="2800" dirty="0"/>
              <a:t>此即俗稱的</a:t>
            </a:r>
            <a:r>
              <a:rPr lang="en-US" altLang="zh-TW" sz="2800" dirty="0"/>
              <a:t>2000</a:t>
            </a:r>
            <a:r>
              <a:rPr lang="zh-TW" altLang="en-US" sz="2800" dirty="0"/>
              <a:t>年「網路泡沫化」事件。 </a:t>
            </a:r>
          </a:p>
        </p:txBody>
      </p:sp>
    </p:spTree>
    <p:extLst>
      <p:ext uri="{BB962C8B-B14F-4D97-AF65-F5344CB8AC3E}">
        <p14:creationId xmlns:p14="http://schemas.microsoft.com/office/powerpoint/2010/main" val="2187374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股災之後的今天：</a:t>
            </a:r>
            <a:br>
              <a:rPr lang="zh-TW" altLang="en-US"/>
            </a:br>
            <a:r>
              <a:rPr lang="zh-TW" altLang="en-US"/>
              <a:t>             電子商務時報</a:t>
            </a:r>
            <a:r>
              <a:rPr lang="en-US" altLang="zh-TW" sz="2700"/>
              <a:t>(ECTimes)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  <a:spcAft>
                <a:spcPct val="20000"/>
              </a:spcAft>
            </a:pPr>
            <a:r>
              <a:rPr lang="zh-TW" altLang="en-US" sz="2600"/>
              <a:t>網路購物消費滿意度高達八成五。</a:t>
            </a:r>
            <a:r>
              <a:rPr lang="en-US" altLang="zh-TW" sz="2000"/>
              <a:t>(2006/12/30)</a:t>
            </a:r>
            <a:r>
              <a:rPr lang="en-US" altLang="zh-TW" sz="2600"/>
              <a:t> </a:t>
            </a:r>
          </a:p>
          <a:p>
            <a:pPr>
              <a:lnSpc>
                <a:spcPct val="125000"/>
              </a:lnSpc>
            </a:pPr>
            <a:r>
              <a:rPr lang="en-US" altLang="zh-TW" sz="2600"/>
              <a:t>2008</a:t>
            </a:r>
            <a:r>
              <a:rPr lang="zh-TW" altLang="en-US" sz="2600"/>
              <a:t>年英國的聖誕節預估將有超過五百萬的</a:t>
            </a:r>
            <a:br>
              <a:rPr lang="zh-TW" altLang="en-US" sz="2600"/>
            </a:br>
            <a:r>
              <a:rPr lang="zh-TW" altLang="en-US" sz="2600"/>
              <a:t>消費者會選擇使用網路購物，銷售額預計比前一年</a:t>
            </a:r>
            <a:br>
              <a:rPr lang="zh-TW" altLang="en-US" sz="2600"/>
            </a:br>
            <a:r>
              <a:rPr lang="zh-TW" altLang="en-US" sz="2600"/>
              <a:t>成長</a:t>
            </a:r>
            <a:r>
              <a:rPr lang="en-US" altLang="zh-TW" sz="2600"/>
              <a:t>11.9%</a:t>
            </a:r>
            <a:r>
              <a:rPr lang="zh-TW" altLang="en-US" sz="2600"/>
              <a:t>。</a:t>
            </a:r>
            <a:r>
              <a:rPr lang="en-US" altLang="zh-TW" sz="2000"/>
              <a:t>(2008-12-26)</a:t>
            </a:r>
          </a:p>
          <a:p>
            <a:pPr>
              <a:lnSpc>
                <a:spcPct val="125000"/>
              </a:lnSpc>
            </a:pPr>
            <a:r>
              <a:rPr lang="en-US" altLang="zh-TW" sz="2600"/>
              <a:t>2008</a:t>
            </a:r>
            <a:r>
              <a:rPr lang="zh-TW" altLang="en-US" sz="2600"/>
              <a:t>年中國</a:t>
            </a:r>
            <a:r>
              <a:rPr lang="en-US" altLang="zh-TW" sz="2600"/>
              <a:t>C2C</a:t>
            </a:r>
            <a:r>
              <a:rPr lang="zh-TW" altLang="en-US" sz="2600"/>
              <a:t>網路市場的交易額達</a:t>
            </a:r>
            <a:r>
              <a:rPr lang="en-US" altLang="zh-TW" sz="2600"/>
              <a:t>1,121</a:t>
            </a:r>
            <a:r>
              <a:rPr lang="zh-TW" altLang="en-US" sz="2600"/>
              <a:t>億元人民幣，折合台幣約</a:t>
            </a:r>
            <a:r>
              <a:rPr lang="en-US" altLang="zh-TW" sz="2600"/>
              <a:t>5,400</a:t>
            </a:r>
            <a:r>
              <a:rPr lang="zh-TW" altLang="en-US" sz="2600"/>
              <a:t>億元。</a:t>
            </a:r>
            <a:r>
              <a:rPr lang="en-US" altLang="zh-TW" sz="2000"/>
              <a:t>(2009-01-13)</a:t>
            </a:r>
          </a:p>
          <a:p>
            <a:pPr>
              <a:lnSpc>
                <a:spcPct val="125000"/>
              </a:lnSpc>
            </a:pPr>
            <a:r>
              <a:rPr lang="en-US" altLang="zh-TW" sz="2600"/>
              <a:t>2008</a:t>
            </a:r>
            <a:r>
              <a:rPr lang="zh-TW" altLang="en-US" sz="2600"/>
              <a:t>年台灣網路購物市場規模為</a:t>
            </a:r>
            <a:r>
              <a:rPr lang="en-US" altLang="zh-TW" sz="2600"/>
              <a:t>1360</a:t>
            </a:r>
            <a:r>
              <a:rPr lang="zh-TW" altLang="en-US" sz="2600"/>
              <a:t>億元，</a:t>
            </a:r>
            <a:r>
              <a:rPr lang="en-US" altLang="zh-TW" sz="2600"/>
              <a:t>2009</a:t>
            </a:r>
            <a:r>
              <a:rPr lang="zh-TW" altLang="en-US" sz="2600"/>
              <a:t>年則可望達到新台幣</a:t>
            </a:r>
            <a:r>
              <a:rPr lang="en-US" altLang="zh-TW" sz="2600"/>
              <a:t>1468</a:t>
            </a:r>
            <a:r>
              <a:rPr lang="zh-TW" altLang="en-US" sz="2600"/>
              <a:t>億元。</a:t>
            </a:r>
            <a:r>
              <a:rPr lang="en-US" altLang="zh-TW" sz="2000"/>
              <a:t>(2009-01-27)</a:t>
            </a:r>
          </a:p>
        </p:txBody>
      </p:sp>
      <p:pic>
        <p:nvPicPr>
          <p:cNvPr id="101382" name="Picture 6" descr="MCj043629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376364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3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經濟部商業司報告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3"/>
            <a:ext cx="7239000" cy="3294062"/>
          </a:xfrm>
        </p:spPr>
        <p:txBody>
          <a:bodyPr/>
          <a:lstStyle/>
          <a:p>
            <a:r>
              <a:rPr lang="zh-TW" altLang="en-US" sz="2600"/>
              <a:t>我國</a:t>
            </a:r>
            <a:r>
              <a:rPr lang="zh-TW" altLang="en-US" sz="2600">
                <a:solidFill>
                  <a:srgbClr val="000000"/>
                </a:solidFill>
              </a:rPr>
              <a:t>電子商務</a:t>
            </a:r>
            <a:r>
              <a:rPr lang="zh-TW" altLang="en-US" sz="2600"/>
              <a:t>市場成長快速，預估在</a:t>
            </a:r>
            <a:r>
              <a:rPr lang="en-US" altLang="zh-TW" sz="2600"/>
              <a:t>2005</a:t>
            </a:r>
            <a:r>
              <a:rPr lang="zh-TW" altLang="en-US" sz="2600"/>
              <a:t>到</a:t>
            </a:r>
            <a:r>
              <a:rPr lang="en-US" altLang="zh-TW" sz="2600"/>
              <a:t>2009</a:t>
            </a:r>
            <a:r>
              <a:rPr lang="zh-TW" altLang="en-US" sz="2600"/>
              <a:t>年間，</a:t>
            </a:r>
            <a:r>
              <a:rPr lang="en-US" altLang="zh-TW" sz="2600"/>
              <a:t>B2C</a:t>
            </a:r>
            <a:r>
              <a:rPr lang="zh-TW" altLang="en-US" sz="2600">
                <a:solidFill>
                  <a:srgbClr val="000000"/>
                </a:solidFill>
              </a:rPr>
              <a:t>電子商務</a:t>
            </a:r>
            <a:r>
              <a:rPr lang="zh-TW" altLang="en-US" sz="2600"/>
              <a:t>年複合成長率為</a:t>
            </a:r>
            <a:r>
              <a:rPr lang="en-US" altLang="zh-TW" sz="2600"/>
              <a:t>31.88%</a:t>
            </a:r>
            <a:r>
              <a:rPr lang="zh-TW" altLang="en-US" sz="2600"/>
              <a:t>，</a:t>
            </a:r>
            <a:r>
              <a:rPr lang="en-US" altLang="zh-TW" sz="2600"/>
              <a:t>B2B</a:t>
            </a:r>
            <a:r>
              <a:rPr lang="zh-TW" altLang="en-US" sz="2600"/>
              <a:t>則為</a:t>
            </a:r>
            <a:r>
              <a:rPr lang="en-US" altLang="zh-TW" sz="2600"/>
              <a:t>14.22%</a:t>
            </a:r>
            <a:r>
              <a:rPr lang="zh-TW" altLang="en-US" sz="2600"/>
              <a:t>。至</a:t>
            </a:r>
            <a:r>
              <a:rPr lang="en-US" altLang="zh-TW" sz="2600"/>
              <a:t>2009</a:t>
            </a:r>
            <a:r>
              <a:rPr lang="zh-TW" altLang="en-US" sz="2600"/>
              <a:t>年的</a:t>
            </a:r>
            <a:r>
              <a:rPr lang="zh-TW" altLang="en-US" sz="2600">
                <a:solidFill>
                  <a:srgbClr val="000000"/>
                </a:solidFill>
              </a:rPr>
              <a:t>電子商務</a:t>
            </a:r>
            <a:r>
              <a:rPr lang="zh-TW" altLang="en-US" sz="2600"/>
              <a:t>市場規模，</a:t>
            </a:r>
            <a:r>
              <a:rPr lang="en-US" altLang="zh-TW" sz="2600"/>
              <a:t>B2C</a:t>
            </a:r>
            <a:r>
              <a:rPr lang="zh-TW" altLang="en-US" sz="2600"/>
              <a:t>部分可達</a:t>
            </a:r>
            <a:r>
              <a:rPr lang="en-US" altLang="zh-TW" sz="2600"/>
              <a:t>1544.75</a:t>
            </a:r>
            <a:r>
              <a:rPr lang="zh-TW" altLang="en-US" sz="2600"/>
              <a:t>億元，</a:t>
            </a:r>
            <a:r>
              <a:rPr lang="en-US" altLang="zh-TW" sz="2600"/>
              <a:t>B2B</a:t>
            </a:r>
            <a:r>
              <a:rPr lang="zh-TW" altLang="en-US" sz="2600"/>
              <a:t>則為</a:t>
            </a:r>
            <a:r>
              <a:rPr lang="en-US" altLang="zh-TW" sz="2600"/>
              <a:t>12</a:t>
            </a:r>
            <a:r>
              <a:rPr lang="zh-TW" altLang="en-US" sz="2600"/>
              <a:t>兆</a:t>
            </a:r>
            <a:r>
              <a:rPr lang="en-US" altLang="zh-TW" sz="2600"/>
              <a:t>7717</a:t>
            </a:r>
            <a:r>
              <a:rPr lang="zh-TW" altLang="en-US" sz="2600"/>
              <a:t>億元</a:t>
            </a:r>
            <a:r>
              <a:rPr lang="zh-TW" altLang="en-US" sz="2600" b="1"/>
              <a:t>。</a:t>
            </a:r>
          </a:p>
          <a:p>
            <a:r>
              <a:rPr lang="zh-TW" altLang="en-US" sz="2600"/>
              <a:t>電子商務的未來，從上述的預測</a:t>
            </a:r>
            <a:br>
              <a:rPr lang="zh-TW" altLang="en-US" sz="2600"/>
            </a:br>
            <a:r>
              <a:rPr lang="zh-TW" altLang="en-US" sz="2600"/>
              <a:t>數據來看，仍然還是風起雲湧。</a:t>
            </a:r>
          </a:p>
        </p:txBody>
      </p:sp>
      <p:pic>
        <p:nvPicPr>
          <p:cNvPr id="112644" name="Picture 4" descr="BS020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860800"/>
            <a:ext cx="2286000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6" name="Picture 6" descr="MCj019858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4724401"/>
            <a:ext cx="1870075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zh-TW" altLang="en-US" sz="3500">
                <a:ea typeface="標楷體" panose="03000509000000000000" pitchFamily="65" charset="-120"/>
              </a:rPr>
              <a:t>章後小趣聞－</a:t>
            </a:r>
            <a:br>
              <a:rPr lang="zh-TW" altLang="en-US" sz="3500">
                <a:ea typeface="標楷體" panose="03000509000000000000" pitchFamily="65" charset="-120"/>
              </a:rPr>
            </a:br>
            <a:r>
              <a:rPr lang="en-US" altLang="zh-TW" sz="2400">
                <a:ea typeface="標楷體" panose="03000509000000000000" pitchFamily="65" charset="-120"/>
              </a:rPr>
              <a:t>(Tuna on the web)</a:t>
            </a:r>
            <a:r>
              <a:rPr lang="en-US" altLang="zh-TW" sz="3500">
                <a:ea typeface="標楷體" panose="03000509000000000000" pitchFamily="65" charset="-120"/>
              </a:rPr>
              <a:t>   </a:t>
            </a:r>
            <a:r>
              <a:rPr lang="zh-TW" altLang="en-US" sz="3500">
                <a:ea typeface="標楷體" panose="03000509000000000000" pitchFamily="65" charset="-120"/>
              </a:rPr>
              <a:t>網路也可以賣黑鮪魚</a:t>
            </a:r>
            <a:r>
              <a:rPr lang="en-US" altLang="zh-TW" sz="3500">
                <a:ea typeface="標楷體" panose="03000509000000000000" pitchFamily="65" charset="-120"/>
              </a:rPr>
              <a:t>!!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3"/>
            <a:ext cx="7696200" cy="441166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屏東著名的東港黑鮪魚季的產季大約在</a:t>
            </a:r>
            <a:r>
              <a:rPr lang="en-US" altLang="zh-TW" sz="2800" dirty="0"/>
              <a:t>4-7</a:t>
            </a:r>
            <a:r>
              <a:rPr lang="zh-TW" altLang="en-US" sz="2800" dirty="0"/>
              <a:t>月，一般來說只有</a:t>
            </a:r>
            <a:r>
              <a:rPr lang="en-US" altLang="zh-TW" sz="2800" dirty="0"/>
              <a:t>3</a:t>
            </a:r>
            <a:r>
              <a:rPr lang="zh-TW" altLang="en-US" sz="2800" dirty="0"/>
              <a:t>個月，許新春、鄭如意這對自稱是「</a:t>
            </a:r>
            <a:r>
              <a:rPr lang="zh-TW" altLang="en-US" sz="2800" dirty="0">
                <a:solidFill>
                  <a:srgbClr val="990033"/>
                </a:solidFill>
              </a:rPr>
              <a:t>歐巴桑</a:t>
            </a:r>
            <a:r>
              <a:rPr lang="zh-TW" altLang="en-US" sz="2800" dirty="0"/>
              <a:t>」的創意搭檔，則利用超低溫真空包裝方式，在網路上賣起生鮮黑鮪魚，滿足老饕一年到頭都想品嘗黑鮪魚的期盼，為自己創造無限商機及事業第二春。 </a:t>
            </a:r>
          </a:p>
        </p:txBody>
      </p:sp>
    </p:spTree>
    <p:extLst>
      <p:ext uri="{BB962C8B-B14F-4D97-AF65-F5344CB8AC3E}">
        <p14:creationId xmlns:p14="http://schemas.microsoft.com/office/powerpoint/2010/main" val="2647210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「黑太郎元氣網」網站</a:t>
            </a:r>
          </a:p>
        </p:txBody>
      </p:sp>
      <p:pic>
        <p:nvPicPr>
          <p:cNvPr id="1167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52" y="2009555"/>
            <a:ext cx="6422885" cy="46289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0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pPr algn="ctr"/>
            <a:r>
              <a:rPr lang="zh-TW" altLang="en-US" b="0">
                <a:ea typeface="標楷體" panose="03000509000000000000" pitchFamily="65" charset="-120"/>
              </a:rPr>
              <a:t>電子商物具有全年無休和</a:t>
            </a:r>
            <a:br>
              <a:rPr lang="zh-TW" altLang="en-US" b="0">
                <a:ea typeface="標楷體" panose="03000509000000000000" pitchFamily="65" charset="-120"/>
              </a:rPr>
            </a:br>
            <a:r>
              <a:rPr lang="zh-TW" altLang="en-US" b="0">
                <a:ea typeface="標楷體" panose="03000509000000000000" pitchFamily="65" charset="-120"/>
              </a:rPr>
              <a:t>全球化等特性</a:t>
            </a:r>
          </a:p>
        </p:txBody>
      </p:sp>
      <p:pic>
        <p:nvPicPr>
          <p:cNvPr id="43012" name="Picture 4" descr="圖1-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3511551"/>
            <a:ext cx="7086600" cy="157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02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網路黑鮪魚店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30214"/>
            <a:ext cx="7419975" cy="6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720856" y="729658"/>
            <a:ext cx="6884654" cy="988332"/>
          </a:xfrm>
        </p:spPr>
        <p:txBody>
          <a:bodyPr/>
          <a:lstStyle/>
          <a:p>
            <a:r>
              <a:rPr lang="zh-TW" altLang="en-US" dirty="0"/>
              <a:t>有機蔬果網上賣</a:t>
            </a:r>
          </a:p>
        </p:txBody>
      </p:sp>
      <p:pic>
        <p:nvPicPr>
          <p:cNvPr id="232453" name="Picture 5" descr="網路有機蔬果店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873891"/>
            <a:ext cx="7745413" cy="48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28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電子商務有哪四大主軸</a:t>
            </a:r>
            <a:r>
              <a:rPr lang="zh-TW" altLang="zh-TW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上網</a:t>
            </a:r>
            <a:r>
              <a:rPr lang="zh-TW" altLang="zh-TW" dirty="0"/>
              <a:t>搜尋，分別就這四大主軸列舉一家成功公司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32572"/>
              </p:ext>
            </p:extLst>
          </p:nvPr>
        </p:nvGraphicFramePr>
        <p:xfrm>
          <a:off x="808074" y="2276872"/>
          <a:ext cx="10047767" cy="3625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0642">
                  <a:extLst>
                    <a:ext uri="{9D8B030D-6E8A-4147-A177-3AD203B41FA5}">
                      <a16:colId xmlns:a16="http://schemas.microsoft.com/office/drawing/2014/main" val="442521672"/>
                    </a:ext>
                  </a:extLst>
                </a:gridCol>
                <a:gridCol w="5557125">
                  <a:extLst>
                    <a:ext uri="{9D8B030D-6E8A-4147-A177-3AD203B41FA5}">
                      <a16:colId xmlns:a16="http://schemas.microsoft.com/office/drawing/2014/main" val="796068868"/>
                    </a:ext>
                  </a:extLst>
                </a:gridCol>
              </a:tblGrid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主軸</a:t>
                      </a:r>
                      <a:endParaRPr lang="zh-TW" sz="3200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成功公司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750323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商流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電子商務平台之商店街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315637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物流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黑貓宅集便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544138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金流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Paypal</a:t>
                      </a: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、支付寶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673563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資訊流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Ex.</a:t>
                      </a:r>
                      <a:r>
                        <a:rPr lang="zh-TW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人力銀行、</a:t>
                      </a:r>
                      <a:r>
                        <a:rPr lang="en-US" sz="3200" kern="100" dirty="0" err="1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Agoda</a:t>
                      </a:r>
                      <a:r>
                        <a:rPr lang="zh-TW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</a:t>
                      </a:r>
                      <a:r>
                        <a:rPr lang="en-US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Priceline</a:t>
                      </a:r>
                      <a:r>
                        <a:rPr lang="zh-TW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</a:t>
                      </a:r>
                      <a:r>
                        <a:rPr lang="en-US" sz="3200" kern="100" dirty="0" err="1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fineprice</a:t>
                      </a:r>
                      <a:endParaRPr lang="zh-TW" sz="3200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02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584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</a:t>
            </a:r>
            <a:r>
              <a:rPr lang="en-US" altLang="zh-TW" dirty="0" smtClean="0"/>
              <a:t>4P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企管大師傑洛姆．麥卡錫（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Jerome McCarthy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），在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1960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年提出強化企業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力的「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en-US" altLang="zh-TW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4P 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組合策略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864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行銷四</a:t>
            </a:r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產品 </a:t>
            </a:r>
            <a:r>
              <a:rPr lang="en-US" altLang="zh-TW" sz="3200" dirty="0" smtClean="0"/>
              <a:t>Product</a:t>
            </a:r>
          </a:p>
          <a:p>
            <a:r>
              <a:rPr lang="zh-TW" altLang="en-US" sz="3200" dirty="0" smtClean="0"/>
              <a:t>價格組合 </a:t>
            </a:r>
            <a:r>
              <a:rPr lang="en-US" altLang="zh-TW" sz="3200" dirty="0" smtClean="0"/>
              <a:t>Price</a:t>
            </a:r>
          </a:p>
          <a:p>
            <a:r>
              <a:rPr lang="zh-TW" altLang="en-US" sz="3200" dirty="0" smtClean="0"/>
              <a:t>通路 </a:t>
            </a:r>
            <a:r>
              <a:rPr lang="en-US" altLang="zh-TW" sz="3200" dirty="0" smtClean="0"/>
              <a:t>Place</a:t>
            </a:r>
          </a:p>
          <a:p>
            <a:r>
              <a:rPr lang="zh-TW" altLang="en-US" sz="3200" dirty="0" smtClean="0"/>
              <a:t>促銷 </a:t>
            </a:r>
            <a:r>
              <a:rPr lang="en-US" altLang="zh-TW" sz="3200" dirty="0" smtClean="0"/>
              <a:t>Promotion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8784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產品</a:t>
            </a:r>
            <a:r>
              <a:rPr lang="en-US" altLang="zh-TW" dirty="0" smtClean="0"/>
              <a:t>Production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1209056"/>
            <a:ext cx="9668594" cy="4530725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產品的組合：主要包括產品的實體、服務、品牌、包裝。</a:t>
            </a:r>
            <a:endParaRPr lang="en-US" altLang="zh-TW" sz="2800" dirty="0" smtClean="0"/>
          </a:p>
          <a:p>
            <a:r>
              <a:rPr lang="zh-TW" altLang="en-US" sz="2800" dirty="0" smtClean="0"/>
              <a:t>它是指企業提供給目標市場的貨物、服務的集合 包括產品的效用、質量、外觀、樣式、品牌、包裝和規格，</a:t>
            </a:r>
            <a:endParaRPr lang="en-US" altLang="zh-TW" sz="2800" dirty="0" smtClean="0"/>
          </a:p>
          <a:p>
            <a:r>
              <a:rPr lang="zh-TW" altLang="en-US" sz="2800" dirty="0" smtClean="0"/>
              <a:t>還包括服務和保固等因素。</a:t>
            </a:r>
            <a:endParaRPr lang="zh-TW" altLang="en-US" sz="2800" dirty="0"/>
          </a:p>
        </p:txBody>
      </p:sp>
      <p:sp>
        <p:nvSpPr>
          <p:cNvPr id="5" name="矩形圖說文字 4"/>
          <p:cNvSpPr/>
          <p:nvPr/>
        </p:nvSpPr>
        <p:spPr>
          <a:xfrm>
            <a:off x="6283842" y="5071730"/>
            <a:ext cx="4752753" cy="1148317"/>
          </a:xfrm>
          <a:prstGeom prst="wedgeRectCallout">
            <a:avLst>
              <a:gd name="adj1" fmla="val -33361"/>
              <a:gd name="adj2" fmla="val -643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iPHONE</a:t>
            </a:r>
            <a:r>
              <a:rPr lang="zh-TW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的產品特色？</a:t>
            </a:r>
            <a:endParaRPr lang="zh-TW" alt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93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Price</a:t>
            </a:r>
            <a:r>
              <a:rPr lang="zh-TW" altLang="en-US" dirty="0" smtClean="0"/>
              <a:t>價格的組合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924" y="1791587"/>
            <a:ext cx="8013405" cy="4530725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主要包括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基本價格、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折扣價格、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付款時間、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借貸條件等。</a:t>
            </a:r>
            <a:endParaRPr lang="en-US" altLang="zh-TW" sz="2800" dirty="0" smtClean="0"/>
          </a:p>
          <a:p>
            <a:r>
              <a:rPr lang="zh-TW" altLang="en-US" sz="3200" dirty="0" smtClean="0"/>
              <a:t>它是指企業出售產品所追求的經濟回報。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568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地點</a:t>
            </a:r>
            <a:r>
              <a:rPr lang="en-US" altLang="zh-TW" dirty="0" smtClean="0"/>
              <a:t>Place</a:t>
            </a:r>
            <a:r>
              <a:rPr lang="zh-TW" altLang="en-US" dirty="0" smtClean="0"/>
              <a:t>的組合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7190" y="1897912"/>
            <a:ext cx="10958624" cy="453072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它主要</a:t>
            </a:r>
            <a:r>
              <a:rPr lang="zh-TW" altLang="en-US" sz="2800" dirty="0" smtClean="0"/>
              <a:t>包括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分銷</a:t>
            </a:r>
            <a:r>
              <a:rPr lang="zh-TW" altLang="en-US" sz="2400" dirty="0"/>
              <a:t>管道</a:t>
            </a:r>
            <a:r>
              <a:rPr lang="zh-TW" altLang="en-US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儲存</a:t>
            </a:r>
            <a:r>
              <a:rPr lang="zh-TW" altLang="en-US" sz="2400" dirty="0"/>
              <a:t>設施</a:t>
            </a:r>
            <a:r>
              <a:rPr lang="zh-TW" altLang="en-US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運輸</a:t>
            </a:r>
            <a:r>
              <a:rPr lang="zh-TW" altLang="en-US" sz="2400" dirty="0"/>
              <a:t>設施</a:t>
            </a:r>
            <a:r>
              <a:rPr lang="zh-TW" altLang="en-US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存貨</a:t>
            </a:r>
            <a:r>
              <a:rPr lang="zh-TW" altLang="en-US" sz="2400" dirty="0"/>
              <a:t>控制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r>
              <a:rPr lang="zh-TW" altLang="en-US" sz="2800" dirty="0" smtClean="0"/>
              <a:t>它</a:t>
            </a:r>
            <a:r>
              <a:rPr lang="zh-TW" altLang="en-US" sz="2800" dirty="0"/>
              <a:t>代表企業為使其產品進入和達到</a:t>
            </a:r>
            <a:r>
              <a:rPr lang="zh-TW" altLang="en-US" sz="2800" b="1" dirty="0"/>
              <a:t>目標市場</a:t>
            </a:r>
            <a:r>
              <a:rPr lang="zh-TW" altLang="en-US" sz="2800" dirty="0"/>
              <a:t>所組織、實施的各種活動，包括途徑、環節、場所、倉儲和運輸等。</a:t>
            </a:r>
          </a:p>
        </p:txBody>
      </p:sp>
    </p:spTree>
    <p:extLst>
      <p:ext uri="{BB962C8B-B14F-4D97-AF65-F5344CB8AC3E}">
        <p14:creationId xmlns:p14="http://schemas.microsoft.com/office/powerpoint/2010/main" val="823559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促銷</a:t>
            </a:r>
            <a:r>
              <a:rPr lang="en-US" altLang="zh-TW" dirty="0" smtClean="0"/>
              <a:t>Promotion</a:t>
            </a:r>
            <a:r>
              <a:rPr lang="zh-TW" altLang="en-US" dirty="0" smtClean="0"/>
              <a:t>組合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1988841"/>
            <a:ext cx="11029616" cy="373863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是指企業利用各種資訊載體與</a:t>
            </a:r>
            <a:r>
              <a:rPr lang="zh-TW" altLang="en-US" sz="2800" b="1" dirty="0"/>
              <a:t>目標市場</a:t>
            </a:r>
            <a:r>
              <a:rPr lang="zh-TW" altLang="en-US" sz="2800" dirty="0"/>
              <a:t>進行溝通的傳播活動。</a:t>
            </a:r>
            <a:endParaRPr lang="en-US" altLang="zh-TW" sz="2800" dirty="0"/>
          </a:p>
          <a:p>
            <a:pPr lvl="1"/>
            <a:r>
              <a:rPr lang="zh-TW" altLang="en-US" sz="2000" dirty="0"/>
              <a:t>包括廣告、</a:t>
            </a:r>
            <a:endParaRPr lang="en-US" altLang="zh-TW" sz="2000" dirty="0"/>
          </a:p>
          <a:p>
            <a:pPr lvl="1"/>
            <a:r>
              <a:rPr lang="zh-TW" altLang="en-US" sz="2000" dirty="0"/>
              <a:t>人員推銷、</a:t>
            </a:r>
            <a:endParaRPr lang="en-US" altLang="zh-TW" sz="2000" dirty="0"/>
          </a:p>
          <a:p>
            <a:pPr lvl="1"/>
            <a:r>
              <a:rPr lang="zh-TW" altLang="en-US" sz="2000" dirty="0"/>
              <a:t>營業推廣與公共關係等等。</a:t>
            </a:r>
            <a:endParaRPr lang="en-US" altLang="zh-TW" sz="2000" dirty="0"/>
          </a:p>
          <a:p>
            <a:r>
              <a:rPr lang="zh-TW" altLang="en-US" sz="2800" dirty="0"/>
              <a:t>以上</a:t>
            </a:r>
            <a:r>
              <a:rPr lang="en-US" altLang="zh-TW" sz="2800" b="1" dirty="0"/>
              <a:t>4P</a:t>
            </a:r>
            <a:r>
              <a:rPr lang="zh-TW" altLang="en-US" sz="2800" dirty="0"/>
              <a:t> </a:t>
            </a:r>
            <a:r>
              <a:rPr lang="en-US" altLang="zh-TW" sz="2800" dirty="0"/>
              <a:t>( </a:t>
            </a:r>
            <a:r>
              <a:rPr lang="zh-TW" altLang="en-US" sz="2800" dirty="0"/>
              <a:t>產品、價格、地點、促銷</a:t>
            </a:r>
            <a:r>
              <a:rPr lang="en-US" altLang="zh-TW" sz="2800" dirty="0"/>
              <a:t>) </a:t>
            </a:r>
            <a:r>
              <a:rPr lang="zh-TW" altLang="en-US" sz="2800" dirty="0"/>
              <a:t>是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b="1" dirty="0"/>
              <a:t>市場行銷</a:t>
            </a:r>
            <a:r>
              <a:rPr lang="zh-TW" altLang="en-US" sz="2800" dirty="0"/>
              <a:t>過程中可以控制的因素 也是企業進行</a:t>
            </a:r>
            <a:r>
              <a:rPr lang="zh-TW" altLang="en-US" sz="2800" b="1" dirty="0"/>
              <a:t>市場行銷活動</a:t>
            </a:r>
            <a:r>
              <a:rPr lang="zh-TW" altLang="en-US" sz="2800" dirty="0"/>
              <a:t>的主要手段 對它們的具體運用，形成了企業的</a:t>
            </a:r>
            <a:r>
              <a:rPr lang="zh-TW" altLang="en-US" sz="2800" b="1" dirty="0"/>
              <a:t>市場行銷</a:t>
            </a:r>
            <a:r>
              <a:rPr lang="zh-TW" altLang="en-US" sz="2800" dirty="0"/>
              <a:t>戰略。</a:t>
            </a:r>
          </a:p>
        </p:txBody>
      </p:sp>
    </p:spTree>
    <p:extLst>
      <p:ext uri="{BB962C8B-B14F-4D97-AF65-F5344CB8AC3E}">
        <p14:creationId xmlns:p14="http://schemas.microsoft.com/office/powerpoint/2010/main" val="297185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4P</a:t>
            </a:r>
            <a:r>
              <a:rPr lang="zh-TW" altLang="en-US" dirty="0" smtClean="0"/>
              <a:t>的特色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(1)</a:t>
            </a:r>
            <a:r>
              <a:rPr lang="zh-TW" altLang="en-US" sz="2400" dirty="0"/>
              <a:t>具有可控性。構成</a:t>
            </a:r>
            <a:r>
              <a:rPr lang="zh-TW" altLang="en-US" sz="2400" b="1" dirty="0"/>
              <a:t>市場行銷組合</a:t>
            </a:r>
            <a:r>
              <a:rPr lang="zh-TW" altLang="en-US" sz="2400" dirty="0"/>
              <a:t>的各種手段，是企業可以調節、控制和運用的因素，如企業根據</a:t>
            </a:r>
            <a:r>
              <a:rPr lang="zh-TW" altLang="en-US" sz="2400" b="1" dirty="0"/>
              <a:t>目標市場</a:t>
            </a:r>
            <a:r>
              <a:rPr lang="zh-TW" altLang="en-US" sz="2400" dirty="0"/>
              <a:t>情況，能夠自主決定生產什麼產品、制定什麼價格、選擇什麼銷售管道、採用什麼促銷方式。</a:t>
            </a:r>
          </a:p>
          <a:p>
            <a:r>
              <a:rPr lang="en-US" altLang="zh-TW" sz="2400" dirty="0"/>
              <a:t>(2) </a:t>
            </a:r>
            <a:r>
              <a:rPr lang="zh-TW" altLang="en-US" sz="2400" dirty="0"/>
              <a:t>動態性。</a:t>
            </a:r>
            <a:r>
              <a:rPr lang="zh-TW" altLang="en-US" sz="2400" b="1" dirty="0"/>
              <a:t>市場行銷組合</a:t>
            </a:r>
            <a:r>
              <a:rPr lang="zh-TW" altLang="en-US" sz="2400" dirty="0"/>
              <a:t>不是固定不變的靜態組合而是變化無窮的動態組合。企業受到內部條件、外部環境變化的影響，必須能主動地做出相應的反應。</a:t>
            </a:r>
          </a:p>
          <a:p>
            <a:r>
              <a:rPr lang="en-US" altLang="zh-TW" sz="2400" dirty="0"/>
              <a:t>(3) </a:t>
            </a:r>
            <a:r>
              <a:rPr lang="zh-TW" altLang="en-US" sz="2400" dirty="0"/>
              <a:t>具有整體性。</a:t>
            </a:r>
            <a:r>
              <a:rPr lang="zh-TW" altLang="en-US" sz="2400" b="1" dirty="0"/>
              <a:t>市場行銷組合</a:t>
            </a:r>
            <a:r>
              <a:rPr lang="zh-TW" altLang="en-US" sz="2400" dirty="0"/>
              <a:t>的各種手段及組成因素，不是簡單的相加或拼湊集合，而應成為一個有機的整體，在統一目標指導下，彼此配合、相互補充，能夠求得大於局部功能之和的整體效應。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591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0">
                <a:ea typeface="標楷體" panose="03000509000000000000" pitchFamily="65" charset="-120"/>
              </a:rPr>
              <a:t>電子商務的類型區分</a:t>
            </a:r>
          </a:p>
        </p:txBody>
      </p:sp>
      <p:pic>
        <p:nvPicPr>
          <p:cNvPr id="83974" name="Picture 6" descr="圖1-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1" y="2133601"/>
            <a:ext cx="5961063" cy="376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4872038" y="4437063"/>
            <a:ext cx="215900" cy="360362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800600" y="44116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763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1850" y="702156"/>
            <a:ext cx="6368957" cy="1013800"/>
          </a:xfrm>
        </p:spPr>
        <p:txBody>
          <a:bodyPr/>
          <a:lstStyle/>
          <a:p>
            <a:r>
              <a:rPr lang="en-US" altLang="zh-TW" dirty="0" smtClean="0"/>
              <a:t>4P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6567" y="1940517"/>
            <a:ext cx="10964940" cy="458452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Product</a:t>
            </a:r>
            <a:r>
              <a:rPr lang="zh-TW" altLang="en-US" sz="2400" dirty="0"/>
              <a:t>產品：</a:t>
            </a:r>
          </a:p>
          <a:p>
            <a:pPr lvl="1"/>
            <a:r>
              <a:rPr lang="zh-TW" altLang="en-US" sz="2000" dirty="0"/>
              <a:t>注重開發的功能，要求產品有獨特的賣點</a:t>
            </a:r>
            <a:r>
              <a:rPr lang="en-US" altLang="zh-TW" sz="2000" dirty="0"/>
              <a:t>(USP)</a:t>
            </a:r>
            <a:r>
              <a:rPr lang="zh-TW" altLang="en-US" sz="2000" dirty="0"/>
              <a:t>，把產品的功能訴求放在第一位。</a:t>
            </a:r>
          </a:p>
          <a:p>
            <a:r>
              <a:rPr lang="en-US" altLang="zh-TW" sz="2400" dirty="0"/>
              <a:t>Price</a:t>
            </a:r>
            <a:r>
              <a:rPr lang="zh-TW" altLang="en-US" sz="2400" dirty="0"/>
              <a:t>價格：</a:t>
            </a:r>
          </a:p>
          <a:p>
            <a:pPr lvl="1"/>
            <a:r>
              <a:rPr lang="zh-TW" altLang="en-US" sz="2000" dirty="0"/>
              <a:t>是消費者願意支付產品的費用。調整價格對於市場策略有深刻的影響，，根據不同的市場定位，制定不同的價格策略，產品的定價依據是企業的品牌戰略，</a:t>
            </a:r>
          </a:p>
          <a:p>
            <a:r>
              <a:rPr lang="en-US" altLang="zh-TW" sz="2400" dirty="0"/>
              <a:t>Place</a:t>
            </a:r>
            <a:r>
              <a:rPr lang="zh-TW" altLang="en-US" sz="2400" dirty="0"/>
              <a:t>通路：</a:t>
            </a:r>
          </a:p>
          <a:p>
            <a:pPr lvl="1"/>
            <a:r>
              <a:rPr lang="zh-TW" altLang="en-US" sz="1800" dirty="0"/>
              <a:t>將產品從生產者 （製造者／供應商） 移轉到消費者或使用者的組織或企業，也就是消費者或使用者購買或取得產品或服務的管道。</a:t>
            </a:r>
            <a:endParaRPr lang="zh-TW" altLang="en-US" sz="2400" dirty="0"/>
          </a:p>
          <a:p>
            <a:r>
              <a:rPr lang="en-US" altLang="zh-TW" sz="2400" dirty="0"/>
              <a:t>Promotion</a:t>
            </a:r>
            <a:r>
              <a:rPr lang="zh-TW" altLang="en-US" sz="2400" dirty="0"/>
              <a:t>推廣：</a:t>
            </a:r>
          </a:p>
          <a:p>
            <a:pPr lvl="1"/>
            <a:r>
              <a:rPr lang="zh-TW" altLang="en-US" sz="1800" dirty="0"/>
              <a:t>代表各種市場行銷者使用的溝通方式，可以讓不同的群體可以了解產品。促銷一般包括：廣告，公共關係，人員銷售</a:t>
            </a:r>
            <a:r>
              <a:rPr lang="en-US" altLang="zh-TW" sz="1800" dirty="0"/>
              <a:t>…</a:t>
            </a:r>
            <a:r>
              <a:rPr lang="zh-TW" altLang="en-US" sz="1800" dirty="0"/>
              <a:t>等等。</a:t>
            </a:r>
          </a:p>
        </p:txBody>
      </p:sp>
    </p:spTree>
    <p:extLst>
      <p:ext uri="{BB962C8B-B14F-4D97-AF65-F5344CB8AC3E}">
        <p14:creationId xmlns:p14="http://schemas.microsoft.com/office/powerpoint/2010/main" val="35875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網路行銷的演進 </a:t>
            </a:r>
            <a:r>
              <a:rPr lang="en-US" altLang="zh-TW" dirty="0" smtClean="0"/>
              <a:t>4P-&gt;4C-&gt;4S</a:t>
            </a:r>
            <a:endParaRPr lang="zh-TW" altLang="en-US" dirty="0"/>
          </a:p>
        </p:txBody>
      </p:sp>
      <p:pic>
        <p:nvPicPr>
          <p:cNvPr id="3" name="Picture 2" descr="4p4c4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767384"/>
            <a:ext cx="5688632" cy="4541936"/>
          </a:xfrm>
          <a:prstGeom prst="rect">
            <a:avLst/>
          </a:prstGeom>
          <a:noFill/>
          <a:extLst/>
        </p:spPr>
      </p:pic>
      <p:sp>
        <p:nvSpPr>
          <p:cNvPr id="5" name="文字方塊 4"/>
          <p:cNvSpPr txBox="1"/>
          <p:nvPr/>
        </p:nvSpPr>
        <p:spPr>
          <a:xfrm>
            <a:off x="1983532" y="6309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hlinkClick r:id="rId3"/>
              </a:rPr>
              <a:t>參考文獻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25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4P-&gt; 4C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75894" y="1927834"/>
            <a:ext cx="3449387" cy="287276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企管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大師傑洛姆．麥卡錫（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Jerome McCarthy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），在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1960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年提出強化企業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力的「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en-US" altLang="zh-TW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4P 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組合策略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行銷專家羅伯特．勞特朋（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Robert F. </a:t>
            </a:r>
            <a:r>
              <a:rPr lang="en-US" altLang="zh-TW" dirty="0" err="1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Lauterborn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）在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1990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年提出以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消費者需求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為中心的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4C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58" y="1278493"/>
            <a:ext cx="7143750" cy="52101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5894" y="6488668"/>
            <a:ext cx="10282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https://blog.dcplus.com.tw/marketing-training/certification-training/tmca-certification/35308</a:t>
            </a:r>
          </a:p>
        </p:txBody>
      </p:sp>
    </p:spTree>
    <p:extLst>
      <p:ext uri="{BB962C8B-B14F-4D97-AF65-F5344CB8AC3E}">
        <p14:creationId xmlns:p14="http://schemas.microsoft.com/office/powerpoint/2010/main" val="2470364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4P-&gt; 4C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81192" y="1888958"/>
            <a:ext cx="11029615" cy="4704347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傳統的行銷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4P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，是從生產者觀點出發的行銷觀點。隨著市場競爭逐漸激烈、消費者意識抬頭，品牌行銷策略逐漸轉為消費者導向。 行銷專家羅伯特．勞特朋（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Robert F. </a:t>
            </a:r>
            <a:r>
              <a:rPr lang="en-US" altLang="zh-TW" sz="2800" dirty="0" err="1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Lauterborn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）在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1990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年提出以消費者需求為中心的 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4C 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</a:t>
            </a:r>
            <a:r>
              <a:rPr lang="zh-TW" altLang="en-US" sz="2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</a:t>
            </a:r>
            <a:endParaRPr lang="en-US" altLang="zh-TW" sz="28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sz="2100" b="1" dirty="0"/>
              <a:t>Customer </a:t>
            </a:r>
            <a:r>
              <a:rPr lang="zh-TW" altLang="en-US" sz="2100" b="1" dirty="0"/>
              <a:t>顧客：</a:t>
            </a:r>
            <a:br>
              <a:rPr lang="zh-TW" altLang="en-US" sz="2100" b="1" dirty="0"/>
            </a:br>
            <a:r>
              <a:rPr lang="zh-TW" altLang="en-US" sz="2100" dirty="0"/>
              <a:t>企業必須首先了解和研究顧客，根據顧客的需求來提供產品。同時，企業提供的不僅僅是產品和服務，更重要的是由此產生的客戶價值 </a:t>
            </a:r>
            <a:r>
              <a:rPr lang="en-US" altLang="zh-TW" sz="2100" dirty="0"/>
              <a:t>(Customer Value)</a:t>
            </a:r>
            <a:r>
              <a:rPr lang="zh-TW" altLang="en-US" sz="2100" dirty="0"/>
              <a:t>。</a:t>
            </a:r>
          </a:p>
          <a:p>
            <a:r>
              <a:rPr lang="en-US" altLang="zh-TW" sz="2100" b="1" dirty="0"/>
              <a:t>Cost </a:t>
            </a:r>
            <a:r>
              <a:rPr lang="zh-TW" altLang="en-US" sz="2100" b="1" dirty="0"/>
              <a:t>成本：</a:t>
            </a:r>
            <a:br>
              <a:rPr lang="zh-TW" altLang="en-US" sz="2100" b="1" dirty="0"/>
            </a:br>
            <a:r>
              <a:rPr lang="zh-TW" altLang="en-US" sz="2100" dirty="0"/>
              <a:t>不單是企業的生產成本，或者說</a:t>
            </a:r>
            <a:r>
              <a:rPr lang="en-US" altLang="zh-TW" sz="2100" dirty="0"/>
              <a:t>4P</a:t>
            </a:r>
            <a:r>
              <a:rPr lang="zh-TW" altLang="en-US" sz="2100" dirty="0"/>
              <a:t>中的</a:t>
            </a:r>
            <a:r>
              <a:rPr lang="en-US" altLang="zh-TW" sz="2100" dirty="0"/>
              <a:t>Price( </a:t>
            </a:r>
            <a:r>
              <a:rPr lang="zh-TW" altLang="en-US" sz="2100" dirty="0"/>
              <a:t>價格 </a:t>
            </a:r>
            <a:r>
              <a:rPr lang="en-US" altLang="zh-TW" sz="2100" dirty="0"/>
              <a:t>),</a:t>
            </a:r>
            <a:r>
              <a:rPr lang="zh-TW" altLang="en-US" sz="2100" dirty="0"/>
              <a:t>它還包括顧客的購買成本，同時也意味著產品定價的理想情況，應該是既低於顧客的心理價格，亦能夠讓企業有所盈利。此外，這中間的顧客購買成本不僅包括其貨幣支出，還包括其為此耗費的時間，體力和精力消耗，以及購買風險。</a:t>
            </a:r>
          </a:p>
          <a:p>
            <a:r>
              <a:rPr lang="en-US" altLang="zh-TW" sz="2100" b="1" dirty="0"/>
              <a:t>Convenience </a:t>
            </a:r>
            <a:r>
              <a:rPr lang="zh-TW" altLang="en-US" sz="2100" b="1" dirty="0"/>
              <a:t>便利：</a:t>
            </a:r>
            <a:r>
              <a:rPr lang="zh-TW" altLang="en-US" sz="2100" dirty="0"/>
              <a:t/>
            </a:r>
            <a:br>
              <a:rPr lang="zh-TW" altLang="en-US" sz="2100" dirty="0"/>
            </a:br>
            <a:r>
              <a:rPr lang="zh-TW" altLang="en-US" sz="2100" dirty="0"/>
              <a:t>指購買的方便性</a:t>
            </a:r>
            <a:r>
              <a:rPr lang="en-US" altLang="zh-TW" sz="2100" dirty="0"/>
              <a:t>( Convenience to buy) </a:t>
            </a:r>
            <a:r>
              <a:rPr lang="zh-TW" altLang="en-US" sz="2100" dirty="0"/>
              <a:t>。比之傳統的行銷管道 新的觀念更重視服務環節在銷售過程中，強調為顧客提供方便性，讓顧客既購買到商品也購買到方便性。</a:t>
            </a:r>
          </a:p>
          <a:p>
            <a:r>
              <a:rPr lang="en-US" altLang="zh-TW" sz="2100" b="1" dirty="0"/>
              <a:t>Communication </a:t>
            </a:r>
            <a:r>
              <a:rPr lang="zh-TW" altLang="en-US" sz="2100" b="1" dirty="0"/>
              <a:t>溝通：</a:t>
            </a:r>
            <a:br>
              <a:rPr lang="zh-TW" altLang="en-US" sz="2100" b="1" dirty="0"/>
            </a:br>
            <a:r>
              <a:rPr lang="zh-TW" altLang="en-US" sz="2100" dirty="0"/>
              <a:t>企業應通過同顧客進行積極有效的雙向溝通，建立基於共同利益的新型企業</a:t>
            </a:r>
            <a:r>
              <a:rPr lang="en-US" altLang="zh-TW" sz="2100" dirty="0"/>
              <a:t>/ </a:t>
            </a:r>
            <a:r>
              <a:rPr lang="zh-TW" altLang="en-US" sz="2100" dirty="0"/>
              <a:t>顧客關係。這不再是企業單向的促銷和勸導顧客，而是在雙方的溝通中找到能同時實現各自目標的通途</a:t>
            </a:r>
            <a:r>
              <a:rPr lang="zh-TW" altLang="en-US" sz="2100" dirty="0" smtClean="0"/>
              <a:t>。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873051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羅伯特．勞特朋（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Robert F. </a:t>
            </a:r>
            <a:r>
              <a:rPr lang="en-US" altLang="zh-TW" dirty="0" err="1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Lauterborn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）在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1990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年提出以消費者需求為中心的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4C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/>
              <a:t>4C</a:t>
            </a:r>
            <a:r>
              <a:rPr lang="zh-TW" altLang="en-US" sz="2800" dirty="0"/>
              <a:t>理論也有其不足的地方，它以顧客需求為導向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但</a:t>
            </a:r>
            <a:r>
              <a:rPr lang="zh-TW" altLang="en-US" sz="2800" dirty="0"/>
              <a:t>顧客需求有個合理性問題，如果企業只是被動適用顧客的需求，必然會付出巨大的成本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根據</a:t>
            </a:r>
            <a:r>
              <a:rPr lang="zh-TW" altLang="en-US" sz="2800" dirty="0"/>
              <a:t>市場的發展，應該尋求在企業與顧客之間建立一種更主動的關係</a:t>
            </a:r>
            <a:r>
              <a:rPr lang="zh-TW" altLang="en-US" sz="2800" dirty="0" smtClean="0"/>
              <a:t>；</a:t>
            </a:r>
            <a:endParaRPr lang="en-US" altLang="zh-TW" sz="2800" dirty="0" smtClean="0"/>
          </a:p>
          <a:p>
            <a:r>
              <a:rPr lang="en-US" altLang="zh-TW" sz="2800" dirty="0" smtClean="0"/>
              <a:t>4C</a:t>
            </a:r>
            <a:r>
              <a:rPr lang="zh-TW" altLang="en-US" sz="2800" dirty="0"/>
              <a:t>雖然是以顧客為中心進行行銷，但卻沒能體現既贏得客群，又長期地擁有客群的關係行銷思想，沒有解決滿足顧客需求的操作性問題。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633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4C-&gt; 4S</a:t>
            </a:r>
            <a:r>
              <a:rPr lang="zh-TW" altLang="en-US" dirty="0" smtClean="0"/>
              <a:t>  消費者需求 </a:t>
            </a:r>
            <a:r>
              <a:rPr lang="en-US" altLang="zh-TW" dirty="0" smtClean="0"/>
              <a:t>-&gt; </a:t>
            </a:r>
            <a:r>
              <a:rPr lang="zh-TW" altLang="en-US" dirty="0" smtClean="0"/>
              <a:t>顧客體驗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81192" y="2385034"/>
            <a:ext cx="10878169" cy="455718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專家羅伯特．勞特朋（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Robert F. </a:t>
            </a:r>
            <a:r>
              <a:rPr lang="en-US" altLang="zh-TW" dirty="0" err="1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Lauterborn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）在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1990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年提出以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消費者需求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為中心的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4C 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4S 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顧客體驗導向：</a:t>
            </a:r>
            <a:r>
              <a:rPr lang="zh-TW" altLang="en-US" dirty="0" smtClean="0"/>
              <a:t>著重</a:t>
            </a:r>
            <a:r>
              <a:rPr lang="zh-TW" altLang="en-US" dirty="0"/>
              <a:t>於服務和顧客端體驗的行銷模式，主要是為帶給客人好的消費經驗，造成回流和口碑擴散效應</a:t>
            </a:r>
            <a:endParaRPr lang="en-US" altLang="zh-TW" sz="2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/>
              <a:t>滿意度</a:t>
            </a:r>
            <a:r>
              <a:rPr lang="en-US" altLang="zh-TW" sz="2400" dirty="0"/>
              <a:t>(Satisfaction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/>
              <a:t>以顧客滿意為中心提供</a:t>
            </a:r>
            <a:r>
              <a:rPr lang="zh-TW" altLang="en-US" sz="2000" dirty="0" smtClean="0"/>
              <a:t>商品</a:t>
            </a:r>
            <a:endParaRPr lang="en-US" altLang="zh-TW" sz="2000" dirty="0" smtClean="0"/>
          </a:p>
          <a:p>
            <a:r>
              <a:rPr lang="zh-TW" altLang="en-US" sz="2400" dirty="0"/>
              <a:t>服務</a:t>
            </a:r>
            <a:r>
              <a:rPr lang="en-US" altLang="zh-TW" sz="2400" dirty="0"/>
              <a:t>(Service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/>
              <a:t>提供客人從第一印象、整體消費經驗到售後服務</a:t>
            </a:r>
            <a:endParaRPr lang="en-US" altLang="zh-TW" sz="2000" dirty="0" smtClean="0"/>
          </a:p>
          <a:p>
            <a:r>
              <a:rPr lang="zh-TW" altLang="en-US" sz="2400" dirty="0"/>
              <a:t>速度</a:t>
            </a:r>
            <a:r>
              <a:rPr lang="en-US" altLang="zh-TW" sz="2400" dirty="0"/>
              <a:t>(Speed)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zh-TW" altLang="en-US" sz="2000" dirty="0"/>
              <a:t>最即時的給予協助，不讓顧客有過多的等候時間</a:t>
            </a:r>
            <a:endParaRPr lang="zh-TW" altLang="en-US" sz="2000" dirty="0"/>
          </a:p>
          <a:p>
            <a:r>
              <a:rPr lang="zh-TW" altLang="en-US" sz="2400" dirty="0"/>
              <a:t>誠意</a:t>
            </a:r>
            <a:r>
              <a:rPr lang="en-US" altLang="zh-TW" sz="2400" dirty="0"/>
              <a:t>(Sincerity)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用</a:t>
            </a:r>
            <a:r>
              <a:rPr lang="zh-TW" altLang="en-US" sz="2000" dirty="0"/>
              <a:t>態度和細緻的服務內容，帶給客人最好的體驗</a:t>
            </a:r>
          </a:p>
          <a:p>
            <a:pPr lvl="1"/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924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#1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Product</a:t>
            </a:r>
            <a:r>
              <a:rPr lang="en-US" altLang="zh-TW" dirty="0" smtClean="0"/>
              <a:t> -&gt; consumer value -&gt; sense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96067"/>
              </p:ext>
            </p:extLst>
          </p:nvPr>
        </p:nvGraphicFramePr>
        <p:xfrm>
          <a:off x="672432" y="2141621"/>
          <a:ext cx="10757568" cy="319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Product (</a:t>
                      </a:r>
                      <a:r>
                        <a:rPr lang="zh-TW" altLang="en-US" dirty="0" smtClean="0"/>
                        <a:t>產品）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Value</a:t>
                      </a:r>
                      <a:r>
                        <a:rPr lang="zh-TW" altLang="en-US" dirty="0" smtClean="0"/>
                        <a:t>（顧客價值）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Sense</a:t>
                      </a:r>
                      <a:r>
                        <a:rPr lang="zh-TW" altLang="en-US" dirty="0" smtClean="0"/>
                        <a:t>（認同感）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產品本身品質</a:t>
                      </a:r>
                      <a:endParaRPr lang="en-US" altLang="zh-TW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注重開發的功能，要求產品有獨特的賣點</a:t>
                      </a:r>
                      <a:r>
                        <a:rPr lang="en-US" altLang="zh-TW" sz="2000" dirty="0" smtClean="0"/>
                        <a:t>(USP)</a:t>
                      </a:r>
                      <a:r>
                        <a:rPr lang="zh-TW" altLang="en-US" sz="2000" dirty="0" smtClean="0"/>
                        <a:t>，把產品的功能訴求放在第一位。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CP</a:t>
                      </a:r>
                      <a:r>
                        <a:rPr lang="zh-TW" altLang="en-US" sz="2400" dirty="0" smtClean="0"/>
                        <a:t>值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創造產品的顧客價值感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建立起與使用者之間的感知及認同感，產生基礎的弱連結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Huawei </a:t>
                      </a:r>
                      <a:r>
                        <a:rPr lang="zh-TW" altLang="en-US" dirty="0" smtClean="0"/>
                        <a:t>旗艦手機 萊卡拍照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Samsung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Note</a:t>
                      </a:r>
                      <a:r>
                        <a:rPr lang="zh-TW" altLang="en-US" dirty="0" smtClean="0"/>
                        <a:t> 手寫功能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Oppo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en-US" altLang="zh-TW" dirty="0" err="1" smtClean="0"/>
                        <a:t>realme</a:t>
                      </a:r>
                      <a:r>
                        <a:rPr lang="zh-TW" altLang="en-US" dirty="0" smtClean="0"/>
                        <a:t>手機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Iphone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不是品牌，而是宗教。這就是消費者跟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Apple(iPhone)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之間建立起來的認同感：我選擇它，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dirty="0" err="1" smtClean="0">
                          <a:hlinkClick r:id="rId2"/>
                        </a:rPr>
                        <a:t>iPHONE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大同電鍋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1026" name="Picture 2" descr="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43" y="5438691"/>
            <a:ext cx="1769221" cy="14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102" y="4735679"/>
            <a:ext cx="1371600" cy="18097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55" y="4735679"/>
            <a:ext cx="17811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25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Apple</a:t>
            </a:r>
            <a:r>
              <a:rPr lang="zh-TW" altLang="en-US" b="1" dirty="0"/>
              <a:t>是一個品牌，還是一種信仰</a:t>
            </a:r>
            <a:r>
              <a:rPr lang="zh-TW" altLang="en-US" b="1" dirty="0" smtClean="0"/>
              <a:t>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5" y="2153652"/>
            <a:ext cx="5923965" cy="39102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5894" y="6314911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777777"/>
                </a:solidFill>
                <a:latin typeface="Roboto"/>
              </a:rPr>
              <a:t>圖片來源：</a:t>
            </a:r>
            <a:r>
              <a:rPr lang="en-US" altLang="zh-TW" dirty="0" err="1">
                <a:solidFill>
                  <a:srgbClr val="777777"/>
                </a:solidFill>
                <a:latin typeface="Roboto"/>
              </a:rPr>
              <a:t>Unsplash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20" y="2153652"/>
            <a:ext cx="5085932" cy="39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18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#2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Price</a:t>
            </a:r>
            <a:r>
              <a:rPr lang="en-US" altLang="zh-TW" dirty="0" smtClean="0"/>
              <a:t> -&gt; consumer cost -&gt; service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90947"/>
              </p:ext>
            </p:extLst>
          </p:nvPr>
        </p:nvGraphicFramePr>
        <p:xfrm>
          <a:off x="672432" y="2141621"/>
          <a:ext cx="10757568" cy="420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Price (</a:t>
                      </a:r>
                      <a:r>
                        <a:rPr lang="zh-TW" altLang="en-US" dirty="0" smtClean="0"/>
                        <a:t>價格）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Cost</a:t>
                      </a:r>
                      <a:r>
                        <a:rPr lang="zh-TW" altLang="en-US" dirty="0" smtClean="0"/>
                        <a:t>（顧客成本）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Service</a:t>
                      </a:r>
                      <a:r>
                        <a:rPr lang="zh-TW" altLang="en-US" dirty="0" smtClean="0"/>
                        <a:t>（服務感）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lvl="1"/>
                      <a:r>
                        <a:rPr lang="zh-TW" altLang="en-US" sz="2800" dirty="0" smtClean="0"/>
                        <a:t>基本價格、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折扣價格、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付款時間、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借貸條件等。</a:t>
                      </a:r>
                      <a:endParaRPr lang="en-US" altLang="zh-TW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顧客的購買成本，同時也意味著產品定價的理想情況，應該是既低於顧客的心理價格，亦能夠讓企業有所盈利。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此外，這中間的顧客購買成本不僅包括其貨幣支出，還包括其為此耗費的時間，體力和精力消耗，以及購買風險。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提供客人從第一印象、整體消費經驗到售後服務。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折扣券</a:t>
                      </a:r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蝦皮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Costco</a:t>
                      </a:r>
                      <a:r>
                        <a:rPr lang="zh-TW" altLang="en-US" dirty="0" smtClean="0"/>
                        <a:t> 線上購物服務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hlinkClick r:id="rId2"/>
                        </a:rPr>
                        <a:t>Costco</a:t>
                      </a:r>
                      <a:r>
                        <a:rPr lang="zh-TW" altLang="en-US" dirty="0" smtClean="0">
                          <a:hlinkClick r:id="rId2"/>
                        </a:rPr>
                        <a:t> 免費退貨服務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69" y="4908945"/>
            <a:ext cx="2468095" cy="9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2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好事多退貨政策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6" y="2170169"/>
            <a:ext cx="6543927" cy="46878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03" y="2170169"/>
            <a:ext cx="21717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1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r>
              <a:rPr lang="en-US" altLang="zh-TW" dirty="0"/>
              <a:t>B2B(Business to Business) </a:t>
            </a:r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7"/>
            <a:ext cx="11029615" cy="1568544"/>
          </a:xfrm>
        </p:spPr>
        <p:txBody>
          <a:bodyPr/>
          <a:lstStyle/>
          <a:p>
            <a:r>
              <a:rPr lang="zh-TW" altLang="en-US" dirty="0"/>
              <a:t>企業與企業間透過網路進行溝通與交易。</a:t>
            </a:r>
          </a:p>
          <a:p>
            <a:r>
              <a:rPr lang="zh-TW" altLang="en-US" dirty="0"/>
              <a:t>也就是說任何企業之間，只要是透過網際網路而產生的商業行為，都可被稱做為</a:t>
            </a:r>
            <a:r>
              <a:rPr lang="en-US" altLang="zh-TW" dirty="0"/>
              <a:t>B2B</a:t>
            </a:r>
            <a:r>
              <a:rPr lang="zh-TW" altLang="en-US" dirty="0"/>
              <a:t>電子商務。 </a:t>
            </a:r>
          </a:p>
        </p:txBody>
      </p:sp>
      <p:pic>
        <p:nvPicPr>
          <p:cNvPr id="205829" name="Picture 5" descr="MCj028058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25" y="4319897"/>
            <a:ext cx="2563813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52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#3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Place</a:t>
            </a:r>
            <a:r>
              <a:rPr lang="en-US" altLang="zh-TW" dirty="0" smtClean="0"/>
              <a:t> -&gt; convenience -&gt; speed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29624"/>
              </p:ext>
            </p:extLst>
          </p:nvPr>
        </p:nvGraphicFramePr>
        <p:xfrm>
          <a:off x="672432" y="2141621"/>
          <a:ext cx="10757568" cy="316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Place (</a:t>
                      </a:r>
                      <a:r>
                        <a:rPr lang="zh-TW" altLang="en-US" dirty="0" smtClean="0"/>
                        <a:t>通路）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Convenience</a:t>
                      </a:r>
                      <a:r>
                        <a:rPr lang="zh-TW" altLang="en-US" dirty="0" smtClean="0"/>
                        <a:t>（便利性）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Speed</a:t>
                      </a:r>
                      <a:r>
                        <a:rPr lang="zh-TW" altLang="en-US" dirty="0" smtClean="0"/>
                        <a:t>（速度）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lvl="1"/>
                      <a:r>
                        <a:rPr lang="zh-TW" altLang="en-US" sz="2000" dirty="0" smtClean="0"/>
                        <a:t>將產品從生產者 （製造者／供應商） 移轉到消費者或使用者的組織或企業，也就是消費者或使用者購買或取得產品或服務的管道。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購買的方便性。</a:t>
                      </a:r>
                      <a:endParaRPr lang="en-US" altLang="zh-TW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新的觀念更重視服務環節在銷售過程中，強調為顧客提供方便性，讓顧客既購買到商品也購買到方便性。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最即時的給予協助，不讓顧客有過多的等候時間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大賣場、便利商店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Costco</a:t>
                      </a:r>
                      <a:r>
                        <a:rPr lang="zh-TW" altLang="en-US" dirty="0" smtClean="0"/>
                        <a:t> 網路購物服務</a:t>
                      </a:r>
                      <a:r>
                        <a:rPr lang="en-US" altLang="zh-TW" dirty="0" smtClean="0"/>
                        <a:t>; 7-11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hlinkClick r:id="rId2"/>
                        </a:rPr>
                        <a:t>PCHOME 24H</a:t>
                      </a:r>
                      <a:r>
                        <a:rPr lang="zh-TW" altLang="en-US" dirty="0" smtClean="0">
                          <a:hlinkClick r:id="rId2"/>
                        </a:rPr>
                        <a:t>到貨服務</a:t>
                      </a:r>
                      <a:endParaRPr lang="en-US" altLang="zh-TW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快速通關服務、客服機器人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647" y="5128224"/>
            <a:ext cx="2089055" cy="13326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702" y="5076814"/>
            <a:ext cx="1682458" cy="14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85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PCHOME</a:t>
            </a:r>
            <a:r>
              <a:rPr lang="zh-TW" altLang="en-US" dirty="0" smtClean="0"/>
              <a:t> </a:t>
            </a:r>
            <a:r>
              <a:rPr lang="en-US" altLang="zh-TW" dirty="0" smtClean="0"/>
              <a:t>6H</a:t>
            </a:r>
            <a:r>
              <a:rPr lang="zh-TW" altLang="en-US" dirty="0" smtClean="0"/>
              <a:t>到貨服務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947715"/>
          </a:xfrm>
        </p:spPr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真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6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小時到貨服務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01" y="1472591"/>
            <a:ext cx="7316704" cy="53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#4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Promotion</a:t>
            </a:r>
            <a:r>
              <a:rPr lang="en-US" altLang="zh-TW" dirty="0" smtClean="0"/>
              <a:t> -&gt; communication -&gt; social network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44045"/>
              </p:ext>
            </p:extLst>
          </p:nvPr>
        </p:nvGraphicFramePr>
        <p:xfrm>
          <a:off x="672432" y="2141621"/>
          <a:ext cx="10757568" cy="355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50654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Promotion (</a:t>
                      </a:r>
                      <a:r>
                        <a:rPr lang="zh-TW" altLang="en-US" dirty="0" smtClean="0"/>
                        <a:t>推廣）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Communication</a:t>
                      </a:r>
                      <a:r>
                        <a:rPr lang="zh-TW" altLang="en-US" dirty="0" smtClean="0"/>
                        <a:t>（溝通）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Social Network</a:t>
                      </a:r>
                      <a:r>
                        <a:rPr lang="zh-TW" altLang="en-US" dirty="0" smtClean="0"/>
                        <a:t>（社群）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2132364">
                <a:tc>
                  <a:txBody>
                    <a:bodyPr/>
                    <a:lstStyle/>
                    <a:p>
                      <a:pPr lvl="1"/>
                      <a:r>
                        <a:rPr lang="zh-TW" altLang="en-US" sz="2000" dirty="0" smtClean="0"/>
                        <a:t>代表各種市場行銷者使用的溝通方式，可以讓不同的群體可以了解產品。促銷一般包括：廣告，公共關係，人員銷售</a:t>
                      </a:r>
                      <a:endParaRPr lang="en-US" altLang="zh-TW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進行積極有效的雙向溝通，建立基於共同利益的新型企業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顧客關係。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這不再是企業單向的促銷和勸導顧客，而是在雙方的溝通中找到能同時實現各自目標。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用態度和細緻的服務內容，帶給客人最好的體驗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87431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廣告、影片、人員代言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提供人工客服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成立</a:t>
                      </a:r>
                      <a:r>
                        <a:rPr lang="en-US" altLang="zh-TW" dirty="0" smtClean="0"/>
                        <a:t>FB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LINE</a:t>
                      </a:r>
                      <a:r>
                        <a:rPr lang="zh-TW" altLang="en-US" dirty="0" smtClean="0"/>
                        <a:t>聊天機器人</a:t>
                      </a:r>
                      <a:endParaRPr lang="en-US" altLang="zh-TW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hlinkClick r:id="rId2"/>
                        </a:rPr>
                        <a:t>玉山小</a:t>
                      </a:r>
                      <a:r>
                        <a:rPr lang="en-US" altLang="zh-TW" dirty="0" err="1" smtClean="0">
                          <a:hlinkClick r:id="rId2"/>
                        </a:rPr>
                        <a:t>i</a:t>
                      </a:r>
                      <a:r>
                        <a:rPr lang="zh-TW" altLang="en-US" dirty="0" smtClean="0">
                          <a:hlinkClick r:id="rId2"/>
                        </a:rPr>
                        <a:t>隨身金融顧問</a:t>
                      </a:r>
                      <a:endParaRPr lang="zh-TW" alt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641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玉山小</a:t>
            </a:r>
            <a:r>
              <a:rPr lang="en-US" altLang="zh-TW" dirty="0" err="1" smtClean="0"/>
              <a:t>i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81192" y="2180496"/>
            <a:ext cx="3449387" cy="367830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目前，玉山小</a:t>
            </a:r>
            <a:r>
              <a:rPr lang="en-US" altLang="zh-TW" dirty="0" err="1"/>
              <a:t>i</a:t>
            </a:r>
            <a:r>
              <a:rPr lang="zh-TW" altLang="en-US" dirty="0"/>
              <a:t>可以提供使用者三大金融領域的服務，分別是外匯、信用卡以及房貸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首先</a:t>
            </a:r>
            <a:r>
              <a:rPr lang="zh-TW" altLang="en-US" dirty="0"/>
              <a:t>在外匯部分，可以查詢即時匯率，甚至可以直接購買外幣，並尋找到最近可提醒外幣的</a:t>
            </a:r>
            <a:r>
              <a:rPr lang="en-US" altLang="zh-TW" dirty="0"/>
              <a:t>ATM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zh-TW" altLang="en-US" dirty="0"/>
              <a:t>信用卡的部分，則可依照使用者的需求，透過回答幾個簡單的問題來推薦給你最適合的信用卡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zh-TW" altLang="en-US" dirty="0"/>
              <a:t>房貸的部分則可以按照使用者當前的條件（預定購屋地點、年齡、還款年限），為使用者試算房貸可貸金額與還款方案。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932" y="1873821"/>
            <a:ext cx="6887384" cy="49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86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社群行銷操作順序 </a:t>
            </a:r>
            <a:r>
              <a:rPr lang="en-US" altLang="zh-TW" dirty="0" smtClean="0"/>
              <a:t>L-A-B-S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從培養他們的 </a:t>
            </a:r>
            <a:r>
              <a:rPr lang="en-US" altLang="zh-TW" dirty="0"/>
              <a:t>Loyalty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藉</a:t>
            </a:r>
            <a:r>
              <a:rPr lang="zh-TW" altLang="en-US" dirty="0"/>
              <a:t>由他們創造 </a:t>
            </a:r>
            <a:r>
              <a:rPr lang="en-US" altLang="zh-TW" dirty="0"/>
              <a:t>Awareness 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讓</a:t>
            </a:r>
            <a:r>
              <a:rPr lang="zh-TW" altLang="en-US" dirty="0"/>
              <a:t>企業成為新的網路</a:t>
            </a:r>
            <a:r>
              <a:rPr lang="en-US" altLang="zh-TW" dirty="0"/>
              <a:t>Branding 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en-US" altLang="zh-TW" dirty="0" smtClean="0"/>
              <a:t>Sales </a:t>
            </a:r>
            <a:r>
              <a:rPr lang="zh-TW" altLang="en-US" dirty="0"/>
              <a:t>自己就會來了！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6940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網路行銷有哪</a:t>
            </a:r>
            <a:r>
              <a:rPr lang="en-US" altLang="zh-TW" dirty="0"/>
              <a:t>4P</a:t>
            </a:r>
            <a:r>
              <a:rPr lang="zh-TW" altLang="zh-TW" dirty="0"/>
              <a:t>、</a:t>
            </a:r>
            <a:r>
              <a:rPr lang="en-US" altLang="zh-TW" dirty="0"/>
              <a:t>4C</a:t>
            </a:r>
            <a:r>
              <a:rPr lang="zh-TW" altLang="zh-TW" dirty="0"/>
              <a:t>、</a:t>
            </a:r>
            <a:r>
              <a:rPr lang="en-US" altLang="zh-TW" dirty="0"/>
              <a:t>4S</a:t>
            </a:r>
            <a:r>
              <a:rPr lang="zh-TW" altLang="zh-TW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上網</a:t>
            </a:r>
            <a:r>
              <a:rPr lang="zh-TW" altLang="zh-TW" dirty="0"/>
              <a:t>搜尋，分別就行銷</a:t>
            </a:r>
            <a:r>
              <a:rPr lang="en-US" altLang="zh-TW" dirty="0"/>
              <a:t>4S</a:t>
            </a:r>
            <a:r>
              <a:rPr lang="zh-TW" altLang="zh-TW" dirty="0"/>
              <a:t>列舉一家成功公司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044773"/>
              </p:ext>
            </p:extLst>
          </p:nvPr>
        </p:nvGraphicFramePr>
        <p:xfrm>
          <a:off x="552894" y="2276871"/>
          <a:ext cx="11249246" cy="3528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483">
                  <a:extLst>
                    <a:ext uri="{9D8B030D-6E8A-4147-A177-3AD203B41FA5}">
                      <a16:colId xmlns:a16="http://schemas.microsoft.com/office/drawing/2014/main" val="2609498124"/>
                    </a:ext>
                  </a:extLst>
                </a:gridCol>
                <a:gridCol w="2817628">
                  <a:extLst>
                    <a:ext uri="{9D8B030D-6E8A-4147-A177-3AD203B41FA5}">
                      <a16:colId xmlns:a16="http://schemas.microsoft.com/office/drawing/2014/main" val="2431518760"/>
                    </a:ext>
                  </a:extLst>
                </a:gridCol>
                <a:gridCol w="2526735">
                  <a:extLst>
                    <a:ext uri="{9D8B030D-6E8A-4147-A177-3AD203B41FA5}">
                      <a16:colId xmlns:a16="http://schemas.microsoft.com/office/drawing/2014/main" val="3888352888"/>
                    </a:ext>
                  </a:extLst>
                </a:gridCol>
                <a:gridCol w="2938400">
                  <a:extLst>
                    <a:ext uri="{9D8B030D-6E8A-4147-A177-3AD203B41FA5}">
                      <a16:colId xmlns:a16="http://schemas.microsoft.com/office/drawing/2014/main" val="3059255716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4P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4C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4S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成功案例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2690807"/>
                  </a:ext>
                </a:extLst>
              </a:tr>
              <a:tr h="88209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Product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Consumer Value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Sense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Apple iPhone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174947"/>
                  </a:ext>
                </a:extLst>
              </a:tr>
              <a:tr h="88209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Price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Consumer Cost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Service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比價網</a:t>
                      </a:r>
                      <a:endParaRPr lang="en-US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3C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市集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912092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Place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Convenience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Speed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PCHome</a:t>
                      </a:r>
                      <a:r>
                        <a:rPr lang="en-US" sz="2400" kern="100" dirty="0">
                          <a:effectLst/>
                        </a:rPr>
                        <a:t> 24H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648202"/>
                  </a:ext>
                </a:extLst>
              </a:tr>
              <a:tr h="88209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Promotion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Communication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Social Network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FB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粉絲頁、留言板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56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小組討論活動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9119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小組討論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每組進行討論。完成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4S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理論表格之代表性廠商或產品。</a:t>
            </a:r>
            <a:endParaRPr lang="en-US" altLang="zh-TW" sz="2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第三節每組進行簡報（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5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分鐘）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簡報上傳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FB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012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#1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Product</a:t>
            </a:r>
            <a:r>
              <a:rPr lang="en-US" altLang="zh-TW" dirty="0" smtClean="0"/>
              <a:t> -&gt; consumer value -&gt; sense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72432" y="2141621"/>
          <a:ext cx="10757568" cy="319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Product (</a:t>
                      </a:r>
                      <a:r>
                        <a:rPr lang="zh-TW" altLang="en-US" dirty="0" smtClean="0"/>
                        <a:t>產品）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Value</a:t>
                      </a:r>
                      <a:r>
                        <a:rPr lang="zh-TW" altLang="en-US" dirty="0" smtClean="0"/>
                        <a:t>（顧客價值）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Sense</a:t>
                      </a:r>
                      <a:r>
                        <a:rPr lang="zh-TW" altLang="en-US" dirty="0" smtClean="0"/>
                        <a:t>（認同感）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產品本身品質</a:t>
                      </a:r>
                      <a:endParaRPr lang="en-US" altLang="zh-TW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注重開發的功能，要求產品有獨特的賣點</a:t>
                      </a:r>
                      <a:r>
                        <a:rPr lang="en-US" altLang="zh-TW" sz="2000" dirty="0" smtClean="0"/>
                        <a:t>(USP)</a:t>
                      </a:r>
                      <a:r>
                        <a:rPr lang="zh-TW" altLang="en-US" sz="2000" dirty="0" smtClean="0"/>
                        <a:t>，把產品的功能訴求放在第一位。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CP</a:t>
                      </a:r>
                      <a:r>
                        <a:rPr lang="zh-TW" altLang="en-US" sz="2400" dirty="0" smtClean="0"/>
                        <a:t>值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創造產品的顧客價值感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建立起與使用者之間的感知及認同感，產生基礎的弱連結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Huawei </a:t>
                      </a:r>
                      <a:r>
                        <a:rPr lang="zh-TW" altLang="en-US" dirty="0" smtClean="0"/>
                        <a:t>旗艦手機 萊卡拍照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Samsung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Note</a:t>
                      </a:r>
                      <a:r>
                        <a:rPr lang="zh-TW" altLang="en-US" dirty="0" smtClean="0"/>
                        <a:t> 手寫功能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Oppo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en-US" altLang="zh-TW" dirty="0" err="1" smtClean="0"/>
                        <a:t>realme</a:t>
                      </a:r>
                      <a:r>
                        <a:rPr lang="zh-TW" altLang="en-US" dirty="0" smtClean="0"/>
                        <a:t>手機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Iphone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不是品牌，而是宗教。這就是消費者跟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Apple(iPhone)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之間建立起來的認同感：我選擇它，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dirty="0" err="1" smtClean="0">
                          <a:hlinkClick r:id="rId2"/>
                        </a:rPr>
                        <a:t>iPHONE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大同電鍋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1026" name="Picture 2" descr="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43" y="5438691"/>
            <a:ext cx="1769221" cy="14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102" y="4735679"/>
            <a:ext cx="1371600" cy="18097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55" y="4735679"/>
            <a:ext cx="1781175" cy="1838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4695" y="3862137"/>
            <a:ext cx="11340815" cy="286351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44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zh-TW" b="0" dirty="0">
                <a:ea typeface="標楷體" panose="03000509000000000000" pitchFamily="65" charset="-120"/>
              </a:rPr>
              <a:t>B2B</a:t>
            </a:r>
            <a:r>
              <a:rPr lang="zh-TW" altLang="en-US" b="0" dirty="0">
                <a:ea typeface="標楷體" panose="03000509000000000000" pitchFamily="65" charset="-120"/>
              </a:rPr>
              <a:t>範例－中鋼公司的</a:t>
            </a:r>
            <a:r>
              <a:rPr lang="zh-TW" altLang="en-US" b="0" dirty="0" smtClean="0">
                <a:ea typeface="標楷體" panose="03000509000000000000" pitchFamily="65" charset="-120"/>
              </a:rPr>
              <a:t>電子商務網站</a:t>
            </a:r>
            <a:endParaRPr lang="zh-TW" altLang="en-US" b="0" dirty="0">
              <a:ea typeface="標楷體" panose="03000509000000000000" pitchFamily="65" charset="-120"/>
            </a:endParaRPr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97" y="1911929"/>
            <a:ext cx="6758578" cy="48775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7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r>
              <a:rPr lang="en-US" altLang="zh-TW" dirty="0"/>
              <a:t>B2C(Business to Consumer) </a:t>
            </a:r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7"/>
            <a:ext cx="11029615" cy="1410602"/>
          </a:xfrm>
        </p:spPr>
        <p:txBody>
          <a:bodyPr/>
          <a:lstStyle/>
          <a:p>
            <a:r>
              <a:rPr lang="zh-TW" altLang="en-US" dirty="0"/>
              <a:t>企業透過網路提供消費者購物之服務。</a:t>
            </a:r>
          </a:p>
          <a:p>
            <a:r>
              <a:rPr lang="zh-TW" altLang="en-US" dirty="0"/>
              <a:t>企業透過網際網路，提供客戶各種交易與服務，而客戶只要利用電腦連接該企業所架設的網站，即可取得各種線上即時服務或進行交易活動。 </a:t>
            </a:r>
          </a:p>
        </p:txBody>
      </p:sp>
      <p:pic>
        <p:nvPicPr>
          <p:cNvPr id="206852" name="Picture 4" descr="MCj023098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57" y="4766427"/>
            <a:ext cx="208915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0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543800" cy="731838"/>
          </a:xfrm>
        </p:spPr>
        <p:txBody>
          <a:bodyPr/>
          <a:lstStyle/>
          <a:p>
            <a:r>
              <a:rPr lang="en-US" altLang="zh-TW" b="0"/>
              <a:t>B2C</a:t>
            </a:r>
            <a:r>
              <a:rPr lang="zh-TW" altLang="en-US" b="0">
                <a:ea typeface="標楷體" panose="03000509000000000000" pitchFamily="65" charset="-120"/>
              </a:rPr>
              <a:t>範例－旅遊網站</a:t>
            </a:r>
            <a:r>
              <a:rPr lang="zh-TW" altLang="en-US"/>
              <a:t> </a:t>
            </a:r>
          </a:p>
        </p:txBody>
      </p:sp>
      <p:pic>
        <p:nvPicPr>
          <p:cNvPr id="2078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13" y="2181225"/>
            <a:ext cx="5096773" cy="3678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47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8291264" cy="12954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C2C(Consumer to Consumer) </a:t>
            </a:r>
            <a:r>
              <a:rPr lang="zh-TW" altLang="en-US" dirty="0">
                <a:solidFill>
                  <a:schemeClr val="tx1"/>
                </a:solidFill>
              </a:rPr>
              <a:t>電子商務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719263"/>
            <a:ext cx="4259263" cy="4411662"/>
          </a:xfrm>
        </p:spPr>
        <p:txBody>
          <a:bodyPr/>
          <a:lstStyle/>
          <a:p>
            <a:r>
              <a:rPr lang="zh-TW" altLang="en-US" sz="2600"/>
              <a:t>消費者與消費者之間透過拍賣網站進行交易。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 sz="2600"/>
          </a:p>
          <a:p>
            <a:r>
              <a:rPr lang="zh-TW" altLang="en-US" sz="2600"/>
              <a:t>網站本身</a:t>
            </a:r>
            <a:r>
              <a:rPr lang="zh-TW" altLang="en-US" sz="2600">
                <a:solidFill>
                  <a:srgbClr val="0033CC"/>
                </a:solidFill>
              </a:rPr>
              <a:t>不介入</a:t>
            </a:r>
            <a:r>
              <a:rPr lang="zh-TW" altLang="en-US" sz="2600"/>
              <a:t>買賣雙方之產品、價格、付款、交貨等事宜，但多會提供</a:t>
            </a:r>
            <a:r>
              <a:rPr lang="zh-TW" altLang="en-US" sz="2600">
                <a:solidFill>
                  <a:srgbClr val="0033CC"/>
                </a:solidFill>
              </a:rPr>
              <a:t>信用評等</a:t>
            </a:r>
            <a:r>
              <a:rPr lang="zh-TW" altLang="en-US" sz="2600"/>
              <a:t>讓買賣雙方參考。 </a:t>
            </a:r>
          </a:p>
        </p:txBody>
      </p:sp>
      <p:pic>
        <p:nvPicPr>
          <p:cNvPr id="208903" name="Picture 7" descr="MCBD08192_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81" y="3093244"/>
            <a:ext cx="1751738" cy="166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65530"/>
      </p:ext>
    </p:extLst>
  </p:cSld>
  <p:clrMapOvr>
    <a:masterClrMapping/>
  </p:clrMapOvr>
</p:sld>
</file>

<file path=ppt/theme/theme1.xml><?xml version="1.0" encoding="utf-8"?>
<a:theme xmlns:a="http://schemas.openxmlformats.org/drawingml/2006/main" name="紅利">
  <a:themeElements>
    <a:clrScheme name="紅利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紅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紅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TM03457464[[fn=股利]]</Template>
  <TotalTime>84</TotalTime>
  <Words>3175</Words>
  <Application>Microsoft Office PowerPoint</Application>
  <PresentationFormat>寬螢幕</PresentationFormat>
  <Paragraphs>288</Paragraphs>
  <Slides>58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70" baseType="lpstr">
      <vt:lpstr>Adobe 繁黑體 Std B</vt:lpstr>
      <vt:lpstr>Roboto</vt:lpstr>
      <vt:lpstr>微軟正黑體</vt:lpstr>
      <vt:lpstr>新細明體</vt:lpstr>
      <vt:lpstr>標楷體</vt:lpstr>
      <vt:lpstr>Arial</vt:lpstr>
      <vt:lpstr>Calibri</vt:lpstr>
      <vt:lpstr>Gill Sans MT</vt:lpstr>
      <vt:lpstr>Times New Roman</vt:lpstr>
      <vt:lpstr>Wingdings</vt:lpstr>
      <vt:lpstr>Wingdings 2</vt:lpstr>
      <vt:lpstr>紅利</vt:lpstr>
      <vt:lpstr>PowerPoint 簡報</vt:lpstr>
      <vt:lpstr>電子商務具有如下的特性</vt:lpstr>
      <vt:lpstr>電子商物具有全年無休和 全球化等特性</vt:lpstr>
      <vt:lpstr>電子商務的類型區分</vt:lpstr>
      <vt:lpstr>B2B(Business to Business) 電子商務</vt:lpstr>
      <vt:lpstr>B2B範例－中鋼公司的電子商務網站</vt:lpstr>
      <vt:lpstr>B2C(Business to Consumer) 電子商務</vt:lpstr>
      <vt:lpstr>B2C範例－旅遊網站 </vt:lpstr>
      <vt:lpstr>C2C(Consumer to Consumer) 電子商務</vt:lpstr>
      <vt:lpstr>C2C範例－Yahoo拍賣網站-auction</vt:lpstr>
      <vt:lpstr>C2B(Consumer to Business) 電子商務</vt:lpstr>
      <vt:lpstr>C2B範例－ Priceline.com網站</vt:lpstr>
      <vt:lpstr>B2B2C(Business to Business to Consumer) 電子商務</vt:lpstr>
      <vt:lpstr>B2B2C範例－博客來網站</vt:lpstr>
      <vt:lpstr>B2C2C(Business to Consumer to Consumer) 電子商務</vt:lpstr>
      <vt:lpstr>B2C2C範例－淘寶網網站</vt:lpstr>
      <vt:lpstr>O2O營銷模式(Online To Offline)</vt:lpstr>
      <vt:lpstr>O2O</vt:lpstr>
      <vt:lpstr>O2O的好處</vt:lpstr>
      <vt:lpstr>O2O與B2C, C2C異同</vt:lpstr>
      <vt:lpstr>電子商務有哪些類型？上網搜尋，各列舉一家成功公司填入下表。</vt:lpstr>
      <vt:lpstr>電子商務的四流 </vt:lpstr>
      <vt:lpstr>B2C電子商務的四流</vt:lpstr>
      <vt:lpstr>網路泡沫      The Burst of Internet Bubbles </vt:lpstr>
      <vt:lpstr>網路泡沫化</vt:lpstr>
      <vt:lpstr>股災之後的今天：              電子商務時報(ECTimes)</vt:lpstr>
      <vt:lpstr>經濟部商業司報告</vt:lpstr>
      <vt:lpstr>章後小趣聞－ (Tuna on the web)   網路也可以賣黑鮪魚!!</vt:lpstr>
      <vt:lpstr>「黑太郎元氣網」網站</vt:lpstr>
      <vt:lpstr>PowerPoint 簡報</vt:lpstr>
      <vt:lpstr>有機蔬果網上賣</vt:lpstr>
      <vt:lpstr>電子商務有哪四大主軸？ 上網搜尋，分別就這四大主軸列舉一家成功公司。</vt:lpstr>
      <vt:lpstr>行銷4P</vt:lpstr>
      <vt:lpstr>行銷四P</vt:lpstr>
      <vt:lpstr>產品Production</vt:lpstr>
      <vt:lpstr>Price價格的組合</vt:lpstr>
      <vt:lpstr>地點Place的組合</vt:lpstr>
      <vt:lpstr>促銷Promotion組合</vt:lpstr>
      <vt:lpstr>4P的特色</vt:lpstr>
      <vt:lpstr>4P</vt:lpstr>
      <vt:lpstr>網路行銷的演進 4P-&gt;4C-&gt;4S</vt:lpstr>
      <vt:lpstr>4P-&gt; 4C</vt:lpstr>
      <vt:lpstr>4P-&gt; 4C</vt:lpstr>
      <vt:lpstr>羅伯特．勞特朋（Robert F. Lauterborn）在1990年提出以消費者需求為中心的 4C 理論</vt:lpstr>
      <vt:lpstr>4C-&gt; 4S  消費者需求 -&gt; 顧客體驗</vt:lpstr>
      <vt:lpstr>行銷的演進#1   (4P -&gt; 4C -&gt; 4S) Product -&gt; consumer value -&gt; sense</vt:lpstr>
      <vt:lpstr>Apple是一個品牌，還是一種信仰？</vt:lpstr>
      <vt:lpstr>行銷的演進#2   (4P -&gt; 4C -&gt; 4S) Price -&gt; consumer cost -&gt; service</vt:lpstr>
      <vt:lpstr>好事多退貨政策</vt:lpstr>
      <vt:lpstr>行銷的演進#3   (4P -&gt; 4C -&gt; 4S) Place -&gt; convenience -&gt; speed</vt:lpstr>
      <vt:lpstr>PCHOME 6H到貨服務</vt:lpstr>
      <vt:lpstr>行銷的演進#4   (4P -&gt; 4C -&gt; 4S) Promotion -&gt; communication -&gt; social network</vt:lpstr>
      <vt:lpstr>玉山小i</vt:lpstr>
      <vt:lpstr>社群行銷操作順序 L-A-B-S</vt:lpstr>
      <vt:lpstr>網路行銷有哪4P、4C、4S？ 上網搜尋，分別就行銷4S列舉一家成功公司。</vt:lpstr>
      <vt:lpstr>小組討論活動</vt:lpstr>
      <vt:lpstr>小組討論</vt:lpstr>
      <vt:lpstr>行銷的演進#1   (4P -&gt; 4C -&gt; 4S) Product -&gt; consumer value -&gt; sense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Ericwu</dc:creator>
  <cp:lastModifiedBy>eric-i7</cp:lastModifiedBy>
  <cp:revision>15</cp:revision>
  <dcterms:created xsi:type="dcterms:W3CDTF">2018-09-24T14:26:08Z</dcterms:created>
  <dcterms:modified xsi:type="dcterms:W3CDTF">2020-09-21T14:07:00Z</dcterms:modified>
</cp:coreProperties>
</file>