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92" r:id="rId3"/>
    <p:sldId id="293" r:id="rId4"/>
    <p:sldId id="294" r:id="rId5"/>
    <p:sldId id="315" r:id="rId6"/>
    <p:sldId id="316" r:id="rId7"/>
    <p:sldId id="257" r:id="rId8"/>
    <p:sldId id="286" r:id="rId9"/>
    <p:sldId id="260" r:id="rId10"/>
    <p:sldId id="309" r:id="rId11"/>
    <p:sldId id="258" r:id="rId12"/>
    <p:sldId id="259" r:id="rId13"/>
    <p:sldId id="261" r:id="rId14"/>
    <p:sldId id="262" r:id="rId15"/>
    <p:sldId id="263" r:id="rId16"/>
    <p:sldId id="264" r:id="rId17"/>
    <p:sldId id="266" r:id="rId18"/>
    <p:sldId id="323" r:id="rId19"/>
    <p:sldId id="324" r:id="rId20"/>
    <p:sldId id="267" r:id="rId21"/>
    <p:sldId id="311" r:id="rId22"/>
    <p:sldId id="289" r:id="rId23"/>
    <p:sldId id="268" r:id="rId24"/>
    <p:sldId id="269" r:id="rId25"/>
    <p:sldId id="270" r:id="rId26"/>
    <p:sldId id="271" r:id="rId27"/>
    <p:sldId id="312" r:id="rId28"/>
    <p:sldId id="290" r:id="rId29"/>
    <p:sldId id="273" r:id="rId30"/>
    <p:sldId id="274" r:id="rId31"/>
    <p:sldId id="275" r:id="rId32"/>
    <p:sldId id="276" r:id="rId33"/>
    <p:sldId id="313" r:id="rId34"/>
    <p:sldId id="291" r:id="rId35"/>
    <p:sldId id="277" r:id="rId36"/>
    <p:sldId id="278" r:id="rId37"/>
    <p:sldId id="279" r:id="rId38"/>
    <p:sldId id="280" r:id="rId39"/>
    <p:sldId id="281" r:id="rId40"/>
    <p:sldId id="283" r:id="rId41"/>
    <p:sldId id="282" r:id="rId42"/>
    <p:sldId id="318" r:id="rId43"/>
    <p:sldId id="284" r:id="rId44"/>
    <p:sldId id="296" r:id="rId45"/>
    <p:sldId id="319" r:id="rId46"/>
    <p:sldId id="320" r:id="rId47"/>
    <p:sldId id="321" r:id="rId48"/>
    <p:sldId id="322" r:id="rId49"/>
    <p:sldId id="300" r:id="rId50"/>
    <p:sldId id="298" r:id="rId51"/>
    <p:sldId id="299" r:id="rId52"/>
    <p:sldId id="304" r:id="rId53"/>
    <p:sldId id="303" r:id="rId54"/>
    <p:sldId id="314" r:id="rId55"/>
    <p:sldId id="305" r:id="rId56"/>
    <p:sldId id="306" r:id="rId57"/>
    <p:sldId id="307" r:id="rId58"/>
    <p:sldId id="308" r:id="rId5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 autoAdjust="0"/>
    <p:restoredTop sz="94660"/>
  </p:normalViewPr>
  <p:slideViewPr>
    <p:cSldViewPr>
      <p:cViewPr varScale="1">
        <p:scale>
          <a:sx n="120" d="100"/>
          <a:sy n="120" d="100"/>
        </p:scale>
        <p:origin x="228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6983E-E5F0-46E3-855C-76ED9BFEFD1D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FF61D-168E-41DD-8A42-AAF69180B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76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F61D-168E-41DD-8A42-AAF69180B6B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4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0DE549-0448-46FD-B657-2C77848C2F93}" type="datetimeFigureOut">
              <a:rPr lang="zh-TW" altLang="en-US" smtClean="0"/>
              <a:t>2022/1/18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DBF0A0-B106-4B92-9B03-2A57EA581B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l5js.org/#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lSourcell/pose_estimation" TargetMode="External"/><Relationship Id="rId2" Type="http://schemas.openxmlformats.org/officeDocument/2006/relationships/hyperlink" Target="https://github.com/tensorflow/tfjs-models/tree/master/pose-det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itor.p5j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Bit109101</a:t>
            </a:r>
            <a:r>
              <a:rPr lang="zh-TW" altLang="en-US" dirty="0" smtClean="0"/>
              <a:t>林冠廷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Ml5.js</a:t>
            </a:r>
            <a:r>
              <a:rPr lang="zh-TW" altLang="en-US" dirty="0" smtClean="0"/>
              <a:t> 實作姿勢辨識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97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Exercise#1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確認可以將攝影機開啟。</a:t>
            </a:r>
            <a:endParaRPr lang="en-US" altLang="zh-TW" dirty="0" smtClean="0"/>
          </a:p>
          <a:p>
            <a:r>
              <a:rPr lang="zh-TW" altLang="en-US" dirty="0" smtClean="0"/>
              <a:t>可以嘗試將</a:t>
            </a:r>
            <a:r>
              <a:rPr lang="en-US" altLang="zh-TW" dirty="0" smtClean="0"/>
              <a:t> </a:t>
            </a:r>
            <a:r>
              <a:rPr lang="en-US" altLang="zh-TW" dirty="0" err="1"/>
              <a:t>video.hide</a:t>
            </a:r>
            <a:r>
              <a:rPr lang="en-US" altLang="zh-TW" dirty="0" smtClean="0"/>
              <a:t>();</a:t>
            </a:r>
            <a:r>
              <a:rPr lang="zh-TW" altLang="en-US" dirty="0" smtClean="0"/>
              <a:t>刪除看看效果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352022" cy="390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8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Ml5.js import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在官網中的</a:t>
            </a:r>
            <a:r>
              <a:rPr lang="en-US" altLang="zh-TW" dirty="0"/>
              <a:t>Getting Started</a:t>
            </a:r>
            <a:r>
              <a:rPr lang="zh-TW" altLang="en-US" dirty="0" smtClean="0"/>
              <a:t>尋找</a:t>
            </a:r>
            <a:r>
              <a:rPr lang="en-US" altLang="zh-TW" dirty="0" smtClean="0"/>
              <a:t>ml5.js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input</a:t>
            </a:r>
            <a:r>
              <a:rPr lang="zh-TW" altLang="en-US" dirty="0" smtClean="0"/>
              <a:t>方式，將他複製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636912"/>
            <a:ext cx="87820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框架 3"/>
          <p:cNvSpPr/>
          <p:nvPr/>
        </p:nvSpPr>
        <p:spPr>
          <a:xfrm>
            <a:off x="1043608" y="5661248"/>
            <a:ext cx="5256584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4932040" y="5157192"/>
            <a:ext cx="2592288" cy="3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確認在</a:t>
            </a:r>
            <a:r>
              <a:rPr lang="en-US" altLang="zh-TW" dirty="0" err="1" smtClean="0"/>
              <a:t>Quickstart</a:t>
            </a:r>
            <a:r>
              <a:rPr lang="zh-TW" altLang="en-US" dirty="0" smtClean="0"/>
              <a:t>底下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99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Index</a:t>
            </a:r>
            <a:r>
              <a:rPr lang="zh-TW" altLang="en-US" dirty="0" smtClean="0"/>
              <a:t>設定檔導入</a:t>
            </a:r>
            <a:r>
              <a:rPr lang="en-US" altLang="zh-TW" dirty="0" smtClean="0"/>
              <a:t>ml5.js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在程式檔案中的</a:t>
            </a:r>
            <a:r>
              <a:rPr lang="en-US" altLang="zh-TW" dirty="0" smtClean="0"/>
              <a:t>index.html</a:t>
            </a:r>
            <a:r>
              <a:rPr lang="zh-TW" altLang="en-US" dirty="0" smtClean="0"/>
              <a:t>貼上複製的程式碼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60848"/>
            <a:ext cx="925252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框架 3"/>
          <p:cNvSpPr/>
          <p:nvPr/>
        </p:nvSpPr>
        <p:spPr>
          <a:xfrm>
            <a:off x="-180528" y="2348880"/>
            <a:ext cx="1440160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2051720" y="4005064"/>
            <a:ext cx="6048672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948264" y="3460173"/>
            <a:ext cx="1875268" cy="3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需在</a:t>
            </a:r>
            <a:r>
              <a:rPr lang="en-US" altLang="zh-TW" dirty="0" smtClean="0"/>
              <a:t>head</a:t>
            </a:r>
            <a:r>
              <a:rPr lang="zh-TW" altLang="en-US" dirty="0" smtClean="0"/>
              <a:t>中加入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97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啟用</a:t>
            </a:r>
            <a:r>
              <a:rPr lang="en-US" altLang="zh-TW" dirty="0" err="1" smtClean="0"/>
              <a:t>poseNet</a:t>
            </a:r>
            <a:r>
              <a:rPr lang="zh-TW" altLang="en-US" dirty="0" smtClean="0"/>
              <a:t>確認成功啟動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將</a:t>
            </a:r>
            <a:r>
              <a:rPr lang="en-US" altLang="zh-TW" dirty="0" err="1"/>
              <a:t>posenet</a:t>
            </a:r>
            <a:r>
              <a:rPr lang="zh-TW" altLang="en-US" dirty="0"/>
              <a:t>引入</a:t>
            </a:r>
            <a:r>
              <a:rPr lang="zh-TW" altLang="en-US" dirty="0" smtClean="0"/>
              <a:t>程式中，設定</a:t>
            </a:r>
            <a:r>
              <a:rPr lang="en-US" altLang="zh-TW" dirty="0" err="1" smtClean="0"/>
              <a:t>modelLoad</a:t>
            </a:r>
            <a:r>
              <a:rPr lang="zh-TW" altLang="en-US" dirty="0" smtClean="0"/>
              <a:t>確認導入成功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9775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1331640" y="4653136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中括弧 8"/>
          <p:cNvSpPr/>
          <p:nvPr/>
        </p:nvSpPr>
        <p:spPr>
          <a:xfrm>
            <a:off x="6228184" y="5301208"/>
            <a:ext cx="72008" cy="79208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poseNet.on</a:t>
            </a:r>
            <a:r>
              <a:rPr lang="zh-TW" altLang="en-US" dirty="0" smtClean="0"/>
              <a:t>驅動程式偵測當前</a:t>
            </a:r>
            <a:r>
              <a:rPr lang="en-US" altLang="zh-TW" dirty="0" smtClean="0"/>
              <a:t>pose</a:t>
            </a:r>
            <a:r>
              <a:rPr lang="zh-TW" altLang="en-US" dirty="0" smtClean="0"/>
              <a:t>數值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使用</a:t>
            </a:r>
            <a:r>
              <a:rPr lang="en-US" altLang="zh-TW" dirty="0"/>
              <a:t>.on()</a:t>
            </a:r>
            <a:r>
              <a:rPr lang="zh-TW" altLang="en-US" dirty="0"/>
              <a:t>做</a:t>
            </a:r>
            <a:r>
              <a:rPr lang="en-US" altLang="zh-TW" dirty="0"/>
              <a:t>pose</a:t>
            </a:r>
            <a:r>
              <a:rPr lang="zh-TW" altLang="en-US" dirty="0"/>
              <a:t>的</a:t>
            </a:r>
            <a:r>
              <a:rPr lang="en-US" altLang="zh-TW" dirty="0" err="1"/>
              <a:t>keypoint</a:t>
            </a:r>
            <a:r>
              <a:rPr lang="zh-TW" altLang="en-US" dirty="0" smtClean="0"/>
              <a:t>偵測，然後使用</a:t>
            </a:r>
            <a:r>
              <a:rPr lang="en-US" altLang="zh-TW" dirty="0" smtClean="0"/>
              <a:t>console</a:t>
            </a:r>
            <a:r>
              <a:rPr lang="zh-TW" altLang="en-US" dirty="0" smtClean="0"/>
              <a:t>輸出以確認是否有數值輸出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76119"/>
            <a:ext cx="59817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中括弧 7"/>
          <p:cNvSpPr/>
          <p:nvPr/>
        </p:nvSpPr>
        <p:spPr>
          <a:xfrm>
            <a:off x="5220072" y="5013176"/>
            <a:ext cx="144016" cy="72008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框架 8"/>
          <p:cNvSpPr/>
          <p:nvPr/>
        </p:nvSpPr>
        <p:spPr>
          <a:xfrm>
            <a:off x="1547664" y="4437112"/>
            <a:ext cx="2736304" cy="2160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>
            <a:off x="4260466" y="4005064"/>
            <a:ext cx="2471774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需使用</a:t>
            </a:r>
            <a:r>
              <a:rPr lang="en-US" altLang="zh-TW" dirty="0" smtClean="0"/>
              <a:t>’pose’</a:t>
            </a:r>
            <a:r>
              <a:rPr lang="zh-TW" altLang="en-US" dirty="0" smtClean="0"/>
              <a:t>來做呼叫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Exercise#2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F12</a:t>
            </a:r>
            <a:r>
              <a:rPr lang="zh-TW" altLang="en-US" dirty="0"/>
              <a:t>進入主控台</a:t>
            </a:r>
            <a:r>
              <a:rPr lang="en-US" altLang="zh-TW" dirty="0"/>
              <a:t>console</a:t>
            </a:r>
            <a:r>
              <a:rPr lang="zh-TW" altLang="en-US" dirty="0" smtClean="0"/>
              <a:t>確認</a:t>
            </a:r>
            <a:r>
              <a:rPr lang="en-US" altLang="zh-TW" dirty="0" err="1" smtClean="0"/>
              <a:t>posenet</a:t>
            </a:r>
            <a:r>
              <a:rPr lang="zh-TW" altLang="en-US" dirty="0" smtClean="0"/>
              <a:t>是否</a:t>
            </a:r>
            <a:r>
              <a:rPr lang="zh-TW" altLang="en-US" dirty="0"/>
              <a:t>成功</a:t>
            </a:r>
            <a:r>
              <a:rPr lang="zh-TW" altLang="en-US" dirty="0" smtClean="0"/>
              <a:t>運行以及觀看資料格式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名稱。</a:t>
            </a:r>
            <a:endParaRPr lang="en-US" altLang="zh-TW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9219084" cy="593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8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確認偵測的人體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在鼻子畫上記號確認偵測與否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000" dirty="0"/>
              <a:t>在</a:t>
            </a:r>
            <a:r>
              <a:rPr lang="en-US" altLang="zh-TW" sz="2000" dirty="0"/>
              <a:t>F12</a:t>
            </a:r>
            <a:r>
              <a:rPr lang="zh-TW" altLang="en-US" sz="2000" dirty="0"/>
              <a:t>查看中</a:t>
            </a:r>
            <a:r>
              <a:rPr lang="zh-TW" altLang="en-US" sz="2000" dirty="0" smtClean="0"/>
              <a:t>可以</a:t>
            </a:r>
            <a:r>
              <a:rPr lang="zh-TW" altLang="en-US" sz="2000" dirty="0"/>
              <a:t>查看到</a:t>
            </a:r>
            <a:r>
              <a:rPr lang="zh-TW" altLang="en-US" sz="2000" dirty="0" smtClean="0"/>
              <a:t>各部位名稱</a:t>
            </a:r>
            <a:endParaRPr lang="en-US" altLang="zh-TW" sz="2000" dirty="0" smtClean="0"/>
          </a:p>
          <a:p>
            <a:r>
              <a:rPr lang="en-US" altLang="zh-TW" sz="2000" dirty="0" smtClean="0"/>
              <a:t>ellipse()</a:t>
            </a:r>
            <a:r>
              <a:rPr lang="zh-TW" altLang="en-US" sz="2000" dirty="0" smtClean="0"/>
              <a:t>是</a:t>
            </a:r>
            <a:r>
              <a:rPr lang="zh-TW" altLang="en-US" sz="2000" dirty="0"/>
              <a:t>圓形</a:t>
            </a:r>
            <a:endParaRPr lang="en-US" altLang="zh-TW" sz="2000" dirty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43" y="1916831"/>
            <a:ext cx="6264696" cy="506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699792" y="2204864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843808" y="4149080"/>
            <a:ext cx="56886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843808" y="4725144"/>
            <a:ext cx="56886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中括弧 8"/>
          <p:cNvSpPr/>
          <p:nvPr/>
        </p:nvSpPr>
        <p:spPr>
          <a:xfrm>
            <a:off x="8441154" y="4221088"/>
            <a:ext cx="144016" cy="57606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右中括弧 12"/>
          <p:cNvSpPr/>
          <p:nvPr/>
        </p:nvSpPr>
        <p:spPr>
          <a:xfrm flipH="1">
            <a:off x="2843808" y="4163768"/>
            <a:ext cx="144016" cy="57606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中括弧 9"/>
          <p:cNvSpPr/>
          <p:nvPr/>
        </p:nvSpPr>
        <p:spPr>
          <a:xfrm>
            <a:off x="2843808" y="6093296"/>
            <a:ext cx="4680520" cy="76470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5688124" y="5517232"/>
            <a:ext cx="1836204" cy="4320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確認顯示之部位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31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做全部偵測點的顯示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因跟上面的個別</a:t>
            </a:r>
            <a:r>
              <a:rPr lang="en-US" altLang="zh-TW" dirty="0" smtClean="0"/>
              <a:t>part</a:t>
            </a:r>
            <a:r>
              <a:rPr lang="zh-TW" altLang="en-US" dirty="0" smtClean="0"/>
              <a:t>取資訊不同</a:t>
            </a:r>
            <a:r>
              <a:rPr lang="en-US" altLang="zh-TW" dirty="0" err="1" smtClean="0"/>
              <a:t>keypoint</a:t>
            </a:r>
            <a:r>
              <a:rPr lang="zh-TW" altLang="en-US" dirty="0" smtClean="0"/>
              <a:t>的資料存在</a:t>
            </a:r>
            <a:r>
              <a:rPr lang="en-US" altLang="zh-TW" dirty="0" smtClean="0"/>
              <a:t>position</a:t>
            </a:r>
            <a:r>
              <a:rPr lang="zh-TW" altLang="en-US" dirty="0" smtClean="0"/>
              <a:t>裡，所以要在</a:t>
            </a:r>
            <a:r>
              <a:rPr lang="en-US" altLang="zh-TW" dirty="0" err="1" smtClean="0"/>
              <a:t>x,y</a:t>
            </a:r>
            <a:r>
              <a:rPr lang="zh-TW" altLang="en-US" dirty="0" smtClean="0"/>
              <a:t>前加入</a:t>
            </a:r>
            <a:r>
              <a:rPr lang="en-US" altLang="zh-TW" dirty="0" smtClean="0"/>
              <a:t>position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88963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左右括弧 4"/>
          <p:cNvSpPr/>
          <p:nvPr/>
        </p:nvSpPr>
        <p:spPr>
          <a:xfrm>
            <a:off x="251520" y="3789040"/>
            <a:ext cx="8352928" cy="158417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框架 5"/>
          <p:cNvSpPr/>
          <p:nvPr/>
        </p:nvSpPr>
        <p:spPr>
          <a:xfrm>
            <a:off x="683568" y="4797152"/>
            <a:ext cx="1584176" cy="2160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宣告</a:t>
            </a:r>
            <a:r>
              <a:rPr lang="en-US" altLang="zh-TW" dirty="0"/>
              <a:t>pose</a:t>
            </a:r>
            <a:r>
              <a:rPr lang="zh-TW" altLang="en-US" dirty="0"/>
              <a:t>資料</a:t>
            </a:r>
            <a:r>
              <a:rPr lang="zh-TW" altLang="en-US" dirty="0" smtClean="0"/>
              <a:t>中的</a:t>
            </a:r>
            <a:r>
              <a:rPr lang="en-US" altLang="zh-TW" dirty="0"/>
              <a:t>skeleton(</a:t>
            </a:r>
            <a:r>
              <a:rPr lang="zh-TW" altLang="en-US" dirty="0"/>
              <a:t>骨架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525285" cy="198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框架 4"/>
          <p:cNvSpPr/>
          <p:nvPr/>
        </p:nvSpPr>
        <p:spPr>
          <a:xfrm>
            <a:off x="2627784" y="4365104"/>
            <a:ext cx="2376264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3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</a:t>
            </a:r>
            <a:r>
              <a:rPr lang="en-US" altLang="zh-TW" dirty="0" err="1" smtClean="0"/>
              <a:t>getPose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再</a:t>
            </a:r>
            <a:r>
              <a:rPr lang="en-US" altLang="zh-TW" dirty="0" err="1" smtClean="0"/>
              <a:t>getPose</a:t>
            </a:r>
            <a:r>
              <a:rPr lang="zh-TW" altLang="en-US" dirty="0" smtClean="0"/>
              <a:t>取得姿勢輸出資訊的函式中添加取得</a:t>
            </a:r>
            <a:r>
              <a:rPr lang="en-US" altLang="zh-TW" dirty="0"/>
              <a:t>skeleton(</a:t>
            </a:r>
            <a:r>
              <a:rPr lang="zh-TW" altLang="en-US" dirty="0"/>
              <a:t>骨架</a:t>
            </a:r>
            <a:r>
              <a:rPr lang="en-US" altLang="zh-TW" dirty="0" smtClean="0"/>
              <a:t>)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7" y="3501008"/>
            <a:ext cx="82679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1043608" y="4761148"/>
            <a:ext cx="738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8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Ml5.js</a:t>
            </a:r>
            <a:r>
              <a:rPr lang="zh-TW" altLang="en-US" dirty="0" smtClean="0"/>
              <a:t>概說</a:t>
            </a:r>
            <a:endParaRPr lang="en-US" altLang="zh-TW" dirty="0" smtClean="0"/>
          </a:p>
          <a:p>
            <a:r>
              <a:rPr lang="zh-TW" altLang="en-US" dirty="0" smtClean="0"/>
              <a:t>課程之網頁</a:t>
            </a:r>
            <a:r>
              <a:rPr lang="zh-TW" altLang="en-US" dirty="0"/>
              <a:t>編譯</a:t>
            </a:r>
            <a:r>
              <a:rPr lang="zh-TW" altLang="en-US" dirty="0" smtClean="0"/>
              <a:t>網址</a:t>
            </a:r>
            <a:endParaRPr lang="en-US" altLang="zh-TW" dirty="0" smtClean="0"/>
          </a:p>
          <a:p>
            <a:r>
              <a:rPr lang="zh-TW" altLang="en-US" dirty="0" smtClean="0"/>
              <a:t>第一部分程式</a:t>
            </a:r>
            <a:r>
              <a:rPr lang="en-US" altLang="zh-TW" dirty="0" smtClean="0"/>
              <a:t>:</a:t>
            </a:r>
            <a:r>
              <a:rPr lang="zh-TW" altLang="en-US" dirty="0"/>
              <a:t>姿勢辨識</a:t>
            </a:r>
            <a:r>
              <a:rPr lang="en-US" altLang="zh-TW" dirty="0" err="1"/>
              <a:t>keypoint</a:t>
            </a:r>
            <a:r>
              <a:rPr lang="zh-TW" altLang="en-US" dirty="0"/>
              <a:t>建立</a:t>
            </a:r>
            <a:r>
              <a:rPr lang="en-US" altLang="zh-TW" dirty="0"/>
              <a:t>&amp;</a:t>
            </a:r>
            <a:r>
              <a:rPr lang="zh-TW" altLang="en-US" dirty="0"/>
              <a:t>骨架</a:t>
            </a:r>
            <a:r>
              <a:rPr lang="zh-TW" altLang="en-US" dirty="0" smtClean="0"/>
              <a:t>連結</a:t>
            </a:r>
            <a:endParaRPr lang="en-US" altLang="zh-TW" dirty="0" smtClean="0"/>
          </a:p>
          <a:p>
            <a:r>
              <a:rPr lang="zh-TW" altLang="en-US" dirty="0"/>
              <a:t>第二部分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:</a:t>
            </a:r>
            <a:r>
              <a:rPr lang="zh-TW" altLang="en-US" dirty="0" smtClean="0"/>
              <a:t>製作可訓練之姿勢資料集</a:t>
            </a:r>
            <a:endParaRPr lang="en-US" altLang="zh-TW" dirty="0" smtClean="0"/>
          </a:p>
          <a:p>
            <a:r>
              <a:rPr lang="zh-TW" altLang="en-US" dirty="0"/>
              <a:t>第三部分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: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ML5.js</a:t>
            </a:r>
            <a:r>
              <a:rPr lang="zh-TW" altLang="en-US" dirty="0" smtClean="0"/>
              <a:t>做資料訓練</a:t>
            </a:r>
            <a:endParaRPr lang="en-US" altLang="zh-TW" dirty="0" smtClean="0"/>
          </a:p>
          <a:p>
            <a:r>
              <a:rPr lang="zh-TW" altLang="en-US" dirty="0" smtClean="0"/>
              <a:t>第四部分程式</a:t>
            </a:r>
            <a:r>
              <a:rPr lang="en-US" altLang="zh-TW" dirty="0" smtClean="0"/>
              <a:t>: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做姿勢辨識呈現</a:t>
            </a:r>
            <a:endParaRPr lang="en-US" altLang="zh-TW" dirty="0" smtClean="0"/>
          </a:p>
          <a:p>
            <a:r>
              <a:rPr lang="zh-TW" altLang="en-US" dirty="0" smtClean="0"/>
              <a:t>第五部分程式</a:t>
            </a:r>
            <a:r>
              <a:rPr lang="en-US" altLang="zh-TW" dirty="0" smtClean="0"/>
              <a:t>:</a:t>
            </a:r>
            <a:r>
              <a:rPr lang="zh-TW" altLang="en-US" dirty="0" smtClean="0"/>
              <a:t>基於姿勢辨識呈現添加指定姿勢判斷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0872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連接各個偵測點完成骨架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zh-TW" altLang="en-US" dirty="0" smtClean="0"/>
              <a:t>使用取得</a:t>
            </a:r>
            <a:r>
              <a:rPr lang="en-US" altLang="zh-TW" dirty="0" smtClean="0"/>
              <a:t>pose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skeleton(</a:t>
            </a:r>
            <a:r>
              <a:rPr lang="zh-TW" altLang="en-US" dirty="0" smtClean="0"/>
              <a:t>骨架</a:t>
            </a:r>
            <a:r>
              <a:rPr lang="en-US" altLang="zh-TW" dirty="0" smtClean="0"/>
              <a:t>)</a:t>
            </a:r>
            <a:r>
              <a:rPr lang="zh-TW" altLang="en-US" dirty="0" smtClean="0"/>
              <a:t>資料做連線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31" y="2636912"/>
            <a:ext cx="9196931" cy="257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左右括弧 8"/>
          <p:cNvSpPr/>
          <p:nvPr/>
        </p:nvSpPr>
        <p:spPr>
          <a:xfrm>
            <a:off x="179512" y="3260667"/>
            <a:ext cx="8784976" cy="1728192"/>
          </a:xfrm>
          <a:prstGeom prst="bracketPair">
            <a:avLst>
              <a:gd name="adj" fmla="val 172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框架 9"/>
          <p:cNvSpPr/>
          <p:nvPr/>
        </p:nvSpPr>
        <p:spPr>
          <a:xfrm>
            <a:off x="539552" y="4619174"/>
            <a:ext cx="6408712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5292080" y="4081747"/>
            <a:ext cx="2606944" cy="42269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由</a:t>
            </a:r>
            <a:r>
              <a:rPr lang="en-US" altLang="zh-TW" dirty="0"/>
              <a:t>a(</a:t>
            </a:r>
            <a:r>
              <a:rPr lang="en-US" altLang="zh-TW" dirty="0" err="1"/>
              <a:t>x,y</a:t>
            </a:r>
            <a:r>
              <a:rPr lang="en-US" altLang="zh-TW" dirty="0"/>
              <a:t>)</a:t>
            </a:r>
            <a:r>
              <a:rPr lang="zh-TW" altLang="en-US" dirty="0"/>
              <a:t>連接</a:t>
            </a:r>
            <a:r>
              <a:rPr lang="en-US" altLang="zh-TW" dirty="0"/>
              <a:t>b(</a:t>
            </a:r>
            <a:r>
              <a:rPr lang="en-US" altLang="zh-TW" dirty="0" err="1"/>
              <a:t>x,y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09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Exercise#3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完成骨架</a:t>
            </a:r>
            <a:r>
              <a:rPr lang="zh-TW" altLang="en-US" dirty="0" smtClean="0"/>
              <a:t>建置，確認是否偵測姿勢</a:t>
            </a:r>
            <a:endParaRPr lang="en-US" altLang="zh-TW" dirty="0" smtClean="0"/>
          </a:p>
          <a:p>
            <a:r>
              <a:rPr lang="zh-TW" altLang="en-US" dirty="0" smtClean="0"/>
              <a:t>可以將骨架的</a:t>
            </a:r>
            <a:r>
              <a:rPr lang="en-US" altLang="zh-TW" dirty="0" err="1" smtClean="0"/>
              <a:t>keypoint</a:t>
            </a:r>
            <a:r>
              <a:rPr lang="zh-TW" altLang="en-US" dirty="0" smtClean="0"/>
              <a:t>變換成正方形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err="1" smtClean="0"/>
              <a:t>rect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,</a:t>
            </a:r>
            <a:r>
              <a:rPr lang="zh-TW" altLang="en-US" dirty="0" smtClean="0"/>
              <a:t>大小</a:t>
            </a:r>
            <a:r>
              <a:rPr lang="en-US" altLang="zh-TW" dirty="0" smtClean="0"/>
              <a:t>);</a:t>
            </a:r>
            <a:r>
              <a:rPr lang="zh-TW" altLang="en-US" dirty="0" smtClean="0"/>
              <a:t>為正方型的</a:t>
            </a:r>
            <a:r>
              <a:rPr lang="en-US" altLang="zh-TW" dirty="0" smtClean="0"/>
              <a:t>function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796061" cy="4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7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製作可訓練之姿勢資料集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第二</a:t>
            </a:r>
            <a:r>
              <a:rPr lang="zh-TW" altLang="en-US" dirty="0" smtClean="0"/>
              <a:t>部分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9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</a:t>
            </a:r>
            <a:r>
              <a:rPr lang="en-US" altLang="zh-TW" dirty="0"/>
              <a:t>image</a:t>
            </a:r>
            <a:r>
              <a:rPr lang="zh-TW" altLang="en-US" dirty="0"/>
              <a:t>呈現畫面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3" y="2492896"/>
            <a:ext cx="8564433" cy="159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左右括弧 4"/>
          <p:cNvSpPr/>
          <p:nvPr/>
        </p:nvSpPr>
        <p:spPr>
          <a:xfrm>
            <a:off x="467544" y="2924944"/>
            <a:ext cx="7704856" cy="8640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997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16" y="2286000"/>
            <a:ext cx="63722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</a:t>
            </a:r>
            <a:r>
              <a:rPr lang="en-US" altLang="zh-TW" dirty="0"/>
              <a:t>ml5. </a:t>
            </a:r>
            <a:r>
              <a:rPr lang="en-US" altLang="zh-TW" dirty="0" err="1" smtClean="0"/>
              <a:t>neuralNetwork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設定我們所需之設定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000" dirty="0" smtClean="0"/>
              <a:t>Option</a:t>
            </a:r>
            <a:r>
              <a:rPr lang="zh-TW" altLang="en-US" sz="2000" dirty="0" smtClean="0"/>
              <a:t>為模組訓練的設定</a:t>
            </a:r>
          </a:p>
          <a:p>
            <a:r>
              <a:rPr lang="en-US" altLang="zh-TW" sz="2000" dirty="0" smtClean="0"/>
              <a:t>Outputs</a:t>
            </a:r>
            <a:r>
              <a:rPr lang="zh-TW" altLang="en-US" sz="2000" dirty="0" smtClean="0"/>
              <a:t>是看需要辨識的姿勢種類而定</a:t>
            </a:r>
            <a:r>
              <a:rPr lang="en-US" altLang="zh-TW" sz="2000" dirty="0" smtClean="0"/>
              <a:t>EX:3</a:t>
            </a:r>
            <a:r>
              <a:rPr lang="zh-TW" altLang="en-US" sz="2000" dirty="0" smtClean="0"/>
              <a:t>種不同姿勢為</a:t>
            </a:r>
            <a:r>
              <a:rPr lang="en-US" altLang="zh-TW" sz="2000" dirty="0" smtClean="0"/>
              <a:t>3</a:t>
            </a:r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115616" y="271620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左右括弧 5"/>
          <p:cNvSpPr/>
          <p:nvPr/>
        </p:nvSpPr>
        <p:spPr>
          <a:xfrm>
            <a:off x="1259632" y="4437112"/>
            <a:ext cx="5760640" cy="223224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框架 6"/>
          <p:cNvSpPr/>
          <p:nvPr/>
        </p:nvSpPr>
        <p:spPr>
          <a:xfrm>
            <a:off x="1475656" y="5229200"/>
            <a:ext cx="1224136" cy="3240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設定按任一鍵做等待和採集的兩個區間循環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000" dirty="0" smtClean="0"/>
              <a:t>使用</a:t>
            </a:r>
            <a:r>
              <a:rPr lang="en-US" altLang="zh-TW" sz="2000" dirty="0" smtClean="0"/>
              <a:t>state</a:t>
            </a:r>
            <a:r>
              <a:rPr lang="zh-TW" altLang="en-US" sz="2000" dirty="0" smtClean="0"/>
              <a:t>做為資料蒐集和休息的判斷點</a:t>
            </a:r>
            <a:endParaRPr lang="en-US" altLang="zh-TW" sz="2000" dirty="0" smtClean="0"/>
          </a:p>
          <a:p>
            <a:r>
              <a:rPr lang="zh-TW" altLang="en-US" sz="2000" dirty="0"/>
              <a:t>以不同的鍵盤輸入做為</a:t>
            </a:r>
            <a:r>
              <a:rPr lang="zh-TW" altLang="en-US" sz="2000" dirty="0" smtClean="0"/>
              <a:t>不同</a:t>
            </a:r>
            <a:r>
              <a:rPr lang="en-US" altLang="zh-TW" sz="2000" dirty="0"/>
              <a:t>label</a:t>
            </a:r>
            <a:r>
              <a:rPr lang="zh-TW" altLang="en-US" sz="2000" dirty="0"/>
              <a:t>區分不同</a:t>
            </a:r>
            <a:r>
              <a:rPr lang="zh-TW" altLang="en-US" sz="2000" dirty="0" smtClean="0"/>
              <a:t>動作</a:t>
            </a:r>
            <a:endParaRPr lang="en-US" altLang="zh-TW" sz="2000" dirty="0" smtClean="0"/>
          </a:p>
          <a:p>
            <a:r>
              <a:rPr lang="zh-TW" altLang="en-US" sz="2000" dirty="0"/>
              <a:t>設定</a:t>
            </a:r>
            <a:r>
              <a:rPr lang="en-US" altLang="zh-TW" sz="2000" dirty="0"/>
              <a:t>timeout</a:t>
            </a:r>
            <a:r>
              <a:rPr lang="zh-TW" altLang="en-US" sz="2000" dirty="0"/>
              <a:t>函</a:t>
            </a:r>
            <a:r>
              <a:rPr lang="zh-TW" altLang="en-US" sz="2000" dirty="0" smtClean="0"/>
              <a:t>式延後程式進入，確保能準確抓取資料</a:t>
            </a:r>
            <a:endParaRPr lang="zh-TW" altLang="en-US" sz="2000" dirty="0"/>
          </a:p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095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框架 3"/>
          <p:cNvSpPr/>
          <p:nvPr/>
        </p:nvSpPr>
        <p:spPr>
          <a:xfrm>
            <a:off x="1979712" y="4005064"/>
            <a:ext cx="1368152" cy="2160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3995935" y="3501008"/>
            <a:ext cx="3007643" cy="3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設定不需要使用的按鍵做為判斷</a:t>
            </a:r>
            <a:r>
              <a:rPr lang="en-US" altLang="zh-TW" dirty="0" err="1" smtClean="0"/>
              <a:t>keyin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09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設定</a:t>
            </a:r>
            <a:r>
              <a:rPr lang="en-US" altLang="zh-TW" dirty="0" err="1" smtClean="0"/>
              <a:t>neuralNetwork</a:t>
            </a:r>
            <a:r>
              <a:rPr lang="zh-TW" altLang="en-US" dirty="0" smtClean="0"/>
              <a:t>在採集的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做資料收集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使用</a:t>
            </a:r>
            <a:r>
              <a:rPr lang="en-US" altLang="zh-TW" sz="2000" dirty="0" smtClean="0"/>
              <a:t>target</a:t>
            </a:r>
            <a:r>
              <a:rPr lang="zh-TW" altLang="en-US" sz="2000" dirty="0" smtClean="0"/>
              <a:t>將鍵入的</a:t>
            </a:r>
            <a:r>
              <a:rPr lang="en-US" altLang="zh-TW" sz="2000" dirty="0" smtClean="0"/>
              <a:t>key</a:t>
            </a:r>
            <a:r>
              <a:rPr lang="zh-TW" altLang="en-US" sz="2000" dirty="0" smtClean="0"/>
              <a:t>所帶入的</a:t>
            </a:r>
            <a:r>
              <a:rPr lang="en-US" altLang="zh-TW" sz="2000" dirty="0" err="1" smtClean="0"/>
              <a:t>targetlabel</a:t>
            </a:r>
            <a:r>
              <a:rPr lang="zh-TW" altLang="en-US" sz="2000" dirty="0" smtClean="0"/>
              <a:t>設定成特定姿勢註解</a:t>
            </a:r>
            <a:endParaRPr lang="en-US" altLang="zh-TW" sz="2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3" y="1916832"/>
            <a:ext cx="70961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左右括弧 3"/>
          <p:cNvSpPr/>
          <p:nvPr/>
        </p:nvSpPr>
        <p:spPr>
          <a:xfrm>
            <a:off x="1403648" y="3284984"/>
            <a:ext cx="6699810" cy="26642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框架 4"/>
          <p:cNvSpPr/>
          <p:nvPr/>
        </p:nvSpPr>
        <p:spPr>
          <a:xfrm>
            <a:off x="1403648" y="5373216"/>
            <a:ext cx="3024336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4283968" y="4941168"/>
            <a:ext cx="3240360" cy="3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將資料與註解整合放入資料集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53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Exercise#4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訓練手放下，左手舉手，右手舉手姿勢，做資料蒐集</a:t>
            </a:r>
            <a:endParaRPr lang="en-US" altLang="zh-TW" dirty="0" smtClean="0"/>
          </a:p>
          <a:p>
            <a:r>
              <a:rPr lang="zh-TW" altLang="en-US" dirty="0"/>
              <a:t>也可添加自己</a:t>
            </a:r>
            <a:r>
              <a:rPr lang="zh-TW" altLang="en-US" dirty="0" smtClean="0"/>
              <a:t>喜歡動作</a:t>
            </a:r>
            <a:endParaRPr lang="en-US" altLang="zh-TW" dirty="0" smtClean="0"/>
          </a:p>
          <a:p>
            <a:r>
              <a:rPr lang="zh-TW" altLang="en-US" dirty="0" smtClean="0"/>
              <a:t>注意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有幾種姿勢 </a:t>
            </a:r>
            <a:r>
              <a:rPr lang="en-US" altLang="zh-TW" dirty="0" smtClean="0"/>
              <a:t>outputs</a:t>
            </a:r>
            <a:r>
              <a:rPr lang="zh-TW" altLang="en-US" dirty="0" smtClean="0"/>
              <a:t>的部份就必須相同</a:t>
            </a:r>
            <a:endParaRPr lang="zh-TW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49434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70833"/>
            <a:ext cx="2760506" cy="47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使用</a:t>
            </a:r>
            <a:r>
              <a:rPr lang="en-US" altLang="zh-TW" dirty="0"/>
              <a:t>ML5.js</a:t>
            </a:r>
            <a:r>
              <a:rPr lang="zh-TW" altLang="en-US" dirty="0"/>
              <a:t>做資料訓練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</a:t>
            </a:r>
            <a:r>
              <a:rPr lang="zh-TW" altLang="en-US" dirty="0"/>
              <a:t>三</a:t>
            </a:r>
            <a:r>
              <a:rPr lang="zh-TW" altLang="en-US" dirty="0" smtClean="0"/>
              <a:t>部分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9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上傳下載好的各動作資料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注意</a:t>
            </a:r>
            <a:r>
              <a:rPr lang="en-US" altLang="zh-TW" dirty="0" smtClean="0"/>
              <a:t>:</a:t>
            </a:r>
            <a:r>
              <a:rPr lang="zh-TW" altLang="en-US" dirty="0" smtClean="0"/>
              <a:t>請記住可以不換</a:t>
            </a:r>
            <a:r>
              <a:rPr lang="en-US" altLang="zh-TW" dirty="0" err="1" smtClean="0"/>
              <a:t>json</a:t>
            </a:r>
            <a:r>
              <a:rPr lang="zh-TW" altLang="en-US" dirty="0" smtClean="0"/>
              <a:t>檔名但盡量換成簡短名稱</a:t>
            </a:r>
            <a:endParaRPr lang="zh-TW" alt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04864"/>
            <a:ext cx="9761290" cy="29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8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Ml5.js</a:t>
            </a:r>
            <a:r>
              <a:rPr lang="zh-TW" altLang="en-US" dirty="0" smtClean="0"/>
              <a:t>概說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基於</a:t>
            </a:r>
            <a:r>
              <a:rPr lang="en-US" altLang="zh-TW" dirty="0"/>
              <a:t>Tensorflow.js</a:t>
            </a:r>
            <a:r>
              <a:rPr lang="zh-TW" altLang="en-US" dirty="0"/>
              <a:t>的</a:t>
            </a:r>
            <a:r>
              <a:rPr lang="zh-TW" altLang="en-US" dirty="0" smtClean="0"/>
              <a:t>一個簡便</a:t>
            </a:r>
            <a:r>
              <a:rPr lang="zh-TW" altLang="en-US" dirty="0"/>
              <a:t>易用的接口</a:t>
            </a:r>
          </a:p>
          <a:p>
            <a:r>
              <a:rPr lang="zh-TW" altLang="en-US" dirty="0"/>
              <a:t>可以使用瀏覽器做模型的訓練和使用</a:t>
            </a:r>
          </a:p>
          <a:p>
            <a:r>
              <a:rPr lang="zh-TW" altLang="en-US" dirty="0"/>
              <a:t>因為建構在</a:t>
            </a:r>
            <a:r>
              <a:rPr lang="en-US" altLang="zh-TW" dirty="0"/>
              <a:t>Tensorflow.js</a:t>
            </a:r>
            <a:r>
              <a:rPr lang="zh-TW" altLang="en-US" dirty="0"/>
              <a:t>上，本身不需要去做其他外部架構</a:t>
            </a:r>
            <a:r>
              <a:rPr lang="zh-TW" altLang="en-US" dirty="0" smtClean="0"/>
              <a:t>的</a:t>
            </a:r>
            <a:r>
              <a:rPr lang="zh-TW" altLang="en-US" dirty="0"/>
              <a:t>依賴</a:t>
            </a:r>
          </a:p>
          <a:p>
            <a:r>
              <a:rPr lang="zh-TW" altLang="en-US" dirty="0"/>
              <a:t>官網中也有</a:t>
            </a:r>
            <a:r>
              <a:rPr lang="en-US" altLang="zh-TW" dirty="0" err="1"/>
              <a:t>api</a:t>
            </a:r>
            <a:r>
              <a:rPr lang="zh-TW" altLang="en-US" dirty="0"/>
              <a:t>文檔和</a:t>
            </a:r>
            <a:r>
              <a:rPr lang="en-US" altLang="zh-TW" dirty="0" err="1" smtClean="0"/>
              <a:t>github</a:t>
            </a:r>
            <a:r>
              <a:rPr lang="zh-TW" altLang="en-US" dirty="0"/>
              <a:t>的</a:t>
            </a:r>
            <a:r>
              <a:rPr lang="en-US" altLang="zh-TW" dirty="0"/>
              <a:t>demo</a:t>
            </a:r>
            <a:r>
              <a:rPr lang="zh-TW" altLang="en-US" dirty="0"/>
              <a:t>可以做</a:t>
            </a:r>
            <a:r>
              <a:rPr lang="zh-TW" altLang="en-US" dirty="0" smtClean="0"/>
              <a:t>使用</a:t>
            </a:r>
            <a:endParaRPr lang="en-US" altLang="zh-TW" dirty="0" smtClean="0"/>
          </a:p>
          <a:p>
            <a:r>
              <a:rPr lang="zh-TW" altLang="en-US" dirty="0" smtClean="0"/>
              <a:t>參考網站</a:t>
            </a:r>
            <a:r>
              <a:rPr lang="en-US" altLang="zh-TW" dirty="0" smtClean="0"/>
              <a:t>:</a:t>
            </a: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://learn.ml5js.org/#/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7927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建立副本然後將以這個副本來做訓練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533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部分用</a:t>
            </a:r>
            <a:r>
              <a:rPr lang="en-US" altLang="zh-TW" dirty="0" smtClean="0"/>
              <a:t>ctrl+/</a:t>
            </a:r>
            <a:r>
              <a:rPr lang="zh-TW" altLang="en-US" dirty="0" smtClean="0"/>
              <a:t>註解掉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485978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54387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3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brain.train</a:t>
            </a:r>
            <a:r>
              <a:rPr lang="zh-TW" altLang="en-US" dirty="0" smtClean="0"/>
              <a:t>做訓練</a:t>
            </a:r>
            <a:r>
              <a:rPr lang="en-US" altLang="zh-TW" dirty="0" smtClean="0"/>
              <a:t>(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100</a:t>
            </a:r>
            <a:r>
              <a:rPr lang="zh-TW" altLang="en-US" dirty="0" smtClean="0"/>
              <a:t>跌代</a:t>
            </a:r>
            <a:r>
              <a:rPr lang="en-US" altLang="zh-TW" dirty="0" smtClean="0"/>
              <a:t>)</a:t>
            </a:r>
            <a:r>
              <a:rPr lang="en-US" altLang="zh-TW" dirty="0"/>
              <a:t>&amp;</a:t>
            </a:r>
            <a:r>
              <a:rPr lang="zh-TW" altLang="en-US" dirty="0" smtClean="0"/>
              <a:t>獲取</a:t>
            </a:r>
            <a:r>
              <a:rPr lang="en-US" altLang="zh-TW" dirty="0" smtClean="0"/>
              <a:t>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{Epochs:</a:t>
            </a:r>
            <a:r>
              <a:rPr lang="zh-TW" altLang="en-US" dirty="0" smtClean="0"/>
              <a:t>迭代數</a:t>
            </a:r>
            <a:r>
              <a:rPr lang="en-US" altLang="zh-TW" dirty="0" smtClean="0"/>
              <a:t>} </a:t>
            </a:r>
            <a:r>
              <a:rPr lang="zh-TW" altLang="en-US" dirty="0" smtClean="0"/>
              <a:t>可自行設定多寡，盡量數值趨近於</a:t>
            </a:r>
            <a:r>
              <a:rPr lang="en-US" altLang="zh-TW" dirty="0" smtClean="0"/>
              <a:t>0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04856" cy="428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左右括弧 3"/>
          <p:cNvSpPr/>
          <p:nvPr/>
        </p:nvSpPr>
        <p:spPr>
          <a:xfrm>
            <a:off x="755576" y="3140968"/>
            <a:ext cx="7632848" cy="288032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框架 4"/>
          <p:cNvSpPr/>
          <p:nvPr/>
        </p:nvSpPr>
        <p:spPr>
          <a:xfrm>
            <a:off x="971600" y="4077072"/>
            <a:ext cx="2520280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3275856" y="3589428"/>
            <a:ext cx="2880320" cy="3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必定加入資料統一設定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70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Exercise#5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訓練自己的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，查看是否成功。</a:t>
            </a:r>
            <a:endParaRPr lang="en-US" altLang="zh-TW" dirty="0" smtClean="0"/>
          </a:p>
          <a:p>
            <a:r>
              <a:rPr lang="zh-TW" altLang="en-US" dirty="0" smtClean="0"/>
              <a:t>無法迭代</a:t>
            </a:r>
            <a:r>
              <a:rPr lang="zh-TW" altLang="en-US" dirty="0"/>
              <a:t>也有可能是</a:t>
            </a:r>
            <a:r>
              <a:rPr lang="en-US" altLang="zh-TW" dirty="0"/>
              <a:t>collect</a:t>
            </a:r>
            <a:r>
              <a:rPr lang="zh-TW" altLang="en-US" dirty="0"/>
              <a:t>的資料不清楚，會需要</a:t>
            </a:r>
            <a:r>
              <a:rPr lang="zh-TW" altLang="en-US" dirty="0" smtClean="0"/>
              <a:t>重新</a:t>
            </a:r>
            <a:r>
              <a:rPr lang="zh-TW" altLang="en-US" dirty="0"/>
              <a:t>做</a:t>
            </a:r>
            <a:r>
              <a:rPr lang="en-US" altLang="zh-TW" dirty="0" smtClean="0"/>
              <a:t>collect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37" y="2492897"/>
            <a:ext cx="56292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9320"/>
            <a:ext cx="67818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2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載入訓練完的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得到姿勢辨識的畫面呈現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第四部分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9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再建立一次副本，以此副本作為判斷輸出程式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01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建立資料夾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上傳剛訓練出來的</a:t>
            </a:r>
            <a:r>
              <a:rPr lang="en-US" altLang="zh-TW" dirty="0" smtClean="0"/>
              <a:t>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16832"/>
            <a:ext cx="9058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進入官網中的</a:t>
            </a:r>
            <a:r>
              <a:rPr lang="en-US" altLang="zh-TW" dirty="0" err="1" smtClean="0"/>
              <a:t>neuralNetwork</a:t>
            </a:r>
            <a:r>
              <a:rPr lang="zh-TW" altLang="en-US" dirty="0" smtClean="0"/>
              <a:t>複製</a:t>
            </a:r>
            <a:r>
              <a:rPr lang="en-US" altLang="zh-TW" dirty="0" smtClean="0"/>
              <a:t>.load()</a:t>
            </a:r>
            <a:r>
              <a:rPr lang="zh-TW" altLang="en-US" dirty="0" smtClean="0"/>
              <a:t>部分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" y="1772817"/>
            <a:ext cx="8921470" cy="44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5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測試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載入成功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.Load()</a:t>
            </a:r>
            <a:r>
              <a:rPr lang="zh-TW" altLang="en-US" dirty="0" smtClean="0"/>
              <a:t>設定檔的連結需確定正確</a:t>
            </a:r>
            <a:endParaRPr lang="en-US" altLang="zh-TW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1247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左右括弧 3"/>
          <p:cNvSpPr/>
          <p:nvPr/>
        </p:nvSpPr>
        <p:spPr>
          <a:xfrm>
            <a:off x="827584" y="3068960"/>
            <a:ext cx="6840760" cy="223224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框架 4"/>
          <p:cNvSpPr/>
          <p:nvPr/>
        </p:nvSpPr>
        <p:spPr>
          <a:xfrm>
            <a:off x="971600" y="4437112"/>
            <a:ext cx="3816424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流程圖: 程序 5"/>
          <p:cNvSpPr/>
          <p:nvPr/>
        </p:nvSpPr>
        <p:spPr>
          <a:xfrm>
            <a:off x="5364088" y="4084655"/>
            <a:ext cx="2448272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註解掉避免載入訓練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建立</a:t>
            </a:r>
            <a:r>
              <a:rPr lang="en-US" altLang="zh-TW" dirty="0" err="1" smtClean="0"/>
              <a:t>classifyPose</a:t>
            </a:r>
            <a:r>
              <a:rPr lang="zh-TW" altLang="en-US" dirty="0"/>
              <a:t>做</a:t>
            </a:r>
            <a:r>
              <a:rPr lang="zh-TW" altLang="en-US" dirty="0" smtClean="0"/>
              <a:t>姿勢判斷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.classify()</a:t>
            </a:r>
            <a:r>
              <a:rPr lang="zh-TW" altLang="en-US" dirty="0" smtClean="0"/>
              <a:t>為不同</a:t>
            </a:r>
            <a:r>
              <a:rPr lang="en-US" altLang="zh-TW" dirty="0" smtClean="0"/>
              <a:t>class</a:t>
            </a:r>
            <a:r>
              <a:rPr lang="zh-TW" altLang="en-US" dirty="0" smtClean="0"/>
              <a:t>的姿勢判定函式</a:t>
            </a:r>
            <a:endParaRPr lang="en-US" altLang="zh-TW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5" y="2204863"/>
            <a:ext cx="74199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899592" y="285293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右括弧 6"/>
          <p:cNvSpPr/>
          <p:nvPr/>
        </p:nvSpPr>
        <p:spPr>
          <a:xfrm>
            <a:off x="726395" y="3284984"/>
            <a:ext cx="7157973" cy="308230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框架 7"/>
          <p:cNvSpPr/>
          <p:nvPr/>
        </p:nvSpPr>
        <p:spPr>
          <a:xfrm>
            <a:off x="1080608" y="5085184"/>
            <a:ext cx="3189765" cy="2160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Ml5.js</a:t>
            </a:r>
            <a:r>
              <a:rPr lang="zh-TW" altLang="en-US" dirty="0" smtClean="0"/>
              <a:t>概說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Ml5.js</a:t>
            </a:r>
            <a:r>
              <a:rPr lang="zh-TW" altLang="en-US" dirty="0" smtClean="0"/>
              <a:t>中可以使用或連接之機器學習演算法</a:t>
            </a:r>
            <a:endParaRPr lang="en-US" altLang="zh-TW" dirty="0" smtClean="0"/>
          </a:p>
          <a:p>
            <a:r>
              <a:rPr lang="en-US" altLang="zh-TW" dirty="0" err="1" smtClean="0"/>
              <a:t>imageClassifier</a:t>
            </a:r>
            <a:r>
              <a:rPr lang="en-US" altLang="zh-TW" dirty="0" smtClean="0"/>
              <a:t>:</a:t>
            </a:r>
            <a:r>
              <a:rPr lang="zh-TW" altLang="en-US" dirty="0" smtClean="0"/>
              <a:t>用於識別</a:t>
            </a:r>
            <a:r>
              <a:rPr lang="zh-TW" altLang="en-US" dirty="0"/>
              <a:t>影像</a:t>
            </a:r>
            <a:r>
              <a:rPr lang="zh-TW" altLang="en-US" dirty="0" smtClean="0"/>
              <a:t>內容，可用於影像與文字的匹配</a:t>
            </a:r>
            <a:endParaRPr lang="en-US" altLang="zh-TW" dirty="0" smtClean="0"/>
          </a:p>
          <a:p>
            <a:r>
              <a:rPr lang="en-US" altLang="zh-TW" dirty="0" err="1" smtClean="0"/>
              <a:t>poseNet</a:t>
            </a:r>
            <a:r>
              <a:rPr lang="en-US" altLang="zh-TW" dirty="0" smtClean="0"/>
              <a:t>:</a:t>
            </a:r>
            <a:r>
              <a:rPr lang="zh-TW" altLang="en-US" dirty="0" smtClean="0"/>
              <a:t>用於識別人體姿勢的關鍵點，可用於動作識別</a:t>
            </a:r>
          </a:p>
          <a:p>
            <a:r>
              <a:rPr lang="en-US" altLang="zh-TW" dirty="0" err="1" smtClean="0"/>
              <a:t>bodyPix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UNET:</a:t>
            </a:r>
            <a:r>
              <a:rPr lang="zh-TW" altLang="en-US" dirty="0" smtClean="0"/>
              <a:t>用於人體與背景分割，可用於自動</a:t>
            </a:r>
            <a:r>
              <a:rPr lang="zh-TW" altLang="en-US" dirty="0"/>
              <a:t>去背</a:t>
            </a:r>
            <a:endParaRPr lang="zh-TW" altLang="en-US" dirty="0" smtClean="0"/>
          </a:p>
          <a:p>
            <a:r>
              <a:rPr lang="en-US" altLang="zh-TW" dirty="0" err="1" smtClean="0"/>
              <a:t>styleTransfer</a:t>
            </a:r>
            <a:r>
              <a:rPr lang="en-US" altLang="zh-TW" dirty="0" smtClean="0"/>
              <a:t>:</a:t>
            </a:r>
            <a:r>
              <a:rPr lang="zh-TW" altLang="en-US" dirty="0" smtClean="0"/>
              <a:t>風格遷移，可用於圖片藝術濾鏡</a:t>
            </a:r>
          </a:p>
          <a:p>
            <a:r>
              <a:rPr lang="en-US" altLang="zh-TW" dirty="0" smtClean="0"/>
              <a:t>pix2pix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CVAE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DCGAN:</a:t>
            </a:r>
            <a:r>
              <a:rPr lang="zh-TW" altLang="en-US" dirty="0"/>
              <a:t>影像</a:t>
            </a:r>
            <a:r>
              <a:rPr lang="zh-TW" altLang="en-US" dirty="0" smtClean="0"/>
              <a:t>生成，可用於手繪圖生成實景圖、根據文字生成</a:t>
            </a:r>
            <a:r>
              <a:rPr lang="zh-TW" altLang="en-US" dirty="0"/>
              <a:t>影像</a:t>
            </a:r>
            <a:endParaRPr lang="zh-TW" altLang="en-US" dirty="0" smtClean="0"/>
          </a:p>
          <a:p>
            <a:r>
              <a:rPr lang="en-US" altLang="zh-TW" dirty="0" err="1" smtClean="0"/>
              <a:t>SketchRNN</a:t>
            </a:r>
            <a:r>
              <a:rPr lang="en-US" altLang="zh-TW" dirty="0" smtClean="0"/>
              <a:t>:</a:t>
            </a:r>
            <a:r>
              <a:rPr lang="zh-TW" altLang="en-US" dirty="0"/>
              <a:t>影像</a:t>
            </a:r>
            <a:r>
              <a:rPr lang="zh-TW" altLang="en-US" dirty="0" smtClean="0"/>
              <a:t>生成的另一種方式，可用於基於初始筆畫生成圖案</a:t>
            </a:r>
          </a:p>
          <a:p>
            <a:r>
              <a:rPr lang="en-US" altLang="zh-TW" dirty="0" smtClean="0"/>
              <a:t>YOLO:</a:t>
            </a:r>
            <a:r>
              <a:rPr lang="zh-TW" altLang="en-US" dirty="0" smtClean="0"/>
              <a:t>物體檢測，可用於追蹤物體</a:t>
            </a:r>
          </a:p>
          <a:p>
            <a:pPr marL="0" indent="0"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19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en-US" altLang="zh-TW" dirty="0" err="1" smtClean="0"/>
              <a:t>gotResult</a:t>
            </a:r>
            <a:r>
              <a:rPr lang="zh-TW" altLang="en-US" dirty="0" smtClean="0"/>
              <a:t>裡的顯示部分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Results[0].confidence</a:t>
            </a:r>
            <a:r>
              <a:rPr lang="zh-TW" altLang="en-US" dirty="0"/>
              <a:t>為</a:t>
            </a:r>
            <a:r>
              <a:rPr lang="zh-TW" altLang="en-US" dirty="0" smtClean="0"/>
              <a:t>信心度</a:t>
            </a:r>
            <a:endParaRPr lang="en-US" altLang="zh-TW" dirty="0" smtClean="0"/>
          </a:p>
          <a:p>
            <a:r>
              <a:rPr lang="en-US" altLang="zh-TW" dirty="0"/>
              <a:t>Results[0].label</a:t>
            </a:r>
            <a:r>
              <a:rPr lang="zh-TW" altLang="en-US" dirty="0"/>
              <a:t>為註解之</a:t>
            </a:r>
            <a:r>
              <a:rPr lang="en-US" altLang="zh-TW" dirty="0"/>
              <a:t>key</a:t>
            </a:r>
            <a:r>
              <a:rPr lang="zh-TW" altLang="en-US" dirty="0"/>
              <a:t>名稱</a:t>
            </a:r>
          </a:p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973259" cy="192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設定畫面中顯示字母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4574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6495666" cy="52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 flipV="1">
            <a:off x="2267744" y="1844824"/>
            <a:ext cx="18722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左右括弧 5"/>
          <p:cNvSpPr/>
          <p:nvPr/>
        </p:nvSpPr>
        <p:spPr>
          <a:xfrm>
            <a:off x="2123728" y="5301208"/>
            <a:ext cx="3672408" cy="122413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2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Exercise#6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測試是否可辨識出指定姿勢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38075"/>
            <a:ext cx="8504238" cy="45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注意事項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姿勢分群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可以使用之前的程式做其他動作的</a:t>
            </a:r>
            <a:r>
              <a:rPr lang="zh-TW" altLang="en-US" dirty="0"/>
              <a:t>註解</a:t>
            </a:r>
            <a:endParaRPr lang="en-US" altLang="zh-TW" dirty="0" smtClean="0"/>
          </a:p>
          <a:p>
            <a:r>
              <a:rPr lang="zh-TW" altLang="en-US" dirty="0"/>
              <a:t>注意事項</a:t>
            </a:r>
            <a:r>
              <a:rPr lang="en-US" altLang="zh-TW" dirty="0"/>
              <a:t>:</a:t>
            </a:r>
            <a:r>
              <a:rPr lang="zh-TW" altLang="en-US" dirty="0"/>
              <a:t>假如</a:t>
            </a:r>
            <a:r>
              <a:rPr lang="en-US" altLang="zh-TW" dirty="0"/>
              <a:t>class</a:t>
            </a:r>
            <a:r>
              <a:rPr lang="zh-TW" altLang="en-US" dirty="0"/>
              <a:t>有</a:t>
            </a:r>
            <a:r>
              <a:rPr lang="zh-TW" altLang="en-US" dirty="0" smtClean="0"/>
              <a:t>變動，則</a:t>
            </a:r>
            <a:r>
              <a:rPr lang="en-US" altLang="zh-TW" dirty="0" smtClean="0"/>
              <a:t>option</a:t>
            </a:r>
            <a:r>
              <a:rPr lang="zh-TW" altLang="en-US" dirty="0" smtClean="0"/>
              <a:t>的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也要跟著變動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45583" r="-677" b="29888"/>
          <a:stretch/>
        </p:blipFill>
        <p:spPr bwMode="auto">
          <a:xfrm>
            <a:off x="1979712" y="3700529"/>
            <a:ext cx="4824536" cy="13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基於姿勢辨識呈現添加指定姿勢判斷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第五部分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載入根據不同姿勢所顯示之圖片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38"/>
          <a:stretch/>
        </p:blipFill>
        <p:spPr bwMode="auto">
          <a:xfrm>
            <a:off x="611560" y="2564904"/>
            <a:ext cx="7781925" cy="315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框架 4"/>
          <p:cNvSpPr/>
          <p:nvPr/>
        </p:nvSpPr>
        <p:spPr>
          <a:xfrm>
            <a:off x="2699792" y="4725144"/>
            <a:ext cx="3096344" cy="2160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11560" y="2852936"/>
            <a:ext cx="1296144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187624" y="2060848"/>
            <a:ext cx="2592288" cy="6480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建立資料夾放入圖片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6276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將圖片顯示在臉上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Image(</a:t>
            </a:r>
            <a:r>
              <a:rPr lang="zh-TW" altLang="en-US" dirty="0" smtClean="0"/>
              <a:t>圖片</a:t>
            </a:r>
            <a:r>
              <a:rPr lang="en-US" altLang="zh-TW" dirty="0" smtClean="0"/>
              <a:t>,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,</a:t>
            </a:r>
            <a:r>
              <a:rPr lang="zh-TW" altLang="en-US" dirty="0" smtClean="0"/>
              <a:t>長</a:t>
            </a:r>
            <a:r>
              <a:rPr lang="en-US" altLang="zh-TW" dirty="0" smtClean="0"/>
              <a:t>,</a:t>
            </a:r>
            <a:r>
              <a:rPr lang="zh-TW" altLang="en-US" dirty="0" smtClean="0"/>
              <a:t>寬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9" y="2132856"/>
            <a:ext cx="85534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框架 3"/>
          <p:cNvSpPr/>
          <p:nvPr/>
        </p:nvSpPr>
        <p:spPr>
          <a:xfrm>
            <a:off x="683568" y="3429000"/>
            <a:ext cx="6336704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97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修改顯示</a:t>
            </a:r>
            <a:r>
              <a:rPr lang="en-US" altLang="zh-TW" dirty="0" smtClean="0"/>
              <a:t>function</a:t>
            </a:r>
            <a:r>
              <a:rPr lang="zh-TW" altLang="en-US" dirty="0" smtClean="0"/>
              <a:t>變換圖片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71154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74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Exercise#7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設定選擇的圖片依照不同動作改變在臉上變換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517968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94292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552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製作亂數產生</a:t>
            </a:r>
            <a:r>
              <a:rPr lang="en-US" altLang="zh-TW" dirty="0" smtClean="0"/>
              <a:t>function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6480721" cy="1584176"/>
          </a:xfrm>
        </p:spPr>
      </p:pic>
      <p:sp>
        <p:nvSpPr>
          <p:cNvPr id="3" name="文字方塊 2"/>
          <p:cNvSpPr txBox="1"/>
          <p:nvPr/>
        </p:nvSpPr>
        <p:spPr>
          <a:xfrm>
            <a:off x="1331640" y="1700808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Random()*x</a:t>
            </a:r>
            <a:r>
              <a:rPr lang="zh-TW" altLang="en-US" dirty="0" smtClean="0"/>
              <a:t>的</a:t>
            </a:r>
            <a:r>
              <a:rPr lang="zh-TW" altLang="en-US" dirty="0"/>
              <a:t>數值會</a:t>
            </a:r>
            <a:r>
              <a:rPr lang="zh-TW" altLang="en-US" dirty="0" smtClean="0"/>
              <a:t>以</a:t>
            </a:r>
            <a:r>
              <a:rPr lang="en-US" altLang="zh-TW" dirty="0" smtClean="0"/>
              <a:t>0~x</a:t>
            </a:r>
            <a:r>
              <a:rPr lang="zh-TW" altLang="en-US" dirty="0" smtClean="0"/>
              <a:t>的數值中亂數取出</a:t>
            </a:r>
            <a:r>
              <a:rPr lang="en-US" altLang="zh-TW" dirty="0" smtClean="0"/>
              <a:t>(</a:t>
            </a:r>
            <a:r>
              <a:rPr lang="zh-TW" altLang="en-US" dirty="0" smtClean="0"/>
              <a:t>皆會包含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5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poseNet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參考網站</a:t>
            </a:r>
            <a:r>
              <a:rPr lang="en-US" altLang="zh-TW" sz="2000" dirty="0" smtClean="0"/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hlinkClick r:id="rId2"/>
              </a:rPr>
              <a:t>https://github.com/tensorflow/tfjs-models/tree/master/pose-detection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>
                <a:hlinkClick r:id="rId3"/>
              </a:rPr>
              <a:t>https://github.com/llSourcell/pose_estimation</a:t>
            </a:r>
            <a:endParaRPr lang="en-US" altLang="zh-TW" sz="2000" dirty="0"/>
          </a:p>
        </p:txBody>
      </p:sp>
      <p:pic>
        <p:nvPicPr>
          <p:cNvPr id="1026" name="Picture 2" descr="pose det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048672" cy="33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51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8483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將程式部分之</a:t>
            </a:r>
            <a:r>
              <a:rPr lang="en-US" altLang="zh-TW" dirty="0" err="1" smtClean="0"/>
              <a:t>setTimeout</a:t>
            </a:r>
            <a:r>
              <a:rPr lang="zh-TW" altLang="en-US" dirty="0" smtClean="0"/>
              <a:t>替換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在</a:t>
            </a:r>
            <a:r>
              <a:rPr lang="en-US" altLang="zh-TW" dirty="0" smtClean="0"/>
              <a:t>classify</a:t>
            </a:r>
            <a:r>
              <a:rPr lang="zh-TW" altLang="en-US" dirty="0" smtClean="0"/>
              <a:t>作動前部分添加亂數及建立各指定姿勢判斷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3528" y="155679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15893" y="1556792"/>
            <a:ext cx="8503920" cy="4572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/>
              <a:t>注意</a:t>
            </a:r>
            <a:r>
              <a:rPr lang="en-US" altLang="zh-TW" sz="2000" dirty="0"/>
              <a:t>:</a:t>
            </a:r>
            <a:r>
              <a:rPr lang="zh-TW" altLang="en-US" sz="2000" dirty="0"/>
              <a:t>如有替換</a:t>
            </a:r>
            <a:r>
              <a:rPr lang="en-US" altLang="zh-TW" sz="2000" dirty="0"/>
              <a:t>delay</a:t>
            </a:r>
            <a:r>
              <a:rPr lang="zh-TW" altLang="en-US" sz="2000" dirty="0"/>
              <a:t> </a:t>
            </a:r>
            <a:r>
              <a:rPr lang="en-US" altLang="zh-TW" sz="2000" dirty="0"/>
              <a:t>function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各</a:t>
            </a:r>
            <a:r>
              <a:rPr lang="en-US" altLang="zh-TW" sz="2000" dirty="0" smtClean="0"/>
              <a:t>Function</a:t>
            </a:r>
            <a:r>
              <a:rPr lang="zh-TW" altLang="en-US" sz="2000" dirty="0"/>
              <a:t>皆需要在前面添加</a:t>
            </a:r>
            <a:r>
              <a:rPr lang="en-US" altLang="zh-TW" sz="2000" dirty="0" err="1" smtClean="0"/>
              <a:t>async</a:t>
            </a:r>
            <a:endParaRPr lang="en-US" altLang="zh-TW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/>
              <a:t>注意</a:t>
            </a:r>
            <a:r>
              <a:rPr lang="en-US" altLang="zh-TW" sz="2000" dirty="0"/>
              <a:t>: check </a:t>
            </a:r>
            <a:r>
              <a:rPr lang="zh-TW" altLang="en-US" sz="2000" dirty="0"/>
              <a:t>需要主程式內 </a:t>
            </a:r>
            <a:r>
              <a:rPr lang="en-US" altLang="zh-TW" sz="2000" dirty="0"/>
              <a:t>let</a:t>
            </a:r>
            <a:r>
              <a:rPr lang="zh-TW" altLang="en-US" sz="2000" dirty="0"/>
              <a:t>定義</a:t>
            </a:r>
          </a:p>
          <a:p>
            <a:endParaRPr lang="zh-TW" alt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2343522"/>
            <a:ext cx="5320145" cy="451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3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將</a:t>
            </a:r>
            <a:r>
              <a:rPr lang="en-US" altLang="zh-TW" dirty="0" err="1" smtClean="0"/>
              <a:t>gotResult</a:t>
            </a:r>
            <a:r>
              <a:rPr lang="zh-TW" altLang="en-US" dirty="0" smtClean="0"/>
              <a:t>的輸出部分替換成判斷指定姿勢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11560" y="1624227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注意</a:t>
            </a:r>
            <a:r>
              <a:rPr lang="en-US" altLang="zh-TW" dirty="0"/>
              <a:t>: </a:t>
            </a:r>
            <a:r>
              <a:rPr lang="en-US" altLang="zh-TW" dirty="0" err="1"/>
              <a:t>posecerrect</a:t>
            </a:r>
            <a:r>
              <a:rPr lang="en-US" altLang="zh-TW" dirty="0"/>
              <a:t> </a:t>
            </a:r>
            <a:r>
              <a:rPr lang="zh-TW" altLang="en-US" dirty="0" smtClean="0"/>
              <a:t>需要主程式 </a:t>
            </a:r>
            <a:r>
              <a:rPr lang="en-US" altLang="zh-TW" dirty="0"/>
              <a:t>let</a:t>
            </a:r>
            <a:r>
              <a:rPr lang="zh-TW" altLang="en-US" dirty="0"/>
              <a:t>定義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0485"/>
            <a:ext cx="2705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02" y="2924944"/>
            <a:ext cx="63055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5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實測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3" y="1527175"/>
            <a:ext cx="7347642" cy="4572000"/>
          </a:xfrm>
        </p:spPr>
      </p:pic>
    </p:spTree>
    <p:extLst>
      <p:ext uri="{BB962C8B-B14F-4D97-AF65-F5344CB8AC3E}">
        <p14:creationId xmlns:p14="http://schemas.microsoft.com/office/powerpoint/2010/main" val="35553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實測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564996" cy="4896544"/>
          </a:xfrm>
        </p:spPr>
      </p:pic>
    </p:spTree>
    <p:extLst>
      <p:ext uri="{BB962C8B-B14F-4D97-AF65-F5344CB8AC3E}">
        <p14:creationId xmlns:p14="http://schemas.microsoft.com/office/powerpoint/2010/main" val="42912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Exercise#8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依照自己的註解姿勢數量製作不同數量的指定姿勢偵測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42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活動</a:t>
            </a:r>
            <a:r>
              <a:rPr lang="en-US" altLang="zh-TW" dirty="0" smtClean="0"/>
              <a:t>#</a:t>
            </a:r>
            <a:r>
              <a:rPr lang="zh-TW" altLang="en-US" dirty="0" smtClean="0"/>
              <a:t>延伸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已知可用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做姿勢分群，換</a:t>
            </a:r>
            <a:r>
              <a:rPr lang="en-US" altLang="zh-TW" dirty="0" err="1" smtClean="0"/>
              <a:t>rgb</a:t>
            </a:r>
            <a:r>
              <a:rPr lang="zh-TW" altLang="en-US" dirty="0" smtClean="0"/>
              <a:t>來分群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rgb</a:t>
            </a:r>
            <a:r>
              <a:rPr lang="zh-TW" altLang="en-US" dirty="0" smtClean="0"/>
              <a:t>條顯示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err="1"/>
              <a:t>r</a:t>
            </a:r>
            <a:r>
              <a:rPr lang="en-US" altLang="zh-TW" dirty="0" err="1" smtClean="0"/>
              <a:t>gb</a:t>
            </a:r>
            <a:r>
              <a:rPr lang="zh-TW" altLang="en-US" dirty="0" smtClean="0"/>
              <a:t>條資料蒐集</a:t>
            </a:r>
            <a:r>
              <a:rPr lang="en-US" altLang="zh-TW" dirty="0" smtClean="0"/>
              <a:t>:</a:t>
            </a:r>
            <a:r>
              <a:rPr lang="zh-TW" altLang="en-US" dirty="0" smtClean="0"/>
              <a:t>記得</a:t>
            </a:r>
            <a:r>
              <a:rPr lang="en-US" altLang="zh-TW" dirty="0" smtClean="0"/>
              <a:t>target</a:t>
            </a:r>
            <a:r>
              <a:rPr lang="zh-TW" altLang="en-US" dirty="0" smtClean="0"/>
              <a:t>要先在最一開始宣告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Option</a:t>
            </a:r>
            <a:r>
              <a:rPr lang="zh-TW" altLang="en-US" dirty="0" smtClean="0"/>
              <a:t>修改</a:t>
            </a:r>
            <a:r>
              <a:rPr lang="en-US" altLang="zh-TW" dirty="0" smtClean="0"/>
              <a:t>:</a:t>
            </a:r>
            <a:r>
              <a:rPr lang="zh-TW" altLang="en-US" dirty="0" smtClean="0"/>
              <a:t>記得</a:t>
            </a:r>
            <a:r>
              <a:rPr lang="en-US" altLang="zh-TW" dirty="0" err="1" smtClean="0"/>
              <a:t>rgb</a:t>
            </a:r>
            <a:r>
              <a:rPr lang="zh-TW" altLang="en-US" dirty="0" smtClean="0"/>
              <a:t>會有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個色塊輸出所以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要</a:t>
            </a:r>
            <a:r>
              <a:rPr lang="en-US" altLang="zh-TW" dirty="0" smtClean="0"/>
              <a:t>3</a:t>
            </a:r>
          </a:p>
          <a:p>
            <a:r>
              <a:rPr lang="zh-TW" altLang="en-US" dirty="0" smtClean="0"/>
              <a:t>注意</a:t>
            </a:r>
            <a:r>
              <a:rPr lang="en-US" altLang="zh-TW" dirty="0" smtClean="0"/>
              <a:t>:outputs</a:t>
            </a:r>
            <a:r>
              <a:rPr lang="zh-TW" altLang="en-US" dirty="0" smtClean="0"/>
              <a:t>為</a:t>
            </a:r>
            <a:r>
              <a:rPr lang="en-US" altLang="zh-TW" dirty="0"/>
              <a:t>['</a:t>
            </a:r>
            <a:r>
              <a:rPr lang="en-US" altLang="zh-TW" dirty="0" err="1"/>
              <a:t>red','green','blue</a:t>
            </a:r>
            <a:r>
              <a:rPr lang="en-US" altLang="zh-TW" dirty="0"/>
              <a:t>']</a:t>
            </a:r>
          </a:p>
        </p:txBody>
      </p:sp>
      <p:pic>
        <p:nvPicPr>
          <p:cNvPr id="1028" name="Picture 4" descr="C:\Users\Happy\Desktop\rgb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8" y="3501008"/>
            <a:ext cx="21431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0520"/>
            <a:ext cx="21621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9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</a:t>
            </a:r>
            <a:r>
              <a:rPr lang="en-US" altLang="zh-TW" dirty="0" smtClean="0"/>
              <a:t>#</a:t>
            </a:r>
            <a:r>
              <a:rPr lang="zh-TW" altLang="en-US" dirty="0" smtClean="0"/>
              <a:t>延伸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因為是用顏色來做為</a:t>
            </a:r>
            <a:r>
              <a:rPr lang="en-US" altLang="zh-TW" dirty="0" smtClean="0"/>
              <a:t>outputs</a:t>
            </a:r>
            <a:r>
              <a:rPr lang="zh-TW" altLang="en-US" dirty="0" smtClean="0"/>
              <a:t>所以不能使用前面的</a:t>
            </a:r>
            <a:r>
              <a:rPr lang="en-US" altLang="zh-TW" dirty="0" smtClean="0"/>
              <a:t>classify</a:t>
            </a:r>
            <a:r>
              <a:rPr lang="zh-TW" altLang="en-US" dirty="0" smtClean="0"/>
              <a:t> </a:t>
            </a:r>
            <a:r>
              <a:rPr lang="en-US" altLang="zh-TW" dirty="0" smtClean="0"/>
              <a:t>function</a:t>
            </a:r>
            <a:r>
              <a:rPr lang="zh-TW" altLang="en-US" dirty="0" smtClean="0"/>
              <a:t> 而是使用</a:t>
            </a:r>
            <a:r>
              <a:rPr lang="en-US" altLang="zh-TW" dirty="0" smtClean="0"/>
              <a:t>predict function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根據文字版的</a:t>
            </a:r>
            <a:r>
              <a:rPr lang="en-US" altLang="zh-TW" dirty="0" smtClean="0"/>
              <a:t>results</a:t>
            </a:r>
            <a:r>
              <a:rPr lang="zh-TW" altLang="en-US" dirty="0" smtClean="0"/>
              <a:t>來修改</a:t>
            </a:r>
            <a:r>
              <a:rPr lang="en-US" altLang="zh-TW" dirty="0" smtClean="0"/>
              <a:t>color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部分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畫面背景</a:t>
            </a:r>
            <a:r>
              <a:rPr lang="zh-TW" altLang="en-US" dirty="0" smtClean="0"/>
              <a:t>變色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6" y="3970132"/>
            <a:ext cx="2362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6" y="2636912"/>
            <a:ext cx="3286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6" y="5445224"/>
            <a:ext cx="25050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18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實測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509806" cy="4572000"/>
          </a:xfrm>
        </p:spPr>
      </p:pic>
    </p:spTree>
    <p:extLst>
      <p:ext uri="{BB962C8B-B14F-4D97-AF65-F5344CB8AC3E}">
        <p14:creationId xmlns:p14="http://schemas.microsoft.com/office/powerpoint/2010/main" val="7836579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實測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3" y="1527175"/>
            <a:ext cx="7234881" cy="4572000"/>
          </a:xfrm>
        </p:spPr>
      </p:pic>
    </p:spTree>
    <p:extLst>
      <p:ext uri="{BB962C8B-B14F-4D97-AF65-F5344CB8AC3E}">
        <p14:creationId xmlns:p14="http://schemas.microsoft.com/office/powerpoint/2010/main" val="78311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Posenet</a:t>
            </a:r>
            <a:r>
              <a:rPr lang="zh-TW" altLang="en-US" dirty="0" smtClean="0"/>
              <a:t>原理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Posenet</a:t>
            </a:r>
            <a:r>
              <a:rPr lang="zh-TW" altLang="en-US" dirty="0" smtClean="0"/>
              <a:t>將各</a:t>
            </a:r>
            <a:r>
              <a:rPr lang="en-US" altLang="zh-TW" dirty="0" err="1" smtClean="0"/>
              <a:t>keypoint</a:t>
            </a:r>
            <a:r>
              <a:rPr lang="zh-TW" altLang="en-US" dirty="0" smtClean="0"/>
              <a:t>做辨認後，取各偵測點的近似值做偏移向量，結合二者輸出估計姿勢。</a:t>
            </a:r>
            <a:endParaRPr lang="zh-TW" altLang="en-US" dirty="0"/>
          </a:p>
        </p:txBody>
      </p:sp>
      <p:pic>
        <p:nvPicPr>
          <p:cNvPr id="2050" name="Picture 2" descr="https://miro.medium.com/proxy/1*ey139jykjnBzUqcknAjHG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70" y="2636912"/>
            <a:ext cx="6053530" cy="40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1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課程之</a:t>
            </a:r>
            <a:r>
              <a:rPr lang="zh-TW" altLang="en-US" dirty="0" smtClean="0"/>
              <a:t>網頁編譯網址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https://editor.p5js.org/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最好需要</a:t>
            </a:r>
            <a:r>
              <a:rPr lang="en-US" altLang="zh-TW" dirty="0" smtClean="0"/>
              <a:t>sign in)</a:t>
            </a:r>
          </a:p>
        </p:txBody>
      </p:sp>
    </p:spTree>
    <p:extLst>
      <p:ext uri="{BB962C8B-B14F-4D97-AF65-F5344CB8AC3E}">
        <p14:creationId xmlns:p14="http://schemas.microsoft.com/office/powerpoint/2010/main" val="360548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姿勢辨識</a:t>
            </a:r>
            <a:r>
              <a:rPr lang="en-US" altLang="zh-TW" dirty="0" err="1"/>
              <a:t>keypoint</a:t>
            </a:r>
            <a:r>
              <a:rPr lang="zh-TW" altLang="en-US" dirty="0"/>
              <a:t>建立</a:t>
            </a:r>
            <a:r>
              <a:rPr lang="en-US" altLang="zh-TW" dirty="0"/>
              <a:t>&amp;</a:t>
            </a:r>
            <a:r>
              <a:rPr lang="zh-TW" altLang="en-US" dirty="0"/>
              <a:t>骨架連結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第一部分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95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主畫面設定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開啟攝影機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將左邊的原始程式修改成右邊的</a:t>
            </a:r>
            <a:r>
              <a:rPr lang="en-US" altLang="zh-TW" dirty="0" smtClean="0"/>
              <a:t>VIDEO</a:t>
            </a:r>
            <a:r>
              <a:rPr lang="zh-TW" altLang="en-US" dirty="0" smtClean="0"/>
              <a:t>顯示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12" y="2060848"/>
            <a:ext cx="69818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67" y="3009859"/>
            <a:ext cx="52673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框架 7"/>
          <p:cNvSpPr/>
          <p:nvPr/>
        </p:nvSpPr>
        <p:spPr>
          <a:xfrm>
            <a:off x="3203848" y="5395114"/>
            <a:ext cx="1800200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753403" y="4824234"/>
            <a:ext cx="2952328" cy="35773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0,0</a:t>
            </a:r>
            <a:r>
              <a:rPr lang="zh-TW" altLang="en-US" dirty="0" smtClean="0"/>
              <a:t>固定畫面座標</a:t>
            </a:r>
            <a:r>
              <a:rPr lang="zh-TW" altLang="en-US" dirty="0"/>
              <a:t>至左上</a:t>
            </a:r>
          </a:p>
        </p:txBody>
      </p:sp>
    </p:spTree>
    <p:extLst>
      <p:ext uri="{BB962C8B-B14F-4D97-AF65-F5344CB8AC3E}">
        <p14:creationId xmlns:p14="http://schemas.microsoft.com/office/powerpoint/2010/main" val="14628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1849</TotalTime>
  <Words>1248</Words>
  <Application>Microsoft Office PowerPoint</Application>
  <PresentationFormat>如螢幕大小 (4:3)</PresentationFormat>
  <Paragraphs>163</Paragraphs>
  <Slides>58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6" baseType="lpstr">
      <vt:lpstr>微軟正黑體</vt:lpstr>
      <vt:lpstr>新細明體</vt:lpstr>
      <vt:lpstr>Arial</vt:lpstr>
      <vt:lpstr>Calibri</vt:lpstr>
      <vt:lpstr>Georgia</vt:lpstr>
      <vt:lpstr>Wingdings</vt:lpstr>
      <vt:lpstr>Wingdings 2</vt:lpstr>
      <vt:lpstr>市鎮</vt:lpstr>
      <vt:lpstr>Ml5.js 實作姿勢辨識</vt:lpstr>
      <vt:lpstr>大綱</vt:lpstr>
      <vt:lpstr>Ml5.js概說</vt:lpstr>
      <vt:lpstr>Ml5.js概說</vt:lpstr>
      <vt:lpstr>poseNet</vt:lpstr>
      <vt:lpstr>Posenet原理</vt:lpstr>
      <vt:lpstr>課程之網頁編譯網址</vt:lpstr>
      <vt:lpstr>第一部分</vt:lpstr>
      <vt:lpstr>主畫面設定&amp;開啟攝影機</vt:lpstr>
      <vt:lpstr>Exercise#1</vt:lpstr>
      <vt:lpstr>Ml5.js import</vt:lpstr>
      <vt:lpstr>Index設定檔導入ml5.js</vt:lpstr>
      <vt:lpstr>啟用poseNet確認成功啟動</vt:lpstr>
      <vt:lpstr>使用poseNet.on驅動程式偵測當前pose數值</vt:lpstr>
      <vt:lpstr>Exercise#2</vt:lpstr>
      <vt:lpstr>確認偵測的人體&amp;在鼻子畫上記號確認偵測與否</vt:lpstr>
      <vt:lpstr>做全部偵測點的顯示</vt:lpstr>
      <vt:lpstr>宣告pose資料中的skeleton(骨架)</vt:lpstr>
      <vt:lpstr>修改getPose</vt:lpstr>
      <vt:lpstr>連接各個偵測點完成骨架</vt:lpstr>
      <vt:lpstr>Exercise#3</vt:lpstr>
      <vt:lpstr>第二部分</vt:lpstr>
      <vt:lpstr>設定image呈現畫面</vt:lpstr>
      <vt:lpstr>建立ml5. neuralNetwork&amp;設定我們所需之設定</vt:lpstr>
      <vt:lpstr>設定按任一鍵做等待和採集的兩個區間循環</vt:lpstr>
      <vt:lpstr>設定neuralNetwork在採集的state做資料收集</vt:lpstr>
      <vt:lpstr>Exercise#4</vt:lpstr>
      <vt:lpstr>第三部分</vt:lpstr>
      <vt:lpstr>上傳下載好的各動作資料</vt:lpstr>
      <vt:lpstr>建立副本然後將以這個副本來做訓練</vt:lpstr>
      <vt:lpstr>將state部分用ctrl+/註解掉</vt:lpstr>
      <vt:lpstr>使用brain.train做訓練(設定100跌代)&amp;獲取model</vt:lpstr>
      <vt:lpstr>Exercise#5</vt:lpstr>
      <vt:lpstr>第四部分</vt:lpstr>
      <vt:lpstr>再建立一次副本，以此副本作為判斷輸出程式</vt:lpstr>
      <vt:lpstr>建立資料夾model上傳剛訓練出來的model</vt:lpstr>
      <vt:lpstr>進入官網中的neuralNetwork複製.load()部分</vt:lpstr>
      <vt:lpstr>測試model載入成功</vt:lpstr>
      <vt:lpstr>建立classifyPose做姿勢判斷</vt:lpstr>
      <vt:lpstr>設定gotResult裡的顯示部分</vt:lpstr>
      <vt:lpstr>設定畫面中顯示字母</vt:lpstr>
      <vt:lpstr>Exercise#6</vt:lpstr>
      <vt:lpstr>注意事項:姿勢分群</vt:lpstr>
      <vt:lpstr>第五部分</vt:lpstr>
      <vt:lpstr>載入根據不同姿勢所顯示之圖片</vt:lpstr>
      <vt:lpstr>將圖片顯示在臉上</vt:lpstr>
      <vt:lpstr>修改顯示function變換圖片</vt:lpstr>
      <vt:lpstr>Exercise#7</vt:lpstr>
      <vt:lpstr>製作亂數產生function</vt:lpstr>
      <vt:lpstr>將程式部分之setTimeout替換&amp;在classify作動前部分添加亂數及建立各指定姿勢判斷</vt:lpstr>
      <vt:lpstr>將gotResult的輸出部分替換成判斷指定姿勢</vt:lpstr>
      <vt:lpstr>實測</vt:lpstr>
      <vt:lpstr>實測</vt:lpstr>
      <vt:lpstr>Exercise#8</vt:lpstr>
      <vt:lpstr>活動#延伸 已知可用key做姿勢分群，換rgb來分群</vt:lpstr>
      <vt:lpstr>活動#延伸</vt:lpstr>
      <vt:lpstr>實測</vt:lpstr>
      <vt:lpstr>實測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Ml5.js 實作姿勢辨識</dc:title>
  <dc:creator>Happy;林冠廷</dc:creator>
  <cp:lastModifiedBy>eric</cp:lastModifiedBy>
  <cp:revision>90</cp:revision>
  <dcterms:created xsi:type="dcterms:W3CDTF">2021-11-05T13:10:16Z</dcterms:created>
  <dcterms:modified xsi:type="dcterms:W3CDTF">2022-01-18T07:15:51Z</dcterms:modified>
</cp:coreProperties>
</file>